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4" r:id="rId3"/>
    <p:sldId id="263" r:id="rId4"/>
    <p:sldId id="260" r:id="rId5"/>
    <p:sldId id="270" r:id="rId6"/>
    <p:sldId id="265" r:id="rId7"/>
    <p:sldId id="266" r:id="rId8"/>
    <p:sldId id="268" r:id="rId9"/>
    <p:sldId id="267" r:id="rId10"/>
    <p:sldId id="269" r:id="rId11"/>
    <p:sldId id="271" r:id="rId12"/>
    <p:sldId id="262" r:id="rId13"/>
    <p:sldId id="272" r:id="rId14"/>
    <p:sldId id="273" r:id="rId15"/>
    <p:sldId id="274" r:id="rId16"/>
    <p:sldId id="275" r:id="rId17"/>
    <p:sldId id="276" r:id="rId18"/>
    <p:sldId id="261" r:id="rId19"/>
    <p:sldId id="257" r:id="rId20"/>
  </p:sldIdLst>
  <p:sldSz cx="1080135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744" y="18"/>
      </p:cViewPr>
      <p:guideLst>
        <p:guide orient="horz" pos="2160"/>
        <p:guide pos="340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jpe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11033" y="4509120"/>
            <a:ext cx="4890318" cy="234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101" y="2130426"/>
            <a:ext cx="9181148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0203" y="3886200"/>
            <a:ext cx="7560945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509120"/>
            <a:ext cx="6336329" cy="23488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/>
        </p:blipFill>
        <p:spPr>
          <a:xfrm>
            <a:off x="870152" y="4265856"/>
            <a:ext cx="1450354" cy="25921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643" y="260648"/>
            <a:ext cx="8505945" cy="15553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227" y="6165304"/>
            <a:ext cx="3666099" cy="490364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29272" y="6161956"/>
            <a:ext cx="3666084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81843" y="6161956"/>
            <a:ext cx="2587454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50236">
            <a:off x="-4202" y="5449141"/>
            <a:ext cx="1291386" cy="14323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32" y="4406901"/>
            <a:ext cx="918114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3232" y="2906713"/>
            <a:ext cx="9181148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40068" y="1600201"/>
            <a:ext cx="4770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90686" y="1600201"/>
            <a:ext cx="4770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8" y="1535113"/>
            <a:ext cx="47724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0068" y="2174875"/>
            <a:ext cx="47724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86936" y="1535113"/>
            <a:ext cx="477434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86936" y="2174875"/>
            <a:ext cx="477434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5589552"/>
            <a:ext cx="1224212" cy="12752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588550" y="5582780"/>
            <a:ext cx="1224060" cy="12752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168" y="5661248"/>
            <a:ext cx="2721902" cy="1143679"/>
          </a:xfrm>
          <a:prstGeom prst="rect">
            <a:avLst/>
          </a:prstGeom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Рамка 4"/>
          <p:cNvSpPr/>
          <p:nvPr userDrawn="1"/>
        </p:nvSpPr>
        <p:spPr>
          <a:xfrm>
            <a:off x="0" y="0"/>
            <a:ext cx="10801350" cy="6858000"/>
          </a:xfrm>
          <a:prstGeom prst="frame">
            <a:avLst>
              <a:gd name="adj1" fmla="val 1071"/>
            </a:avLst>
          </a:prstGeom>
          <a:solidFill>
            <a:srgbClr val="00B05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00675" y="5661248"/>
            <a:ext cx="272284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5554" y="5684190"/>
            <a:ext cx="272284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67399" y="5692822"/>
            <a:ext cx="272284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481" y="5013176"/>
            <a:ext cx="1584176" cy="165018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8787" y="231253"/>
            <a:ext cx="3593658" cy="35156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262"/>
          <a:stretch/>
        </p:blipFill>
        <p:spPr>
          <a:xfrm>
            <a:off x="4104531" y="144106"/>
            <a:ext cx="2195399" cy="65888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94919" y="253379"/>
            <a:ext cx="1662797" cy="65888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5408"/>
          <a:stretch/>
        </p:blipFill>
        <p:spPr>
          <a:xfrm>
            <a:off x="382169" y="305463"/>
            <a:ext cx="1721497" cy="4760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9067" y="5424876"/>
            <a:ext cx="2665169" cy="14991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8" y="273050"/>
            <a:ext cx="355357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23028" y="273051"/>
            <a:ext cx="603825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068" y="1435101"/>
            <a:ext cx="355357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64021" y="5709626"/>
            <a:ext cx="3024336" cy="169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40" y="4800600"/>
            <a:ext cx="648081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17140" y="612775"/>
            <a:ext cx="648081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17140" y="5367338"/>
            <a:ext cx="648081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97019" y="5517232"/>
            <a:ext cx="3348127" cy="1881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830979" y="274639"/>
            <a:ext cx="2430304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40067" y="274639"/>
            <a:ext cx="7110889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92013" y="5733256"/>
            <a:ext cx="2852737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58000">
              <a:srgbClr val="21D6E0">
                <a:alpha val="47000"/>
              </a:srgbClr>
            </a:gs>
            <a:gs pos="89000">
              <a:srgbClr val="0087E6"/>
            </a:gs>
            <a:gs pos="100000">
              <a:srgbClr val="005CB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8" y="274638"/>
            <a:ext cx="972121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8" y="1600201"/>
            <a:ext cx="972121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40068" y="6356351"/>
            <a:ext cx="25203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90461" y="6356351"/>
            <a:ext cx="34204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40968" y="6356351"/>
            <a:ext cx="25203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424697" y="188640"/>
            <a:ext cx="9951956" cy="648072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255"/>
          <a:stretch/>
        </p:blipFill>
        <p:spPr>
          <a:xfrm rot="5642360">
            <a:off x="-271722" y="234456"/>
            <a:ext cx="1868435" cy="142944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9398469" y="0"/>
            <a:ext cx="1505256" cy="1957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6256" y="1772815"/>
            <a:ext cx="476201" cy="118843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6254" y="1772815"/>
            <a:ext cx="476201" cy="118843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6253" y="3212977"/>
            <a:ext cx="476201" cy="118843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6252" y="4869161"/>
            <a:ext cx="476201" cy="118843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3064" y="1700809"/>
            <a:ext cx="476201" cy="118843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9" y="3215857"/>
            <a:ext cx="476201" cy="118843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869160"/>
            <a:ext cx="476201" cy="11884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img-fotki.yandex.ru/get/4001/200418627.85/0_12127c_793100_orig.png" TargetMode="External"/><Relationship Id="rId13" Type="http://schemas.openxmlformats.org/officeDocument/2006/relationships/hyperlink" Target="http://calameo-download.tiny-tools.com/pages.php?doc_id=002478241f4c1751fe497" TargetMode="External"/><Relationship Id="rId18" Type="http://schemas.openxmlformats.org/officeDocument/2006/relationships/hyperlink" Target="https://ru.wikipedia.org/wiki/%D0%A2%D0%B0%D1%91%D0%B6%D0%BD%D1%8B%D0%B9_%D0%BA%D0%BB%D0%B5%D1%89" TargetMode="External"/><Relationship Id="rId26" Type="http://schemas.openxmlformats.org/officeDocument/2006/relationships/hyperlink" Target="https://animalreader.ru/wp-content/uploads/2015/04/cvetochnyj-pauk-animalreader.ru-002-1024x780.jpg" TargetMode="External"/><Relationship Id="rId3" Type="http://schemas.openxmlformats.org/officeDocument/2006/relationships/hyperlink" Target="https://img-fotki.yandex.ru/get/3208/200418627.7e/0_1203f6_e0c5c1df_orig.png" TargetMode="External"/><Relationship Id="rId21" Type="http://schemas.openxmlformats.org/officeDocument/2006/relationships/hyperlink" Target="https://nsportal.ru/ap/library/drugoe/2014/01/08/issledovatelskaya-rabota-pauki" TargetMode="External"/><Relationship Id="rId7" Type="http://schemas.openxmlformats.org/officeDocument/2006/relationships/hyperlink" Target="http://img-fotki.yandex.ru/get/9745/16969765.1ff/0_8cccb_b70a3708_M.png" TargetMode="External"/><Relationship Id="rId12" Type="http://schemas.openxmlformats.org/officeDocument/2006/relationships/hyperlink" Target="http://p.calameoassets.com/140626081003-c92a8517b9095f8c06230dff43e9b6d9/p126.jpg" TargetMode="External"/><Relationship Id="rId17" Type="http://schemas.openxmlformats.org/officeDocument/2006/relationships/hyperlink" Target="https://pets2.me/media/res/2/2/5/9/4/22594.papudc.620.jpg" TargetMode="External"/><Relationship Id="rId25" Type="http://schemas.openxmlformats.org/officeDocument/2006/relationships/hyperlink" Target="https://upload.wikimedia.org/wikipedia/commons/thumb/b/b8/Hogna_helluo_cropped.jpg/275px-Hogna_helluo_cropped.jpg" TargetMode="External"/><Relationship Id="rId2" Type="http://schemas.openxmlformats.org/officeDocument/2006/relationships/hyperlink" Target="https://img-fotki.yandex.ru/get/45245/200418627.12a/0_1603fb_e65b9e75_M.png" TargetMode="External"/><Relationship Id="rId16" Type="http://schemas.openxmlformats.org/officeDocument/2006/relationships/hyperlink" Target="https://upload.wikimedia.org/wikipedia/commons/thumb/4/4c/Ixodes_persulcatusFL.jpg/275px-Ixodes_persulcatusFL.jpg" TargetMode="External"/><Relationship Id="rId20" Type="http://schemas.openxmlformats.org/officeDocument/2006/relationships/hyperlink" Target="https://upload.wikimedia.org/wikipedia/commons/thumb/9/93/Black_scorpion.jpg/275px-Black_scorpion.jpg" TargetMode="External"/><Relationship Id="rId29" Type="http://schemas.openxmlformats.org/officeDocument/2006/relationships/hyperlink" Target="https://lh4.googleusercontent.com/proxy/iS5ZPH7S8rhKnrHQ8xSspsEHw9LHk2D4qMRFgypA8Wr4aEcAhTNTqNVZGqw31w-JfiQK3X28yibD0p9OeMPOXhKNgu5DHz_iacrLLWcepkJMJTgJoKLh6TDbx1tb-fMkw9x7iGC7lF9rwk3sWliBEA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g-fotki.yandex.ru/get/4804/200418627.a/0_107c92_3dcacd14_orig.png" TargetMode="External"/><Relationship Id="rId11" Type="http://schemas.openxmlformats.org/officeDocument/2006/relationships/hyperlink" Target="https://urok.1sept.ru/%D1%81%D1%82%D0%B0%D1%82%D1%8C%D0%B8/645848/" TargetMode="External"/><Relationship Id="rId24" Type="http://schemas.openxmlformats.org/officeDocument/2006/relationships/hyperlink" Target="https://mirchudes.net/uploads/posts/2013-11/1384529552_linyphia-triangularis.jpg" TargetMode="External"/><Relationship Id="rId5" Type="http://schemas.openxmlformats.org/officeDocument/2006/relationships/hyperlink" Target="http://s4.pic4you.ru/y2016/02-01/24687/5468890-thumb.png" TargetMode="External"/><Relationship Id="rId15" Type="http://schemas.openxmlformats.org/officeDocument/2006/relationships/hyperlink" Target="https://kartinki.org/uploads/posts/2017-09/1506086077_3078-pauk-visit-na-pautine.gif" TargetMode="External"/><Relationship Id="rId23" Type="http://schemas.openxmlformats.org/officeDocument/2006/relationships/hyperlink" Target="https://upload.wikimedia.org/wikipedia/commons/thumb/c/c3/Araneus_diadematus_(no).JPG/275px-Araneus_diadematus_(no).JPG" TargetMode="External"/><Relationship Id="rId28" Type="http://schemas.openxmlformats.org/officeDocument/2006/relationships/hyperlink" Target="https://24smi.org/public/media/2017/6/24/01_9rUHCMm.jpg" TargetMode="External"/><Relationship Id="rId10" Type="http://schemas.openxmlformats.org/officeDocument/2006/relationships/hyperlink" Target="https://7gy.ru/images/okr-mir/zhivonnye/02.jpg" TargetMode="External"/><Relationship Id="rId19" Type="http://schemas.openxmlformats.org/officeDocument/2006/relationships/hyperlink" Target="https://upload.wikimedia.org/wikipedia/commons/thumb/0/01/Tarantula.jpg/275px-Tarantula.jpg" TargetMode="External"/><Relationship Id="rId4" Type="http://schemas.openxmlformats.org/officeDocument/2006/relationships/hyperlink" Target="https://img-fotki.yandex.ru/get/6832/200418627.7f/0_1203fa_da456e24_orig.png" TargetMode="External"/><Relationship Id="rId9" Type="http://schemas.openxmlformats.org/officeDocument/2006/relationships/hyperlink" Target="https://st4.depositphotos.com/19205502/21136/v/600/depositphotos_211369634-stock-video-smiling-small-spider-animation-spider.jpg" TargetMode="External"/><Relationship Id="rId14" Type="http://schemas.openxmlformats.org/officeDocument/2006/relationships/hyperlink" Target="http://p.calameoassets.com/140626081003-c92a8517b9095f8c06230dff43e9b6d9/p125.jpg" TargetMode="External"/><Relationship Id="rId22" Type="http://schemas.openxmlformats.org/officeDocument/2006/relationships/hyperlink" Target="https://upload.wikimedia.org/wikipedia/commons/thumb/1/16/Tegenaria-domestica-chb.jpg/275px-Tegenaria-domestica-chb.jpg" TargetMode="External"/><Relationship Id="rId27" Type="http://schemas.openxmlformats.org/officeDocument/2006/relationships/hyperlink" Target="https://ispiders.ru/sites/default/files/inline-images/%D0%BF%D0%B0%D1%83%D0%BA%20%D0%B4%D0%BE%D0%BC%D0%B0%20%28800x533%29_1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7464" y="1124745"/>
            <a:ext cx="9181148" cy="1470025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6139" y="557064"/>
            <a:ext cx="7560945" cy="17526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3300"/>
                </a:solidFill>
              </a:rPr>
              <a:t>Исследовательская работа по книге А.А. Плешакова «От земли до неба»</a:t>
            </a:r>
          </a:p>
          <a:p>
            <a:r>
              <a:rPr lang="ru-RU" b="1" dirty="0" smtClean="0">
                <a:solidFill>
                  <a:srgbClr val="003300"/>
                </a:solidFill>
              </a:rPr>
              <a:t>Тема: «Паукообразные»</a:t>
            </a:r>
          </a:p>
          <a:p>
            <a:endParaRPr lang="ru-RU" b="1" dirty="0">
              <a:solidFill>
                <a:srgbClr val="003300"/>
              </a:solidFill>
            </a:endParaRPr>
          </a:p>
          <a:p>
            <a:endParaRPr lang="ru-RU" b="1" dirty="0" smtClean="0">
              <a:solidFill>
                <a:srgbClr val="003300"/>
              </a:solidFill>
            </a:endParaRPr>
          </a:p>
          <a:p>
            <a:endParaRPr lang="ru-RU" b="1" dirty="0">
              <a:solidFill>
                <a:srgbClr val="0033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73513" y="4981376"/>
            <a:ext cx="3391510" cy="1906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5011" y="404664"/>
            <a:ext cx="1905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512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6859" y="332656"/>
            <a:ext cx="2592288" cy="5184576"/>
          </a:xfrm>
        </p:spPr>
      </p:pic>
      <p:sp>
        <p:nvSpPr>
          <p:cNvPr id="4" name="Прямоугольник 3"/>
          <p:cNvSpPr/>
          <p:nvPr/>
        </p:nvSpPr>
        <p:spPr>
          <a:xfrm>
            <a:off x="720155" y="1700808"/>
            <a:ext cx="59766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003300"/>
                </a:solidFill>
              </a:rPr>
              <a:t>Восемь ног, как восемь рук,</a:t>
            </a:r>
          </a:p>
          <a:p>
            <a:r>
              <a:rPr lang="ru-RU" sz="3600" b="1" dirty="0">
                <a:solidFill>
                  <a:srgbClr val="003300"/>
                </a:solidFill>
              </a:rPr>
              <a:t>Вышивают шёлком круг.</a:t>
            </a:r>
          </a:p>
          <a:p>
            <a:r>
              <a:rPr lang="ru-RU" sz="3600" b="1" dirty="0">
                <a:solidFill>
                  <a:srgbClr val="003300"/>
                </a:solidFill>
              </a:rPr>
              <a:t>Мастер знает в этом толк.</a:t>
            </a:r>
          </a:p>
          <a:p>
            <a:r>
              <a:rPr lang="ru-RU" sz="3600" b="1" dirty="0">
                <a:solidFill>
                  <a:srgbClr val="003300"/>
                </a:solidFill>
              </a:rPr>
              <a:t>Покупайте, мухи, шёлк!</a:t>
            </a:r>
          </a:p>
        </p:txBody>
      </p:sp>
    </p:spTree>
    <p:extLst>
      <p:ext uri="{BB962C8B-B14F-4D97-AF65-F5344CB8AC3E}">
        <p14:creationId xmlns:p14="http://schemas.microsoft.com/office/powerpoint/2010/main" val="3134718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04131" y="404664"/>
            <a:ext cx="9289727" cy="5472608"/>
          </a:xfrm>
        </p:spPr>
        <p:txBody>
          <a:bodyPr>
            <a:noAutofit/>
          </a:bodyPr>
          <a:lstStyle/>
          <a:p>
            <a:pPr algn="l"/>
            <a:r>
              <a:rPr lang="ru-RU" sz="2400" b="1" u="sng" dirty="0" smtClean="0">
                <a:solidFill>
                  <a:srgbClr val="003300"/>
                </a:solidFill>
              </a:rPr>
              <a:t>Цель:</a:t>
            </a:r>
            <a:r>
              <a:rPr lang="ru-RU" sz="2400" b="1" dirty="0" smtClean="0">
                <a:solidFill>
                  <a:srgbClr val="003300"/>
                </a:solidFill>
              </a:rPr>
              <a:t> расширить </a:t>
            </a:r>
            <a:r>
              <a:rPr lang="ru-RU" sz="2400" b="1" dirty="0">
                <a:solidFill>
                  <a:srgbClr val="003300"/>
                </a:solidFill>
              </a:rPr>
              <a:t>и углубить знания </a:t>
            </a:r>
            <a:r>
              <a:rPr lang="ru-RU" sz="2400" b="1" dirty="0" smtClean="0">
                <a:solidFill>
                  <a:srgbClr val="003300"/>
                </a:solidFill>
              </a:rPr>
              <a:t>о </a:t>
            </a:r>
            <a:r>
              <a:rPr lang="ru-RU" sz="2400" b="1" dirty="0">
                <a:solidFill>
                  <a:srgbClr val="003300"/>
                </a:solidFill>
              </a:rPr>
              <a:t>паукообразных</a:t>
            </a:r>
            <a:r>
              <a:rPr lang="ru-RU" sz="2400" b="1" dirty="0" smtClean="0">
                <a:solidFill>
                  <a:srgbClr val="003300"/>
                </a:solidFill>
              </a:rPr>
              <a:t>;</a:t>
            </a:r>
            <a:br>
              <a:rPr lang="ru-RU" sz="2400" b="1" dirty="0" smtClean="0">
                <a:solidFill>
                  <a:srgbClr val="003300"/>
                </a:solidFill>
              </a:rPr>
            </a:br>
            <a:r>
              <a:rPr lang="ru-RU" sz="2400" b="1" u="sng" dirty="0">
                <a:solidFill>
                  <a:srgbClr val="003300"/>
                </a:solidFill>
              </a:rPr>
              <a:t>Задачи:</a:t>
            </a:r>
            <a:br>
              <a:rPr lang="ru-RU" sz="2400" b="1" u="sng" dirty="0">
                <a:solidFill>
                  <a:srgbClr val="003300"/>
                </a:solidFill>
              </a:rPr>
            </a:br>
            <a:r>
              <a:rPr lang="ru-RU" sz="2400" b="1" dirty="0">
                <a:solidFill>
                  <a:srgbClr val="003300"/>
                </a:solidFill>
              </a:rPr>
              <a:t>Познакомиться с основными видами пауков.</a:t>
            </a:r>
            <a:br>
              <a:rPr lang="ru-RU" sz="2400" b="1" dirty="0">
                <a:solidFill>
                  <a:srgbClr val="003300"/>
                </a:solidFill>
              </a:rPr>
            </a:br>
            <a:r>
              <a:rPr lang="ru-RU" sz="2400" b="1" dirty="0" smtClean="0">
                <a:solidFill>
                  <a:srgbClr val="003300"/>
                </a:solidFill>
              </a:rPr>
              <a:t>Рассказать одноклассникам о </a:t>
            </a:r>
            <a:r>
              <a:rPr lang="ru-RU" sz="2400" b="1" dirty="0">
                <a:solidFill>
                  <a:srgbClr val="003300"/>
                </a:solidFill>
              </a:rPr>
              <a:t>том, что мир пауков интересен и разнообразен.  </a:t>
            </a:r>
            <a:br>
              <a:rPr lang="ru-RU" sz="2400" b="1" dirty="0">
                <a:solidFill>
                  <a:srgbClr val="003300"/>
                </a:solidFill>
              </a:rPr>
            </a:br>
            <a:r>
              <a:rPr lang="ru-RU" sz="2400" b="1" dirty="0" smtClean="0">
                <a:solidFill>
                  <a:srgbClr val="003300"/>
                </a:solidFill>
              </a:rPr>
              <a:t>Доказать, что пауки </a:t>
            </a:r>
            <a:r>
              <a:rPr lang="ru-RU" sz="2400" b="1" dirty="0">
                <a:solidFill>
                  <a:srgbClr val="003300"/>
                </a:solidFill>
              </a:rPr>
              <a:t>очень полезны для человека</a:t>
            </a:r>
            <a:r>
              <a:rPr lang="ru-RU" sz="2400" b="1" dirty="0" smtClean="0">
                <a:solidFill>
                  <a:srgbClr val="003300"/>
                </a:solidFill>
              </a:rPr>
              <a:t>. </a:t>
            </a:r>
            <a:r>
              <a:rPr lang="ru-RU" sz="2400" b="1" dirty="0">
                <a:solidFill>
                  <a:srgbClr val="003300"/>
                </a:solidFill>
              </a:rPr>
              <a:t/>
            </a:r>
            <a:br>
              <a:rPr lang="ru-RU" sz="2400" b="1" dirty="0">
                <a:solidFill>
                  <a:srgbClr val="003300"/>
                </a:solidFill>
              </a:rPr>
            </a:br>
            <a:r>
              <a:rPr lang="ru-RU" sz="2400" b="1" u="sng" dirty="0" smtClean="0">
                <a:solidFill>
                  <a:srgbClr val="003300"/>
                </a:solidFill>
              </a:rPr>
              <a:t>Гипотеза:</a:t>
            </a:r>
            <a:r>
              <a:rPr lang="ru-RU" sz="2400" b="1" dirty="0" smtClean="0">
                <a:solidFill>
                  <a:srgbClr val="003300"/>
                </a:solidFill>
              </a:rPr>
              <a:t/>
            </a:r>
            <a:br>
              <a:rPr lang="ru-RU" sz="2400" b="1" dirty="0" smtClean="0">
                <a:solidFill>
                  <a:srgbClr val="003300"/>
                </a:solidFill>
              </a:rPr>
            </a:br>
            <a:r>
              <a:rPr lang="ru-RU" sz="2400" b="1" dirty="0" smtClean="0">
                <a:solidFill>
                  <a:srgbClr val="003300"/>
                </a:solidFill>
              </a:rPr>
              <a:t>Предположим, что среди многообразия пауков есть опасные и те, которые приносят пользу.</a:t>
            </a:r>
            <a:br>
              <a:rPr lang="ru-RU" sz="2400" b="1" dirty="0" smtClean="0">
                <a:solidFill>
                  <a:srgbClr val="003300"/>
                </a:solidFill>
              </a:rPr>
            </a:br>
            <a:r>
              <a:rPr lang="ru-RU" sz="2400" b="1" u="sng" dirty="0" smtClean="0">
                <a:solidFill>
                  <a:srgbClr val="003300"/>
                </a:solidFill>
              </a:rPr>
              <a:t>Способ работы: </a:t>
            </a:r>
            <a:r>
              <a:rPr lang="ru-RU" sz="2400" b="1" dirty="0" smtClean="0">
                <a:solidFill>
                  <a:srgbClr val="003300"/>
                </a:solidFill>
              </a:rPr>
              <a:t>поиск информации в книге А.А. Плешакова «От земли до неба», </a:t>
            </a:r>
            <a:r>
              <a:rPr lang="ru-RU" sz="2400" b="1" dirty="0">
                <a:solidFill>
                  <a:srgbClr val="003300"/>
                </a:solidFill>
              </a:rPr>
              <a:t>п</a:t>
            </a:r>
            <a:r>
              <a:rPr lang="ru-RU" sz="2400" b="1" dirty="0" smtClean="0">
                <a:solidFill>
                  <a:srgbClr val="003300"/>
                </a:solidFill>
              </a:rPr>
              <a:t>оиск информации в сети Интернет.</a:t>
            </a:r>
            <a:br>
              <a:rPr lang="ru-RU" sz="2400" b="1" dirty="0" smtClean="0">
                <a:solidFill>
                  <a:srgbClr val="003300"/>
                </a:solidFill>
              </a:rPr>
            </a:br>
            <a:r>
              <a:rPr lang="ru-RU" sz="2400" b="1" u="sng" dirty="0" smtClean="0">
                <a:solidFill>
                  <a:srgbClr val="003300"/>
                </a:solidFill>
              </a:rPr>
              <a:t>Оформление результатов: </a:t>
            </a:r>
            <a:r>
              <a:rPr lang="ru-RU" sz="2400" b="1" dirty="0" smtClean="0">
                <a:solidFill>
                  <a:srgbClr val="003300"/>
                </a:solidFill>
              </a:rPr>
              <a:t>презентация</a:t>
            </a:r>
            <a:br>
              <a:rPr lang="ru-RU" sz="2400" b="1" dirty="0" smtClean="0">
                <a:solidFill>
                  <a:srgbClr val="003300"/>
                </a:solidFill>
              </a:rPr>
            </a:br>
            <a:r>
              <a:rPr lang="ru-RU" sz="2400" b="1" u="sng" dirty="0" smtClean="0">
                <a:solidFill>
                  <a:srgbClr val="003300"/>
                </a:solidFill>
              </a:rPr>
              <a:t>Представление результатов: </a:t>
            </a:r>
            <a:r>
              <a:rPr lang="ru-RU" sz="2400" b="1" dirty="0" smtClean="0">
                <a:solidFill>
                  <a:srgbClr val="003300"/>
                </a:solidFill>
              </a:rPr>
              <a:t>доклад</a:t>
            </a:r>
            <a:endParaRPr lang="ru-RU" sz="24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49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139" y="1813670"/>
            <a:ext cx="4392488" cy="5040560"/>
          </a:xfrm>
        </p:spPr>
        <p:txBody>
          <a:bodyPr>
            <a:noAutofit/>
          </a:bodyPr>
          <a:lstStyle/>
          <a:p>
            <a:pPr algn="l"/>
            <a:r>
              <a:rPr lang="ru-RU" sz="3200" b="1" i="1" u="sng" dirty="0" smtClean="0">
                <a:solidFill>
                  <a:srgbClr val="003300"/>
                </a:solidFill>
              </a:rPr>
              <a:t>К паукообразным относятся: </a:t>
            </a:r>
            <a:r>
              <a:rPr lang="ru-RU" sz="3200" b="1" dirty="0">
                <a:solidFill>
                  <a:srgbClr val="003300"/>
                </a:solidFill>
              </a:rPr>
              <a:t>пауки, клещи и скорпионы. У них всех по 8 лапок, а тело покрыто плотной хитиновой </a:t>
            </a:r>
            <a:r>
              <a:rPr lang="ru-RU" sz="3200" b="1" dirty="0" smtClean="0">
                <a:solidFill>
                  <a:srgbClr val="003300"/>
                </a:solidFill>
              </a:rPr>
              <a:t>оболочкой</a:t>
            </a:r>
            <a:r>
              <a:rPr lang="ru-RU" sz="3200" b="1" dirty="0">
                <a:solidFill>
                  <a:srgbClr val="003300"/>
                </a:solidFill>
              </a:rPr>
              <a:t>.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4611" y="620688"/>
            <a:ext cx="5400600" cy="5579583"/>
          </a:xfrm>
          <a:effectLst>
            <a:softEdge rad="63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39417" y="260648"/>
            <a:ext cx="44644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3300"/>
                </a:solidFill>
              </a:rPr>
              <a:t>Пауки </a:t>
            </a:r>
            <a:r>
              <a:rPr lang="ru-RU" sz="3200" b="1" dirty="0">
                <a:solidFill>
                  <a:srgbClr val="003300"/>
                </a:solidFill>
              </a:rPr>
              <a:t>принадлежат к классу паукообразных, или арахнидов. Науке известно около 32 000 видов паукообразных.</a:t>
            </a:r>
          </a:p>
        </p:txBody>
      </p:sp>
    </p:spTree>
    <p:extLst>
      <p:ext uri="{BB962C8B-B14F-4D97-AF65-F5344CB8AC3E}">
        <p14:creationId xmlns:p14="http://schemas.microsoft.com/office/powerpoint/2010/main" val="148896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20155" y="332656"/>
            <a:ext cx="5400675" cy="60016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>
                <a:solidFill>
                  <a:srgbClr val="003300"/>
                </a:solidFill>
              </a:rPr>
              <a:t>Размеры пауков бывают разные. Самые мелкие – 0.8 мм, самые крупные тропические птицееды – 11 см длиной, а длина ног достигает 20 см. Пауки живут по-разному долго. В основном пауки живут в течение 1 года. Отдельные виды могут жить более 20 лет. </a:t>
            </a:r>
            <a:r>
              <a:rPr lang="ru-RU" sz="3200" b="1" dirty="0" smtClean="0">
                <a:solidFill>
                  <a:srgbClr val="003300"/>
                </a:solidFill>
              </a:rPr>
              <a:t>Расскажем </a:t>
            </a:r>
            <a:r>
              <a:rPr lang="ru-RU" sz="3200" b="1" dirty="0">
                <a:solidFill>
                  <a:srgbClr val="003300"/>
                </a:solidFill>
              </a:rPr>
              <a:t>о некоторых видах пауков.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64771" y="332656"/>
            <a:ext cx="3878560" cy="2583182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3586" y="3355181"/>
            <a:ext cx="4520927" cy="273167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837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648147" y="404664"/>
            <a:ext cx="9721850" cy="4525963"/>
          </a:xfrm>
        </p:spPr>
        <p:txBody>
          <a:bodyPr>
            <a:normAutofit fontScale="77500" lnSpcReduction="20000"/>
          </a:bodyPr>
          <a:lstStyle/>
          <a:p>
            <a:r>
              <a:rPr lang="ru-RU" sz="3300" b="1" dirty="0">
                <a:solidFill>
                  <a:srgbClr val="003300"/>
                </a:solidFill>
              </a:rPr>
              <a:t>Люди не любят пауков. Прикоснувшись к пауку случайно, пугаются, брезгливо отдергивают руку и презрительно морщатся. Увидев бегущего паука, стараются его раздавить. За что же их любить, ведь некоторые из них могут нанести большой вред здоровью человека</a:t>
            </a:r>
            <a:r>
              <a:rPr lang="ru-RU" sz="3300" b="1" dirty="0" smtClean="0">
                <a:solidFill>
                  <a:srgbClr val="003300"/>
                </a:solidFill>
              </a:rPr>
              <a:t>.</a:t>
            </a:r>
          </a:p>
          <a:p>
            <a:r>
              <a:rPr lang="ru-RU" sz="3300" b="1" dirty="0" smtClean="0">
                <a:solidFill>
                  <a:srgbClr val="003300"/>
                </a:solidFill>
              </a:rPr>
              <a:t> </a:t>
            </a:r>
            <a:r>
              <a:rPr lang="ru-RU" sz="3300" b="1" dirty="0">
                <a:solidFill>
                  <a:srgbClr val="003300"/>
                </a:solidFill>
              </a:rPr>
              <a:t>Кто</a:t>
            </a:r>
            <a:r>
              <a:rPr lang="ru-RU" sz="3300" b="1" dirty="0" smtClean="0">
                <a:solidFill>
                  <a:srgbClr val="003300"/>
                </a:solidFill>
              </a:rPr>
              <a:t>?</a:t>
            </a:r>
          </a:p>
          <a:p>
            <a:endParaRPr lang="ru-RU" b="1" dirty="0">
              <a:solidFill>
                <a:srgbClr val="003300"/>
              </a:solidFill>
            </a:endParaRPr>
          </a:p>
          <a:p>
            <a:endParaRPr lang="ru-RU" b="1" dirty="0" smtClean="0">
              <a:solidFill>
                <a:srgbClr val="003300"/>
              </a:solidFill>
            </a:endParaRPr>
          </a:p>
          <a:p>
            <a:r>
              <a:rPr lang="ru-RU" sz="4000" b="1" dirty="0">
                <a:solidFill>
                  <a:srgbClr val="003300"/>
                </a:solidFill>
              </a:rPr>
              <a:t>Тарантулы</a:t>
            </a:r>
            <a:r>
              <a:rPr lang="ru-RU" sz="4000" b="1" dirty="0" smtClean="0">
                <a:solidFill>
                  <a:srgbClr val="003300"/>
                </a:solidFill>
              </a:rPr>
              <a:t>,</a:t>
            </a:r>
          </a:p>
          <a:p>
            <a:r>
              <a:rPr lang="ru-RU" sz="4000" b="1" dirty="0" smtClean="0">
                <a:solidFill>
                  <a:srgbClr val="003300"/>
                </a:solidFill>
              </a:rPr>
              <a:t> </a:t>
            </a:r>
            <a:r>
              <a:rPr lang="ru-RU" sz="4000" b="1" dirty="0">
                <a:solidFill>
                  <a:srgbClr val="003300"/>
                </a:solidFill>
              </a:rPr>
              <a:t>таёжные клещи</a:t>
            </a:r>
            <a:r>
              <a:rPr lang="ru-RU" sz="4000" b="1" dirty="0" smtClean="0">
                <a:solidFill>
                  <a:srgbClr val="003300"/>
                </a:solidFill>
              </a:rPr>
              <a:t>,</a:t>
            </a:r>
          </a:p>
          <a:p>
            <a:r>
              <a:rPr lang="ru-RU" sz="4000" b="1" dirty="0" smtClean="0">
                <a:solidFill>
                  <a:srgbClr val="003300"/>
                </a:solidFill>
              </a:rPr>
              <a:t> скорпионы</a:t>
            </a:r>
            <a:r>
              <a:rPr lang="ru-RU" sz="4000" b="1" dirty="0">
                <a:solidFill>
                  <a:srgbClr val="003300"/>
                </a:solidFill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4731" y="2420888"/>
            <a:ext cx="3981450" cy="363855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60471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12443" y="476672"/>
            <a:ext cx="5400675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>
                <a:solidFill>
                  <a:srgbClr val="003300"/>
                </a:solidFill>
              </a:rPr>
              <a:t>т</a:t>
            </a:r>
            <a:r>
              <a:rPr lang="ru-RU" sz="3200" b="1" dirty="0" smtClean="0">
                <a:solidFill>
                  <a:srgbClr val="003300"/>
                </a:solidFill>
              </a:rPr>
              <a:t>аёжный клещ</a:t>
            </a:r>
            <a:endParaRPr lang="ru-RU" sz="3200" b="1" dirty="0">
              <a:solidFill>
                <a:srgbClr val="0033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4959" y="1061447"/>
            <a:ext cx="4190008" cy="4068117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624284" y="1212448"/>
            <a:ext cx="5400675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smtClean="0">
                <a:solidFill>
                  <a:srgbClr val="003300"/>
                </a:solidFill>
              </a:rPr>
              <a:t>Таёжный клещ сосёт кровь человека и животных. Переносит очень опасное заболевание человека – энцефалит, болезнь Лайма и другие инфекционные заболевания.</a:t>
            </a:r>
          </a:p>
          <a:p>
            <a:r>
              <a:rPr lang="ru-RU" sz="2800" b="1" dirty="0" smtClean="0">
                <a:solidFill>
                  <a:srgbClr val="003300"/>
                </a:solidFill>
              </a:rPr>
              <a:t>Длина тела голодного клеща до 4 мм, насосавшегося крови – около 1 см.</a:t>
            </a:r>
            <a:endParaRPr lang="ru-RU" sz="28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995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72683" y="953272"/>
            <a:ext cx="4904575" cy="4257189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576139" y="1052735"/>
            <a:ext cx="5400675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003300"/>
                </a:solidFill>
              </a:rPr>
              <a:t>У клещей нет глаз, но очень хорошее обоняние и терморецепторы. Клещи реагируют на тепло и запах пота животного или человека на расстоянии до 10 метров, этим и объясняется скопление клещей у троп и дорог, по которым передвигаются животные и люди. </a:t>
            </a:r>
          </a:p>
        </p:txBody>
      </p:sp>
    </p:spTree>
    <p:extLst>
      <p:ext uri="{BB962C8B-B14F-4D97-AF65-F5344CB8AC3E}">
        <p14:creationId xmlns:p14="http://schemas.microsoft.com/office/powerpoint/2010/main" val="215250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7878" y="332656"/>
            <a:ext cx="4550048" cy="607224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456459" y="620688"/>
            <a:ext cx="5400675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 smtClean="0">
                <a:solidFill>
                  <a:srgbClr val="003300"/>
                </a:solidFill>
              </a:rPr>
              <a:t>тарантул</a:t>
            </a:r>
            <a:endParaRPr lang="ru-RU" sz="3200" b="1" dirty="0">
              <a:solidFill>
                <a:srgbClr val="0033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6139" y="1200998"/>
            <a:ext cx="469175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3300"/>
                </a:solidFill>
              </a:rPr>
              <a:t>Обитает на юге нашей страны. Крупный паук – до 35 мм в длину. Живёт в норке, а с наступлением темноты выходит на охоту. Этих пауков нужно остерегаться: их укус болезненный, вызывает воспаление и отёк.</a:t>
            </a:r>
            <a:endParaRPr lang="ru-RU" sz="28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91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12443" y="620688"/>
            <a:ext cx="540067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b="1" dirty="0" smtClean="0">
                <a:solidFill>
                  <a:srgbClr val="003300"/>
                </a:solidFill>
              </a:rPr>
              <a:t>скорпионы</a:t>
            </a:r>
            <a:endParaRPr lang="ru-RU" sz="3600" b="1" dirty="0">
              <a:solidFill>
                <a:srgbClr val="0033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6137" y="1242447"/>
            <a:ext cx="964907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3300"/>
                </a:solidFill>
              </a:rPr>
              <a:t>Скорпионы встречаются в южных районах нашей страны. На конце брюшка скорпиона имеется ядовитое жало. Укол его опасен, особенно для детей.</a:t>
            </a:r>
            <a:endParaRPr lang="ru-RU" sz="3200" b="1" dirty="0">
              <a:solidFill>
                <a:srgbClr val="0033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8678" y="2703760"/>
            <a:ext cx="5918302" cy="3830755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20345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983" y="260648"/>
            <a:ext cx="95770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3300"/>
                </a:solidFill>
              </a:rPr>
              <a:t>Чем </a:t>
            </a:r>
            <a:r>
              <a:rPr lang="ru-RU" sz="2800" b="1" dirty="0" smtClean="0">
                <a:solidFill>
                  <a:srgbClr val="003300"/>
                </a:solidFill>
              </a:rPr>
              <a:t>же хороши </a:t>
            </a:r>
            <a:r>
              <a:rPr lang="ru-RU" sz="2800" b="1" dirty="0">
                <a:solidFill>
                  <a:srgbClr val="003300"/>
                </a:solidFill>
              </a:rPr>
              <a:t>пауки?  </a:t>
            </a:r>
            <a:endParaRPr lang="ru-RU" sz="2800" b="1" dirty="0" smtClean="0">
              <a:solidFill>
                <a:srgbClr val="003300"/>
              </a:solidFill>
            </a:endParaRPr>
          </a:p>
          <a:p>
            <a:r>
              <a:rPr lang="ru-RU" sz="2800" b="1" dirty="0" smtClean="0">
                <a:solidFill>
                  <a:srgbClr val="003300"/>
                </a:solidFill>
              </a:rPr>
              <a:t>Человеку </a:t>
            </a:r>
            <a:r>
              <a:rPr lang="ru-RU" sz="2800" b="1" dirty="0">
                <a:solidFill>
                  <a:srgbClr val="003300"/>
                </a:solidFill>
              </a:rPr>
              <a:t>от паука вред малый. Ядовиты немногие из пауков; они, конечно, опасны людям, которые живут там, где много ядовитых пауков. Пауки, поселившиеся в домах, засоряют стены наших жилищ паутиной. Другого вреда нет.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32323" y="2507418"/>
            <a:ext cx="6053632" cy="4033232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8402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0461" y="30510"/>
            <a:ext cx="9721215" cy="3600400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003300"/>
                </a:solidFill>
              </a:rPr>
              <a:t>д</a:t>
            </a:r>
            <a:r>
              <a:rPr lang="ru-RU" sz="4000" b="1" dirty="0" smtClean="0">
                <a:solidFill>
                  <a:srgbClr val="003300"/>
                </a:solidFill>
              </a:rPr>
              <a:t>омовый паук</a:t>
            </a:r>
            <a:br>
              <a:rPr lang="ru-RU" sz="4000" b="1" dirty="0" smtClean="0">
                <a:solidFill>
                  <a:srgbClr val="003300"/>
                </a:solidFill>
              </a:rPr>
            </a:br>
            <a:r>
              <a:rPr lang="ru-RU" sz="3600" b="1" dirty="0" smtClean="0">
                <a:solidFill>
                  <a:srgbClr val="003300"/>
                </a:solidFill>
              </a:rPr>
              <a:t>Часто </a:t>
            </a:r>
            <a:r>
              <a:rPr lang="ru-RU" sz="3600" b="1" dirty="0">
                <a:solidFill>
                  <a:srgbClr val="003300"/>
                </a:solidFill>
              </a:rPr>
              <a:t>селится в жилищах человека. Строит воронкообразные сети. На людей не нападает, если его не беспокоить. Может укусить, но не болезненно. Охотится на </a:t>
            </a:r>
            <a:r>
              <a:rPr lang="ru-RU" sz="3600" b="1" dirty="0" smtClean="0">
                <a:solidFill>
                  <a:srgbClr val="003300"/>
                </a:solidFill>
              </a:rPr>
              <a:t>насекомых.</a:t>
            </a:r>
            <a:endParaRPr lang="ru-RU" sz="3600" b="1" dirty="0">
              <a:solidFill>
                <a:srgbClr val="0033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4371" y="3140968"/>
            <a:ext cx="5335619" cy="3544097"/>
          </a:xfrm>
          <a:prstGeom prst="rect">
            <a:avLst/>
          </a:prstGeom>
          <a:effectLst>
            <a:softEdge rad="63500"/>
          </a:effectLst>
        </p:spPr>
      </p:pic>
      <p:cxnSp>
        <p:nvCxnSpPr>
          <p:cNvPr id="5" name="Прямая соединительная линия 4"/>
          <p:cNvCxnSpPr/>
          <p:nvPr/>
        </p:nvCxnSpPr>
        <p:spPr>
          <a:xfrm flipH="1">
            <a:off x="4993215" y="371178"/>
            <a:ext cx="112401" cy="216024"/>
          </a:xfrm>
          <a:prstGeom prst="line">
            <a:avLst/>
          </a:prstGeom>
          <a:ln w="41275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989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4131" y="289620"/>
            <a:ext cx="5400675" cy="61247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smtClean="0"/>
              <a:t>Польза от пауков </a:t>
            </a:r>
            <a:r>
              <a:rPr lang="ru-RU" sz="2800" b="1" dirty="0"/>
              <a:t>велика. Пауки прожорливы: каждый в день съедает не меньше, чем сам весит. Когда охота особенно удачна, обычный наш крестовик ловит в сети по пятьсот насекомых за сутки. Мухи в этом улове преобладают.   Ведь муха, она только на вид безобидна. Муха является разносчиком болезнетворных бактерий, микробов, На теле одной только мухи можно насчитать около 30 миллионов микробов!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7810" y="1083878"/>
            <a:ext cx="4603194" cy="4536238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140995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0715" y="0"/>
            <a:ext cx="4212535" cy="1143000"/>
          </a:xfrm>
        </p:spPr>
        <p:txBody>
          <a:bodyPr/>
          <a:lstStyle/>
          <a:p>
            <a:r>
              <a:rPr lang="ru-RU" b="1" dirty="0">
                <a:solidFill>
                  <a:srgbClr val="003300"/>
                </a:solidFill>
              </a:rPr>
              <a:t>п</a:t>
            </a:r>
            <a:r>
              <a:rPr lang="ru-RU" b="1" dirty="0" smtClean="0">
                <a:solidFill>
                  <a:srgbClr val="003300"/>
                </a:solidFill>
              </a:rPr>
              <a:t>аук-крестовик</a:t>
            </a:r>
            <a:endParaRPr lang="ru-RU" b="1" dirty="0">
              <a:solidFill>
                <a:srgbClr val="0033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6619" y="836712"/>
            <a:ext cx="5345174" cy="526742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76139" y="836712"/>
            <a:ext cx="432048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3300"/>
                </a:solidFill>
              </a:rPr>
              <a:t>Пауки-крестовики обитают в лесах, парках, садах. Верхняя сторона брюшка у них украшена рисунком в виде креста. Плетут большие сети, похожие на велосипедные колёса. Для человека пауки-крестовики не опасны.</a:t>
            </a:r>
            <a:endParaRPr lang="ru-RU" sz="32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500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паук </a:t>
            </a:r>
            <a:r>
              <a:rPr lang="ru-RU" dirty="0"/>
              <a:t>балдахинный треугольный, или </a:t>
            </a:r>
            <a:r>
              <a:rPr lang="ru-RU" dirty="0" err="1"/>
              <a:t>линифия</a:t>
            </a:r>
            <a:r>
              <a:rPr lang="ru-RU" dirty="0"/>
              <a:t> треугольная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clrChange>
              <a:clrFrom>
                <a:srgbClr val="F4F4F2"/>
              </a:clrFrom>
              <a:clrTo>
                <a:srgbClr val="F4F4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8082" y="2844924"/>
            <a:ext cx="6025640" cy="401307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76139" y="1772816"/>
            <a:ext cx="5400675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err="1" smtClean="0">
                <a:solidFill>
                  <a:srgbClr val="003300"/>
                </a:solidFill>
              </a:rPr>
              <a:t>Линифии</a:t>
            </a:r>
            <a:r>
              <a:rPr lang="ru-RU" sz="2800" b="1" dirty="0" smtClean="0">
                <a:solidFill>
                  <a:srgbClr val="003300"/>
                </a:solidFill>
              </a:rPr>
              <a:t> маленькие, до 7 мм. Они  великолепные воздухоплаватели.  Сети этих пауков раскинуты в лесу среди кустов в виде балдахинов (навесов).</a:t>
            </a:r>
            <a:endParaRPr lang="ru-RU" sz="28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229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3300"/>
                </a:solidFill>
              </a:rPr>
              <a:t>пауки-волки</a:t>
            </a:r>
            <a:endParaRPr lang="ru-RU" b="1" dirty="0">
              <a:solidFill>
                <a:srgbClr val="0033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6139" y="1268760"/>
            <a:ext cx="99371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3300"/>
                </a:solidFill>
              </a:rPr>
              <a:t>Эти пауки сетей не плетут. Сероватые, мохнатые, они, подобно настоящим волкам, неутомимо бегают в поисках добычи. Самки носят на конце брюшка кокон с яйцами.</a:t>
            </a:r>
          </a:p>
          <a:p>
            <a:r>
              <a:rPr lang="ru-RU" sz="2400" b="1" dirty="0" smtClean="0">
                <a:solidFill>
                  <a:srgbClr val="003300"/>
                </a:solidFill>
              </a:rPr>
              <a:t>Пауки-волки </a:t>
            </a:r>
            <a:r>
              <a:rPr lang="ru-RU" sz="2400" b="1" dirty="0">
                <a:solidFill>
                  <a:srgbClr val="003300"/>
                </a:solidFill>
              </a:rPr>
              <a:t>— спокойные хищники, но если их непрерывно тревожить, то могут и укусить. Укус паука совсем не опасен, но иногда может вызвать </a:t>
            </a:r>
            <a:r>
              <a:rPr lang="ru-RU" sz="2400" b="1" dirty="0" smtClean="0">
                <a:solidFill>
                  <a:srgbClr val="003300"/>
                </a:solidFill>
              </a:rPr>
              <a:t>зуд.</a:t>
            </a:r>
            <a:endParaRPr lang="ru-RU" sz="2400" b="1" dirty="0">
              <a:solidFill>
                <a:srgbClr val="0033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1810" y="3284984"/>
            <a:ext cx="5356451" cy="3447606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20200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074" y="147489"/>
            <a:ext cx="9181148" cy="1362075"/>
          </a:xfrm>
        </p:spPr>
        <p:txBody>
          <a:bodyPr/>
          <a:lstStyle/>
          <a:p>
            <a:r>
              <a:rPr lang="ru-RU" b="1" dirty="0" smtClean="0">
                <a:solidFill>
                  <a:srgbClr val="003300"/>
                </a:solidFill>
              </a:rPr>
              <a:t>цветочный </a:t>
            </a:r>
            <a:r>
              <a:rPr lang="ru-RU" b="1" dirty="0">
                <a:solidFill>
                  <a:srgbClr val="003300"/>
                </a:solidFill>
              </a:rPr>
              <a:t>паук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2815" y="876732"/>
            <a:ext cx="4104455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3300"/>
                </a:solidFill>
              </a:rPr>
              <a:t>Цветочный </a:t>
            </a:r>
            <a:r>
              <a:rPr lang="ru-RU" sz="3200" b="1" dirty="0" smtClean="0">
                <a:solidFill>
                  <a:srgbClr val="003300"/>
                </a:solidFill>
              </a:rPr>
              <a:t>паук (паук-краб) обычно сидит на каком-нибудь цветке, подкарауливая добычу. </a:t>
            </a:r>
          </a:p>
          <a:p>
            <a:r>
              <a:rPr lang="ru-RU" sz="3200" b="1" dirty="0" smtClean="0">
                <a:solidFill>
                  <a:srgbClr val="003300"/>
                </a:solidFill>
              </a:rPr>
              <a:t>Сетей он не строит. Внешним видом  и манерой передвигаться боком напоминает краба.</a:t>
            </a:r>
            <a:endParaRPr lang="ru-RU" sz="3200" b="1" dirty="0">
              <a:solidFill>
                <a:srgbClr val="0033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2563" y="1412776"/>
            <a:ext cx="5825132" cy="443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476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4131" y="188640"/>
            <a:ext cx="972108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3300"/>
                </a:solidFill>
              </a:rPr>
              <a:t>Вывод:</a:t>
            </a:r>
          </a:p>
          <a:p>
            <a:r>
              <a:rPr lang="ru-RU" sz="2800" b="1" dirty="0" smtClean="0">
                <a:solidFill>
                  <a:srgbClr val="003300"/>
                </a:solidFill>
              </a:rPr>
              <a:t>Паучий </a:t>
            </a:r>
            <a:r>
              <a:rPr lang="ru-RU" sz="2800" b="1" dirty="0">
                <a:solidFill>
                  <a:srgbClr val="003300"/>
                </a:solidFill>
              </a:rPr>
              <a:t>аппетит не дает всевозможным клещам, улиткам, тлям и шелкопрядам расплодиться и опустошать поля, сады, леса. Конечно, не только пауки выполняют эту важную работу. Этих вредителей поедают и жуки-жужелицы, стрекозы ловят на ходу мух и комаров, божьи коровки уничтожают тлей. Но все насекомые-хищники, вместе взятые, поедают меньше опасных насекомых, чем одни только пауки! </a:t>
            </a:r>
            <a:endParaRPr lang="ru-RU" sz="2800" b="1" dirty="0" smtClean="0">
              <a:solidFill>
                <a:srgbClr val="003300"/>
              </a:solidFill>
            </a:endParaRPr>
          </a:p>
          <a:p>
            <a:r>
              <a:rPr lang="ru-RU" sz="2800" b="1" dirty="0">
                <a:solidFill>
                  <a:srgbClr val="003300"/>
                </a:solidFill>
              </a:rPr>
              <a:t>Вывод: пауки - очень полезные животные, истребляющие вредных насекомых. Яд паука для нас (за редким исключением) не страшен, зато польза - несомненная! В наше время яд пауков все больше используется в медицине.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5222" y="5882506"/>
            <a:ext cx="9001001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3300"/>
                </a:solidFill>
              </a:rPr>
              <a:t>Таким образом, мы считаем, что наша гипотеза подтверждена.</a:t>
            </a:r>
          </a:p>
        </p:txBody>
      </p:sp>
    </p:spTree>
    <p:extLst>
      <p:ext uri="{BB962C8B-B14F-4D97-AF65-F5344CB8AC3E}">
        <p14:creationId xmlns:p14="http://schemas.microsoft.com/office/powerpoint/2010/main" val="107040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4577" y="188640"/>
            <a:ext cx="9781837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hlinkClick r:id="rId2"/>
              </a:rPr>
              <a:t>Источники</a:t>
            </a:r>
          </a:p>
          <a:p>
            <a:r>
              <a:rPr lang="en-US" sz="1000" dirty="0" smtClean="0">
                <a:hlinkClick r:id="rId2"/>
              </a:rPr>
              <a:t>https</a:t>
            </a:r>
            <a:r>
              <a:rPr lang="en-US" sz="1000" dirty="0">
                <a:hlinkClick r:id="rId2"/>
              </a:rPr>
              <a:t>://</a:t>
            </a:r>
            <a:r>
              <a:rPr lang="en-US" sz="1000" dirty="0" smtClean="0">
                <a:hlinkClick r:id="rId2"/>
              </a:rPr>
              <a:t>img-fotki.yandex.ru/get/45245/200418627.12a/0_1603fb_e65b9e75_M.png</a:t>
            </a:r>
            <a:r>
              <a:rPr lang="en-US" sz="1000" dirty="0" smtClean="0"/>
              <a:t> </a:t>
            </a:r>
          </a:p>
          <a:p>
            <a:r>
              <a:rPr lang="en-US" sz="1000" dirty="0">
                <a:hlinkClick r:id="rId3"/>
              </a:rPr>
              <a:t>https://</a:t>
            </a:r>
            <a:r>
              <a:rPr lang="en-US" sz="1000" dirty="0" smtClean="0">
                <a:hlinkClick r:id="rId3"/>
              </a:rPr>
              <a:t>img-fotki.yandex.ru/get/3208/200418627.7e/0_1203f6_e0c5c1df_orig.png</a:t>
            </a:r>
            <a:endParaRPr lang="en-US" sz="1000" dirty="0" smtClean="0"/>
          </a:p>
          <a:p>
            <a:r>
              <a:rPr lang="en-US" sz="1000" dirty="0" smtClean="0">
                <a:hlinkClick r:id="rId4"/>
              </a:rPr>
              <a:t>https</a:t>
            </a:r>
            <a:r>
              <a:rPr lang="en-US" sz="1000" dirty="0">
                <a:hlinkClick r:id="rId4"/>
              </a:rPr>
              <a:t>://</a:t>
            </a:r>
            <a:r>
              <a:rPr lang="en-US" sz="1000" dirty="0" smtClean="0">
                <a:hlinkClick r:id="rId4"/>
              </a:rPr>
              <a:t>img-fotki.yandex.ru/get/6832/200418627.7f/0_1203fa_da456e24_orig.png</a:t>
            </a:r>
            <a:endParaRPr lang="en-US" sz="1000" dirty="0" smtClean="0"/>
          </a:p>
          <a:p>
            <a:r>
              <a:rPr lang="en-US" sz="1000" dirty="0" smtClean="0">
                <a:hlinkClick r:id="rId5"/>
              </a:rPr>
              <a:t>http</a:t>
            </a:r>
            <a:r>
              <a:rPr lang="en-US" sz="1000" dirty="0">
                <a:hlinkClick r:id="rId5"/>
              </a:rPr>
              <a:t>://</a:t>
            </a:r>
            <a:r>
              <a:rPr lang="en-US" sz="1000" dirty="0" smtClean="0">
                <a:hlinkClick r:id="rId5"/>
              </a:rPr>
              <a:t>s4.pic4you.ru/y2016/02-01/24687/5468890-thumb.png</a:t>
            </a:r>
            <a:endParaRPr lang="en-US" sz="1000" dirty="0" smtClean="0"/>
          </a:p>
          <a:p>
            <a:r>
              <a:rPr lang="en-US" sz="1000" dirty="0">
                <a:hlinkClick r:id="rId6"/>
              </a:rPr>
              <a:t>http://</a:t>
            </a:r>
            <a:r>
              <a:rPr lang="en-US" sz="1000" dirty="0" smtClean="0">
                <a:hlinkClick r:id="rId6"/>
              </a:rPr>
              <a:t>img-fotki.yandex.ru/get/4804/200418627.a/0_107c92_3dcacd14_orig.png</a:t>
            </a:r>
            <a:endParaRPr lang="en-US" sz="1000" dirty="0" smtClean="0"/>
          </a:p>
          <a:p>
            <a:r>
              <a:rPr lang="en-US" sz="1000" dirty="0" smtClean="0">
                <a:hlinkClick r:id="rId7"/>
              </a:rPr>
              <a:t>http</a:t>
            </a:r>
            <a:r>
              <a:rPr lang="en-US" sz="1000" dirty="0">
                <a:hlinkClick r:id="rId7"/>
              </a:rPr>
              <a:t>://</a:t>
            </a:r>
            <a:r>
              <a:rPr lang="en-US" sz="1000" dirty="0" smtClean="0">
                <a:hlinkClick r:id="rId7"/>
              </a:rPr>
              <a:t>img-fotki.yandex.ru/get/9745/16969765.1ff/0_8cccb_b70a3708_M.png</a:t>
            </a:r>
            <a:endParaRPr lang="en-US" sz="1000" dirty="0" smtClean="0"/>
          </a:p>
          <a:p>
            <a:r>
              <a:rPr lang="en-US" sz="1000" dirty="0" smtClean="0">
                <a:hlinkClick r:id="rId8"/>
              </a:rPr>
              <a:t>https</a:t>
            </a:r>
            <a:r>
              <a:rPr lang="en-US" sz="1000" dirty="0">
                <a:hlinkClick r:id="rId8"/>
              </a:rPr>
              <a:t>://</a:t>
            </a:r>
            <a:r>
              <a:rPr lang="en-US" sz="1000" dirty="0" smtClean="0">
                <a:hlinkClick r:id="rId8"/>
              </a:rPr>
              <a:t>img-fotki.yandex.ru/get/4001/200418627.85/0_12127c_793100_orig.png</a:t>
            </a:r>
            <a:endParaRPr lang="ru-RU" sz="1000" dirty="0" smtClean="0"/>
          </a:p>
          <a:p>
            <a:r>
              <a:rPr lang="en-US" sz="1000" dirty="0">
                <a:hlinkClick r:id="rId9"/>
              </a:rPr>
              <a:t>https://</a:t>
            </a:r>
            <a:r>
              <a:rPr lang="en-US" sz="1000" dirty="0" smtClean="0">
                <a:hlinkClick r:id="rId9"/>
              </a:rPr>
              <a:t>st4.depositphotos.com/19205502/21136/v/600/depositphotos_211369634-stock-video-smiling-small-spider-animation-spider.jpg</a:t>
            </a:r>
            <a:endParaRPr lang="ru-RU" sz="1000" dirty="0" smtClean="0"/>
          </a:p>
          <a:p>
            <a:endParaRPr lang="ru-RU" sz="1000" dirty="0"/>
          </a:p>
          <a:p>
            <a:r>
              <a:rPr lang="en-US" sz="1000" dirty="0">
                <a:hlinkClick r:id="rId10"/>
              </a:rPr>
              <a:t>https://</a:t>
            </a:r>
            <a:r>
              <a:rPr lang="en-US" sz="1000" dirty="0" smtClean="0">
                <a:hlinkClick r:id="rId10"/>
              </a:rPr>
              <a:t>7gy.ru/images/okr-mir/zhivonnye/02.jpg</a:t>
            </a:r>
            <a:r>
              <a:rPr lang="ru-RU" sz="1000" dirty="0" smtClean="0"/>
              <a:t> </a:t>
            </a:r>
          </a:p>
          <a:p>
            <a:r>
              <a:rPr lang="en-US" sz="1000" dirty="0" smtClean="0">
                <a:hlinkClick r:id="rId11"/>
              </a:rPr>
              <a:t>https</a:t>
            </a:r>
            <a:r>
              <a:rPr lang="en-US" sz="1000" dirty="0">
                <a:hlinkClick r:id="rId11"/>
              </a:rPr>
              <a:t>://urok.1sept.ru/%D1%81%D1%82%D0%B0%D1%82%D1%8C%D0%B8/645848</a:t>
            </a:r>
            <a:r>
              <a:rPr lang="en-US" sz="1000" dirty="0" smtClean="0">
                <a:hlinkClick r:id="rId11"/>
              </a:rPr>
              <a:t>/</a:t>
            </a:r>
            <a:endParaRPr lang="ru-RU" sz="1000" dirty="0" smtClean="0"/>
          </a:p>
          <a:p>
            <a:r>
              <a:rPr lang="ru-RU" sz="1000" dirty="0"/>
              <a:t>А.А. Плешаков. Атлас-определитель ОТ ЗЕМЛИ ДО НЕБА.</a:t>
            </a:r>
          </a:p>
          <a:p>
            <a:r>
              <a:rPr lang="ru-RU" sz="1000" dirty="0"/>
              <a:t>А.А. Плешаков. Зелёные страницы</a:t>
            </a:r>
            <a:r>
              <a:rPr lang="ru-RU" sz="1000" dirty="0" smtClean="0"/>
              <a:t>.</a:t>
            </a:r>
          </a:p>
          <a:p>
            <a:r>
              <a:rPr lang="en-US" sz="1000" dirty="0">
                <a:hlinkClick r:id="rId12"/>
              </a:rPr>
              <a:t>http://</a:t>
            </a:r>
            <a:r>
              <a:rPr lang="en-US" sz="1000" dirty="0" smtClean="0">
                <a:hlinkClick r:id="rId12"/>
              </a:rPr>
              <a:t>p.calameoassets.com/140626081003-c92a8517b9095f8c06230dff43e9b6d9/p126.jpg</a:t>
            </a:r>
            <a:endParaRPr lang="ru-RU" sz="1000" dirty="0" smtClean="0"/>
          </a:p>
          <a:p>
            <a:r>
              <a:rPr lang="en-US" sz="1000" dirty="0">
                <a:hlinkClick r:id="rId13"/>
              </a:rPr>
              <a:t>http://</a:t>
            </a:r>
            <a:r>
              <a:rPr lang="en-US" sz="1000" dirty="0" smtClean="0">
                <a:hlinkClick r:id="rId13"/>
              </a:rPr>
              <a:t>calameo-download.tiny-tools.com/pages.php?doc_id=002478241f4c1751fe497</a:t>
            </a:r>
            <a:endParaRPr lang="ru-RU" sz="1000" dirty="0" smtClean="0"/>
          </a:p>
          <a:p>
            <a:r>
              <a:rPr lang="en-US" sz="1000" dirty="0">
                <a:hlinkClick r:id="rId14"/>
              </a:rPr>
              <a:t>http://</a:t>
            </a:r>
            <a:r>
              <a:rPr lang="en-US" sz="1000" dirty="0" smtClean="0">
                <a:hlinkClick r:id="rId14"/>
              </a:rPr>
              <a:t>p.calameoassets.com/140626081003-c92a8517b9095f8c06230dff43e9b6d9/p125.jpg</a:t>
            </a:r>
            <a:endParaRPr lang="ru-RU" sz="1000" dirty="0" smtClean="0"/>
          </a:p>
          <a:p>
            <a:r>
              <a:rPr lang="en-US" sz="1000" dirty="0">
                <a:hlinkClick r:id="rId15"/>
              </a:rPr>
              <a:t>https://</a:t>
            </a:r>
            <a:r>
              <a:rPr lang="en-US" sz="1000" dirty="0" smtClean="0">
                <a:hlinkClick r:id="rId15"/>
              </a:rPr>
              <a:t>kartinki.org/uploads/posts/2017-09/1506086077_3078-pauk-visit-na-pautine.gif</a:t>
            </a:r>
            <a:endParaRPr lang="ru-RU" sz="1000" dirty="0" smtClean="0"/>
          </a:p>
          <a:p>
            <a:r>
              <a:rPr lang="en-US" sz="1000" dirty="0">
                <a:hlinkClick r:id="rId16"/>
              </a:rPr>
              <a:t>https://</a:t>
            </a:r>
            <a:r>
              <a:rPr lang="en-US" sz="1000" dirty="0" smtClean="0">
                <a:hlinkClick r:id="rId16"/>
              </a:rPr>
              <a:t>upload.wikimedia.org/wikipedia/commons/thumb/4/4c/Ixodes_persulcatusFL.jpg/275px-Ixodes_persulcatusFL.jpg</a:t>
            </a:r>
            <a:endParaRPr lang="ru-RU" sz="1000" dirty="0" smtClean="0"/>
          </a:p>
          <a:p>
            <a:r>
              <a:rPr lang="en-US" sz="1000" dirty="0">
                <a:hlinkClick r:id="rId17"/>
              </a:rPr>
              <a:t>https://</a:t>
            </a:r>
            <a:r>
              <a:rPr lang="en-US" sz="1000" dirty="0" smtClean="0">
                <a:hlinkClick r:id="rId17"/>
              </a:rPr>
              <a:t>pets2.me/media/res/2/2/5/9/4/22594.papudc.620.jpg</a:t>
            </a:r>
            <a:endParaRPr lang="ru-RU" sz="1000" dirty="0" smtClean="0"/>
          </a:p>
          <a:p>
            <a:r>
              <a:rPr lang="en-US" sz="1000" dirty="0" smtClean="0">
                <a:hlinkClick r:id="rId18"/>
              </a:rPr>
              <a:t>https</a:t>
            </a:r>
            <a:r>
              <a:rPr lang="en-US" sz="1000" dirty="0">
                <a:hlinkClick r:id="rId18"/>
              </a:rPr>
              <a:t>://ru.wikipedia.org/wiki/%D0%A2%D0%B0%D1%91%D0%B6%D0%BD%D1%8B%D0%B9_%</a:t>
            </a:r>
            <a:r>
              <a:rPr lang="en-US" sz="1000" dirty="0" smtClean="0">
                <a:hlinkClick r:id="rId18"/>
              </a:rPr>
              <a:t>D0%BA%D0%BB%D0%B5%D1%89</a:t>
            </a:r>
            <a:r>
              <a:rPr lang="ru-RU" sz="1000" dirty="0" smtClean="0"/>
              <a:t> </a:t>
            </a:r>
          </a:p>
          <a:p>
            <a:r>
              <a:rPr lang="en-US" sz="1000" dirty="0">
                <a:hlinkClick r:id="rId19"/>
              </a:rPr>
              <a:t>https://</a:t>
            </a:r>
            <a:r>
              <a:rPr lang="en-US" sz="1000" dirty="0" smtClean="0">
                <a:hlinkClick r:id="rId19"/>
              </a:rPr>
              <a:t>upload.wikimedia.org/wikipedia/commons/thumb/0/01/Tarantula.jpg/275px-Tarantula.jpg</a:t>
            </a:r>
            <a:endParaRPr lang="ru-RU" sz="1000" dirty="0" smtClean="0"/>
          </a:p>
          <a:p>
            <a:r>
              <a:rPr lang="en-US" sz="1050" dirty="0">
                <a:hlinkClick r:id="rId20"/>
              </a:rPr>
              <a:t>https://</a:t>
            </a:r>
            <a:r>
              <a:rPr lang="en-US" sz="1050" dirty="0" smtClean="0">
                <a:hlinkClick r:id="rId20"/>
              </a:rPr>
              <a:t>upload.wikimedia.org/wikipedia/commons/thumb/9/93/Black_scorpion.jpg/275px-Black_scorpion.jpg</a:t>
            </a:r>
            <a:endParaRPr lang="ru-RU" sz="1050" dirty="0" smtClean="0"/>
          </a:p>
          <a:p>
            <a:r>
              <a:rPr lang="en-US" sz="1050" dirty="0">
                <a:hlinkClick r:id="rId21"/>
              </a:rPr>
              <a:t>https://</a:t>
            </a:r>
            <a:r>
              <a:rPr lang="en-US" sz="1050" dirty="0" smtClean="0">
                <a:hlinkClick r:id="rId21"/>
              </a:rPr>
              <a:t>nsportal.ru/ap/library/drugoe/2014/01/08/issledovatelskaya-rabota-pauki</a:t>
            </a:r>
            <a:endParaRPr lang="ru-RU" sz="1050" dirty="0" smtClean="0"/>
          </a:p>
          <a:p>
            <a:r>
              <a:rPr lang="en-US" sz="1050" dirty="0">
                <a:hlinkClick r:id="rId22"/>
              </a:rPr>
              <a:t>https://</a:t>
            </a:r>
            <a:r>
              <a:rPr lang="en-US" sz="1050" dirty="0" smtClean="0">
                <a:hlinkClick r:id="rId22"/>
              </a:rPr>
              <a:t>upload.wikimedia.org/wikipedia/commons/thumb/1/16/Tegenaria-domestica-chb.jpg/275px-Tegenaria-domestica-chb.jpg</a:t>
            </a:r>
            <a:endParaRPr lang="ru-RU" sz="1050" dirty="0" smtClean="0"/>
          </a:p>
          <a:p>
            <a:r>
              <a:rPr lang="en-US" sz="1050" dirty="0">
                <a:hlinkClick r:id="rId23"/>
              </a:rPr>
              <a:t>https://upload.wikimedia.org/wikipedia/commons/thumb/c/c3/Araneus_diadematus_%28no%29.JPG/275px-Araneus_diadematus_%</a:t>
            </a:r>
            <a:r>
              <a:rPr lang="en-US" sz="1050" dirty="0" smtClean="0">
                <a:hlinkClick r:id="rId23"/>
              </a:rPr>
              <a:t>28no%29.JPG</a:t>
            </a:r>
            <a:endParaRPr lang="ru-RU" sz="1050" dirty="0" smtClean="0"/>
          </a:p>
          <a:p>
            <a:r>
              <a:rPr lang="en-US" sz="1050" dirty="0" smtClean="0">
                <a:hlinkClick r:id="rId24"/>
              </a:rPr>
              <a:t>https</a:t>
            </a:r>
            <a:r>
              <a:rPr lang="en-US" sz="1050" dirty="0">
                <a:hlinkClick r:id="rId24"/>
              </a:rPr>
              <a:t>://</a:t>
            </a:r>
            <a:r>
              <a:rPr lang="en-US" sz="1050" dirty="0" smtClean="0">
                <a:hlinkClick r:id="rId24"/>
              </a:rPr>
              <a:t>mirchudes.net/uploads/posts/2013-11/1384529552_linyphia-triangularis.jpg</a:t>
            </a:r>
            <a:r>
              <a:rPr lang="ru-RU" sz="1050" dirty="0" smtClean="0"/>
              <a:t> </a:t>
            </a:r>
          </a:p>
          <a:p>
            <a:r>
              <a:rPr lang="en-US" sz="1050" dirty="0">
                <a:hlinkClick r:id="rId25"/>
              </a:rPr>
              <a:t>https://</a:t>
            </a:r>
            <a:r>
              <a:rPr lang="en-US" sz="1050" dirty="0" smtClean="0">
                <a:hlinkClick r:id="rId25"/>
              </a:rPr>
              <a:t>upload.wikimedia.org/wikipedia/commons/thumb/b/b8/Hogna_helluo_cropped.jpg/275px-Hogna_helluo_cropped.jpg</a:t>
            </a:r>
            <a:endParaRPr lang="ru-RU" sz="1050" dirty="0" smtClean="0"/>
          </a:p>
          <a:p>
            <a:r>
              <a:rPr lang="en-US" sz="1050" dirty="0">
                <a:hlinkClick r:id="rId26"/>
              </a:rPr>
              <a:t>https://</a:t>
            </a:r>
            <a:r>
              <a:rPr lang="en-US" sz="1050" dirty="0" smtClean="0">
                <a:hlinkClick r:id="rId26"/>
              </a:rPr>
              <a:t>animalreader.ru/wp-content/uploads/2015/04/cvetochnyj-pauk-animalreader.ru-002-1024x780.jpg</a:t>
            </a:r>
            <a:r>
              <a:rPr lang="ru-RU" sz="1050" dirty="0" smtClean="0"/>
              <a:t> </a:t>
            </a:r>
            <a:endParaRPr lang="ru-RU" sz="1050" dirty="0" smtClean="0"/>
          </a:p>
          <a:p>
            <a:r>
              <a:rPr lang="en-US" sz="1050" dirty="0">
                <a:hlinkClick r:id="rId27"/>
              </a:rPr>
              <a:t>https://ispiders.ru/sites/default/files/inline-images/%</a:t>
            </a:r>
            <a:r>
              <a:rPr lang="en-US" sz="1050" dirty="0" smtClean="0">
                <a:hlinkClick r:id="rId27"/>
              </a:rPr>
              <a:t>D0%BF%D0%B0%D1%83%D0%BA%20%D0%B4%D0%BE%D0%BC%D0%B0%20%28800x533%29_1.jpg</a:t>
            </a:r>
            <a:endParaRPr lang="ru-RU" sz="1050" dirty="0" smtClean="0"/>
          </a:p>
          <a:p>
            <a:r>
              <a:rPr lang="en-US" sz="1050" dirty="0">
                <a:hlinkClick r:id="rId28"/>
              </a:rPr>
              <a:t>https://</a:t>
            </a:r>
            <a:r>
              <a:rPr lang="en-US" sz="1050" dirty="0" smtClean="0">
                <a:hlinkClick r:id="rId28"/>
              </a:rPr>
              <a:t>24smi.org/public/media/2017/6/24/01_9rUHCMm.jpg</a:t>
            </a:r>
            <a:endParaRPr lang="ru-RU" sz="1050" dirty="0" smtClean="0"/>
          </a:p>
          <a:p>
            <a:r>
              <a:rPr lang="en-US" sz="1050" dirty="0">
                <a:hlinkClick r:id="rId29"/>
              </a:rPr>
              <a:t>https://</a:t>
            </a:r>
            <a:r>
              <a:rPr lang="en-US" sz="1050" dirty="0" smtClean="0">
                <a:hlinkClick r:id="rId29"/>
              </a:rPr>
              <a:t>lh4.googleusercontent.com/proxy/iS5ZPH7S8rhKnrHQ8xSspsEHw9LHk2D4qMRFgypA8Wr4aEcAhTNTqNVZGqw31w-JfiQK3X28yibD0p9OeMPOXhKNgu5DHz_iacrLLWcepkJMJTgJoKLh6TDbx1tb-fMkw9x7iGC7lF9rwk3sWliBEA</a:t>
            </a:r>
            <a:r>
              <a:rPr lang="ru-RU" sz="1050" dirty="0" smtClean="0"/>
              <a:t> </a:t>
            </a:r>
          </a:p>
          <a:p>
            <a:endParaRPr lang="ru-RU" sz="1050" dirty="0" smtClean="0"/>
          </a:p>
          <a:p>
            <a:endParaRPr lang="ru-RU" sz="1100" dirty="0" smtClean="0"/>
          </a:p>
          <a:p>
            <a:endParaRPr lang="ru-RU" sz="1100" dirty="0" smtClean="0"/>
          </a:p>
          <a:p>
            <a:endParaRPr lang="ru-RU" sz="1100" dirty="0" smtClean="0"/>
          </a:p>
          <a:p>
            <a:endParaRPr lang="ru-RU" sz="1100" dirty="0" smtClean="0"/>
          </a:p>
          <a:p>
            <a:endParaRPr lang="ru-RU" sz="1100" dirty="0" smtClean="0"/>
          </a:p>
          <a:p>
            <a:endParaRPr lang="ru-RU" sz="1100" dirty="0" smtClean="0"/>
          </a:p>
          <a:p>
            <a:endParaRPr lang="en-US" sz="1100" dirty="0" smtClean="0"/>
          </a:p>
          <a:p>
            <a:endParaRPr lang="ru-RU" sz="11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04577" y="5445224"/>
            <a:ext cx="9433048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Составители: </a:t>
            </a:r>
            <a:r>
              <a:rPr lang="ru-RU" b="1" dirty="0" err="1">
                <a:solidFill>
                  <a:srgbClr val="00B050"/>
                </a:solidFill>
              </a:rPr>
              <a:t>Слиткова</a:t>
            </a:r>
            <a:r>
              <a:rPr lang="ru-RU" b="1" dirty="0">
                <a:solidFill>
                  <a:srgbClr val="00B050"/>
                </a:solidFill>
              </a:rPr>
              <a:t> Галина Анатольевна</a:t>
            </a:r>
            <a:br>
              <a:rPr lang="ru-RU" b="1" dirty="0">
                <a:solidFill>
                  <a:srgbClr val="00B050"/>
                </a:solidFill>
              </a:rPr>
            </a:br>
            <a:r>
              <a:rPr lang="ru-RU" b="1" dirty="0">
                <a:solidFill>
                  <a:srgbClr val="00B050"/>
                </a:solidFill>
              </a:rPr>
              <a:t>учитель первой квалификационной категории</a:t>
            </a:r>
            <a:br>
              <a:rPr lang="ru-RU" b="1" dirty="0">
                <a:solidFill>
                  <a:srgbClr val="00B050"/>
                </a:solidFill>
              </a:rPr>
            </a:br>
            <a:r>
              <a:rPr lang="ru-RU" b="1" dirty="0" smtClean="0">
                <a:solidFill>
                  <a:srgbClr val="00B050"/>
                </a:solidFill>
              </a:rPr>
              <a:t>МАОУ СОШ № 35 </a:t>
            </a:r>
            <a:r>
              <a:rPr lang="ru-RU" b="1" dirty="0">
                <a:solidFill>
                  <a:srgbClr val="00B050"/>
                </a:solidFill>
              </a:rPr>
              <a:t>города </a:t>
            </a:r>
            <a:r>
              <a:rPr lang="ru-RU" b="1" dirty="0" smtClean="0">
                <a:solidFill>
                  <a:srgbClr val="00B050"/>
                </a:solidFill>
              </a:rPr>
              <a:t>Томска,</a:t>
            </a:r>
          </a:p>
          <a:p>
            <a:r>
              <a:rPr lang="ru-RU" b="1" dirty="0" err="1" smtClean="0">
                <a:solidFill>
                  <a:srgbClr val="00B050"/>
                </a:solidFill>
              </a:rPr>
              <a:t>Слиткова</a:t>
            </a:r>
            <a:r>
              <a:rPr lang="ru-RU" b="1" dirty="0" smtClean="0">
                <a:solidFill>
                  <a:srgbClr val="00B050"/>
                </a:solidFill>
              </a:rPr>
              <a:t> Варвара ученица 4 класса МАОУ СОШ </a:t>
            </a:r>
            <a:r>
              <a:rPr lang="ru-RU" b="1" smtClean="0">
                <a:solidFill>
                  <a:srgbClr val="00B050"/>
                </a:solidFill>
              </a:rPr>
              <a:t>№ 35.</a:t>
            </a:r>
            <a:endParaRPr lang="ru-RU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46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890</TotalTime>
  <Words>873</Words>
  <Application>Microsoft Office PowerPoint</Application>
  <PresentationFormat>Произвольный</PresentationFormat>
  <Paragraphs>86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 </vt:lpstr>
      <vt:lpstr>Презентация PowerPoint</vt:lpstr>
      <vt:lpstr>Цель: расширить и углубить знания о паукообразных; Задачи: Познакомиться с основными видами пауков. Рассказать одноклассникам о том, что мир пауков интересен и разнообразен.   Доказать, что пауки очень полезны для человека.  Гипотеза: Предположим, что среди многообразия пауков есть опасные и те, которые приносят пользу. Способ работы: поиск информации в книге А.А. Плешакова «От земли до неба», поиск информации в сети Интернет. Оформление результатов: презентация Представление результатов: доклад</vt:lpstr>
      <vt:lpstr>К паукообразным относятся: пауки, клещи и скорпионы. У них всех по 8 лапок, а тело покрыто плотной хитиновой оболочкой.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домовый паук Часто селится в жилищах человека. Строит воронкообразные сети. На людей не нападает, если его не беспокоить. Может укусить, но не болезненно. Охотится на насекомых.</vt:lpstr>
      <vt:lpstr>Презентация PowerPoint</vt:lpstr>
      <vt:lpstr>паук-крестовик</vt:lpstr>
      <vt:lpstr>паук балдахинный треугольный, или линифия треугольная</vt:lpstr>
      <vt:lpstr>пауки-волки</vt:lpstr>
      <vt:lpstr>цветочный паук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</dc:creator>
  <cp:lastModifiedBy>Павел</cp:lastModifiedBy>
  <cp:revision>76</cp:revision>
  <dcterms:created xsi:type="dcterms:W3CDTF">2016-03-12T06:18:36Z</dcterms:created>
  <dcterms:modified xsi:type="dcterms:W3CDTF">2020-01-31T11:30:14Z</dcterms:modified>
</cp:coreProperties>
</file>