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>
        <p:scale>
          <a:sx n="75" d="100"/>
          <a:sy n="75" d="100"/>
        </p:scale>
        <p:origin x="126" y="7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3F02-85D0-4C9A-9E50-BAF654CF63F5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8E73C-A425-4404-93CC-74C8AD66EF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839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3F02-85D0-4C9A-9E50-BAF654CF63F5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94A8E73C-A425-4404-93CC-74C8AD66EF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0283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3F02-85D0-4C9A-9E50-BAF654CF63F5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8E73C-A425-4404-93CC-74C8AD66EF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3123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3F02-85D0-4C9A-9E50-BAF654CF63F5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8E73C-A425-4404-93CC-74C8AD66EF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3028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3F02-85D0-4C9A-9E50-BAF654CF63F5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8E73C-A425-4404-93CC-74C8AD66EF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4145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3F02-85D0-4C9A-9E50-BAF654CF63F5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8E73C-A425-4404-93CC-74C8AD66EF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8421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3F02-85D0-4C9A-9E50-BAF654CF63F5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8E73C-A425-4404-93CC-74C8AD66EF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269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3F02-85D0-4C9A-9E50-BAF654CF63F5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8E73C-A425-4404-93CC-74C8AD66EF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206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3F02-85D0-4C9A-9E50-BAF654CF63F5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8E73C-A425-4404-93CC-74C8AD66EF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743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3F02-85D0-4C9A-9E50-BAF654CF63F5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8E73C-A425-4404-93CC-74C8AD66EF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8563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3F02-85D0-4C9A-9E50-BAF654CF63F5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8E73C-A425-4404-93CC-74C8AD66EF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15407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3F02-85D0-4C9A-9E50-BAF654CF63F5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8E73C-A425-4404-93CC-74C8AD66EF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75997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3F02-85D0-4C9A-9E50-BAF654CF63F5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8E73C-A425-4404-93CC-74C8AD66EF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19258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3F02-85D0-4C9A-9E50-BAF654CF63F5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8E73C-A425-4404-93CC-74C8AD66EF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99196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3F02-85D0-4C9A-9E50-BAF654CF63F5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8E73C-A425-4404-93CC-74C8AD66EF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04310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3F02-85D0-4C9A-9E50-BAF654CF63F5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8E73C-A425-4404-93CC-74C8AD66EF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38922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3F02-85D0-4C9A-9E50-BAF654CF63F5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8E73C-A425-4404-93CC-74C8AD66EF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083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B993F02-85D0-4C9A-9E50-BAF654CF63F5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4A8E73C-A425-4404-93CC-74C8AD66EF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761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642269" y="114300"/>
            <a:ext cx="3932237" cy="1600200"/>
          </a:xfrm>
        </p:spPr>
        <p:txBody>
          <a:bodyPr>
            <a:normAutofit/>
          </a:bodyPr>
          <a:lstStyle/>
          <a:p>
            <a:r>
              <a:rPr lang="ru-RU" b="1" i="1" u="sng" dirty="0" smtClean="0"/>
              <a:t>Заболевания органов пищеварения</a:t>
            </a:r>
            <a:endParaRPr lang="ru-RU" b="1" i="1" u="sng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1642268" y="1892300"/>
            <a:ext cx="3932237" cy="3811588"/>
          </a:xfrm>
        </p:spPr>
        <p:txBody>
          <a:bodyPr>
            <a:normAutofit fontScale="92500"/>
          </a:bodyPr>
          <a:lstStyle/>
          <a:p>
            <a:r>
              <a:rPr lang="ru-RU" sz="2800" b="1" dirty="0"/>
              <a:t>Аскаридоз – это заразное заболевание, которое относится к кишечным гельминтозам и вызвано соответствующим гельминтом </a:t>
            </a:r>
            <a:r>
              <a:rPr lang="ru-RU" sz="2800" b="1" dirty="0" smtClean="0"/>
              <a:t>аскаридой</a:t>
            </a:r>
          </a:p>
          <a:p>
            <a:endParaRPr lang="ru-RU" sz="2800" b="1" dirty="0"/>
          </a:p>
          <a:p>
            <a:r>
              <a:rPr lang="ru-RU" b="1" dirty="0" smtClean="0"/>
              <a:t>. </a:t>
            </a:r>
            <a:endParaRPr lang="ru-RU" b="1" dirty="0"/>
          </a:p>
        </p:txBody>
      </p:sp>
      <p:pic>
        <p:nvPicPr>
          <p:cNvPr id="1042" name="Picture 18" descr="http://mirnasos.ru/org/images6/stenozgortanichtoetotakoekakieestvidiika_12731476.jpe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5" r="14115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2005" y="457200"/>
            <a:ext cx="5702300" cy="570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52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588" y="0"/>
            <a:ext cx="3932237" cy="1600200"/>
          </a:xfrm>
        </p:spPr>
        <p:txBody>
          <a:bodyPr>
            <a:normAutofit/>
          </a:bodyPr>
          <a:lstStyle/>
          <a:p>
            <a:r>
              <a:rPr lang="ru-RU" sz="4800" b="1" i="1" u="sng" dirty="0" smtClean="0"/>
              <a:t>Возбудитель</a:t>
            </a:r>
            <a:endParaRPr lang="ru-RU" sz="4800" b="1" i="1" u="sng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52588" y="1803400"/>
            <a:ext cx="3932237" cy="3811588"/>
          </a:xfrm>
        </p:spPr>
        <p:txBody>
          <a:bodyPr>
            <a:normAutofit/>
          </a:bodyPr>
          <a:lstStyle/>
          <a:p>
            <a:r>
              <a:rPr lang="ru-RU" sz="2400" b="1" dirty="0"/>
              <a:t>Возбудитель патологии – аскарида </a:t>
            </a:r>
            <a:r>
              <a:rPr lang="ru-RU" sz="2400" b="1" dirty="0" smtClean="0"/>
              <a:t>гельминт </a:t>
            </a:r>
            <a:r>
              <a:rPr lang="ru-RU" sz="2400" b="1" dirty="0"/>
              <a:t>(глист), который относится к классу круглых червей (Нематоды). Это раздельнополый гельминт, тело веретенообразной формы, самка достигает 20-40 см в длину, самец – 15-25 см, диаметр – 2-6 мм.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9700" y="1216628"/>
            <a:ext cx="4495800" cy="3967544"/>
          </a:xfrm>
          <a:prstGeom prst="rect">
            <a:avLst/>
          </a:prstGeom>
        </p:spPr>
      </p:pic>
      <p:pic>
        <p:nvPicPr>
          <p:cNvPr id="9" name="Рисунок 8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8346" r="18346"/>
          <a:stretch>
            <a:fillRect/>
          </a:stretch>
        </p:blipFill>
        <p:spPr>
          <a:xfrm>
            <a:off x="7097713" y="914400"/>
            <a:ext cx="3279775" cy="4572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4100" y="774700"/>
            <a:ext cx="5250785" cy="513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208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6568" y="533400"/>
            <a:ext cx="3932237" cy="1600200"/>
          </a:xfrm>
        </p:spPr>
        <p:txBody>
          <a:bodyPr/>
          <a:lstStyle/>
          <a:p>
            <a:r>
              <a:rPr lang="ru-RU" b="1" u="sng" dirty="0"/>
              <a:t>Цикл развития</a:t>
            </a:r>
            <a:br>
              <a:rPr lang="ru-RU" b="1" u="sng" dirty="0"/>
            </a:br>
            <a:endParaRPr lang="ru-RU" u="sng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56568" y="1866900"/>
            <a:ext cx="3932237" cy="3811588"/>
          </a:xfrm>
        </p:spPr>
        <p:txBody>
          <a:bodyPr>
            <a:normAutofit fontScale="92500" lnSpcReduction="20000"/>
          </a:bodyPr>
          <a:lstStyle/>
          <a:p>
            <a:r>
              <a:rPr lang="ru-RU" sz="2800" b="1" dirty="0"/>
              <a:t>половозрелая самка откладывает яйца в кишечнике человека, которые выходят наружу и проходят дозревание в почве</a:t>
            </a:r>
            <a:r>
              <a:rPr lang="ru-RU" sz="2800" b="1" dirty="0" smtClean="0"/>
              <a:t>.</a:t>
            </a:r>
          </a:p>
          <a:p>
            <a:r>
              <a:rPr lang="ru-RU" sz="2800" b="1" dirty="0"/>
              <a:t>По мере дозревания в яйце формируется жизнеспособная </a:t>
            </a:r>
            <a:r>
              <a:rPr lang="ru-RU" sz="2800" b="1" dirty="0" smtClean="0"/>
              <a:t>личинка</a:t>
            </a:r>
            <a:r>
              <a:rPr lang="en-US" sz="2800" b="1" dirty="0" smtClean="0"/>
              <a:t>.</a:t>
            </a:r>
            <a:endParaRPr lang="ru-RU" sz="2800" b="1" dirty="0"/>
          </a:p>
        </p:txBody>
      </p:sp>
      <p:pic>
        <p:nvPicPr>
          <p:cNvPr id="4098" name="Picture 2" descr="https://avatars.mds.yandex.net/get-pdb/1809111/7fe1c984-08e8-44b9-b773-18fc24f22766/s1200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14" r="29814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0900" y="457200"/>
            <a:ext cx="57912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292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9115" y="-114300"/>
            <a:ext cx="3932237" cy="1600200"/>
          </a:xfrm>
        </p:spPr>
        <p:txBody>
          <a:bodyPr>
            <a:normAutofit/>
          </a:bodyPr>
          <a:lstStyle/>
          <a:p>
            <a:r>
              <a:rPr lang="ru-RU" b="1" u="sng" dirty="0"/>
              <a:t>Механизм </a:t>
            </a:r>
            <a:r>
              <a:rPr lang="ru-RU" b="1" u="sng" dirty="0" smtClean="0"/>
              <a:t>развития</a:t>
            </a:r>
            <a:endParaRPr lang="ru-RU" b="1" u="sng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55016" y="1782762"/>
            <a:ext cx="3932237" cy="3811588"/>
          </a:xfrm>
        </p:spPr>
        <p:txBody>
          <a:bodyPr>
            <a:normAutofit fontScale="85000" lnSpcReduction="20000"/>
          </a:bodyPr>
          <a:lstStyle/>
          <a:p>
            <a:r>
              <a:rPr lang="ru-RU" sz="1600" b="1" dirty="0"/>
              <a:t>Выход личинок из яйца в просвет кишечника.</a:t>
            </a:r>
          </a:p>
          <a:p>
            <a:r>
              <a:rPr lang="ru-RU" sz="1600" b="1" dirty="0"/>
              <a:t>Их попадание в кровоток и миграция по сосудам системы воротной вены в печень.</a:t>
            </a:r>
          </a:p>
          <a:p>
            <a:r>
              <a:rPr lang="ru-RU" sz="1600" b="1" dirty="0"/>
              <a:t>Частичное осаждение личинок в печени с их гибелью там, так как отсутствуют условия, необходимые для дальнейшего развития.</a:t>
            </a:r>
          </a:p>
          <a:p>
            <a:r>
              <a:rPr lang="ru-RU" sz="1600" b="1" dirty="0"/>
              <a:t>Миграция из печени по сосудам нижней полой вены в легкие, где они активно перемещаются из сосудов в альвеолы легких, повреждая их стенки – этот этап необходим для дальнейшего развития личинок, для которого необходим атмосферный кислород.</a:t>
            </a:r>
          </a:p>
          <a:p>
            <a:r>
              <a:rPr lang="ru-RU" sz="1600" b="1" dirty="0"/>
              <a:t>Активная миграция личинок из легочной системы в кишечник – происходит благодаря активному их перемещению из нижних дыхательных путей в гортань и глотку, где происходит их повторное заглатывание и попадание в кишечник.</a:t>
            </a:r>
          </a:p>
          <a:p>
            <a:endParaRPr lang="ru-RU" dirty="0"/>
          </a:p>
        </p:txBody>
      </p:sp>
      <p:pic>
        <p:nvPicPr>
          <p:cNvPr id="5128" name="Picture 8" descr="https://parazitycheloveka.ru/wp-content/uploads/2016/10/askaridyopasno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86" r="23086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1400" y="860425"/>
            <a:ext cx="5757333" cy="467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874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10569" y="292100"/>
            <a:ext cx="3932237" cy="1600200"/>
          </a:xfrm>
        </p:spPr>
        <p:txBody>
          <a:bodyPr>
            <a:normAutofit/>
          </a:bodyPr>
          <a:lstStyle/>
          <a:p>
            <a:r>
              <a:rPr lang="ru-RU" b="1" u="sng" dirty="0"/>
              <a:t>Механизм развития кишечной стадии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10569" y="2074862"/>
            <a:ext cx="3932237" cy="3811588"/>
          </a:xfrm>
        </p:spPr>
        <p:txBody>
          <a:bodyPr>
            <a:normAutofit/>
          </a:bodyPr>
          <a:lstStyle/>
          <a:p>
            <a:r>
              <a:rPr lang="ru-RU" sz="2000" b="1" dirty="0"/>
              <a:t>Здесь из них формируются взрослые половозрелые особи, самцы и самки, которые паразитируют в кишечнике около года и погибают. Самка при этом активно выделяет яйца, которые с калом попадают в окружающую среду, в почве они при благоприятных условиях дозревают.</a:t>
            </a:r>
          </a:p>
        </p:txBody>
      </p:sp>
      <p:pic>
        <p:nvPicPr>
          <p:cNvPr id="6146" name="Picture 2" descr="https://slide-share.ru/slide/7777555.jpe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86" r="23086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300" y="914400"/>
            <a:ext cx="5689600" cy="474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722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8476" y="1193800"/>
            <a:ext cx="3932237" cy="1600200"/>
          </a:xfrm>
        </p:spPr>
        <p:txBody>
          <a:bodyPr>
            <a:noAutofit/>
          </a:bodyPr>
          <a:lstStyle/>
          <a:p>
            <a:r>
              <a:rPr lang="ru-RU" sz="3200" b="1" u="sng" dirty="0" smtClean="0"/>
              <a:t>Симптомы заболевания</a:t>
            </a:r>
            <a:r>
              <a:rPr lang="ru-RU" sz="3200" b="1" u="sng" dirty="0"/>
              <a:t/>
            </a:r>
            <a:br>
              <a:rPr lang="ru-RU" sz="3200" b="1" u="sng" dirty="0"/>
            </a:br>
            <a:r>
              <a:rPr lang="ru-RU" sz="3200" b="1" u="sng" dirty="0"/>
              <a:t/>
            </a:r>
            <a:br>
              <a:rPr lang="ru-RU" sz="3200" b="1" u="sng" dirty="0"/>
            </a:br>
            <a:endParaRPr lang="ru-RU" sz="3200" u="sng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7576" y="2933700"/>
            <a:ext cx="6241816" cy="1828800"/>
          </a:xfrm>
        </p:spPr>
        <p:txBody>
          <a:bodyPr>
            <a:noAutofit/>
          </a:bodyPr>
          <a:lstStyle/>
          <a:p>
            <a:r>
              <a:rPr lang="ru-RU" sz="2000" b="1" dirty="0"/>
              <a:t>Повышение температуры</a:t>
            </a:r>
            <a:r>
              <a:rPr lang="ru-RU" sz="2000" b="1" dirty="0" smtClean="0"/>
              <a:t>(37,5-37,8º </a:t>
            </a:r>
            <a:r>
              <a:rPr lang="ru-RU" sz="2000" b="1" dirty="0"/>
              <a:t>С) с незначительной общей слабостью, недомоганием, ломотой в мышцах и суставах.</a:t>
            </a:r>
          </a:p>
          <a:p>
            <a:r>
              <a:rPr lang="ru-RU" sz="2000" b="1" dirty="0"/>
              <a:t>Развитие аллергической сыпи на коже</a:t>
            </a:r>
          </a:p>
          <a:p>
            <a:r>
              <a:rPr lang="ru-RU" sz="2000" b="1" dirty="0"/>
              <a:t>Проявления бронхита или пневмонии (воспаления легких) в момент миграции личинок из кровеносных сосудов в альвеолы, с последующим перемещением в верхние дыхательные пути – такие симптомы характеризуются появлением кашля с выделением прозрачной мокроты.</a:t>
            </a:r>
          </a:p>
          <a:p>
            <a:endParaRPr lang="ru-RU" sz="20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2514" y="1555750"/>
            <a:ext cx="4093214" cy="3848100"/>
          </a:xfrm>
          <a:prstGeom prst="rect">
            <a:avLst/>
          </a:prstGeom>
        </p:spPr>
      </p:pic>
      <p:sp>
        <p:nvSpPr>
          <p:cNvPr id="6" name="Рисунок 5"/>
          <p:cNvSpPr>
            <a:spLocks noGrp="1"/>
          </p:cNvSpPr>
          <p:nvPr>
            <p:ph type="pic" idx="1"/>
          </p:nvPr>
        </p:nvSpPr>
        <p:spPr>
          <a:xfrm>
            <a:off x="8846302" y="1193800"/>
            <a:ext cx="3280974" cy="4572000"/>
          </a:xfrm>
        </p:spPr>
      </p:sp>
    </p:spTree>
    <p:extLst>
      <p:ext uri="{BB962C8B-B14F-4D97-AF65-F5344CB8AC3E}">
        <p14:creationId xmlns:p14="http://schemas.microsoft.com/office/powerpoint/2010/main" val="229616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https://cf.ppt-online.org/files1/slide/y/YdwDsExZM8qAvQ6neB75RiLp1ukhtC9fJI0VG3bWHP/slide-27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77" b="15677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1500" y="669925"/>
            <a:ext cx="9753600" cy="546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693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Параллакс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TM03457496[[fn=Параллакс]]</Template>
  <TotalTime>60</TotalTime>
  <Words>315</Words>
  <Application>Microsoft Office PowerPoint</Application>
  <PresentationFormat>Широкоэкранный</PresentationFormat>
  <Paragraphs>21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Arial</vt:lpstr>
      <vt:lpstr>Corbel</vt:lpstr>
      <vt:lpstr>Параллакс</vt:lpstr>
      <vt:lpstr>Заболевания органов пищеварения</vt:lpstr>
      <vt:lpstr>Возбудитель</vt:lpstr>
      <vt:lpstr>Цикл развития </vt:lpstr>
      <vt:lpstr>Механизм развития</vt:lpstr>
      <vt:lpstr>Механизм развития кишечной стадии</vt:lpstr>
      <vt:lpstr>Симптомы заболевания  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Заболевания органов пищеварения</dc:title>
  <dc:creator>archizkaya@outlook.com</dc:creator>
  <cp:lastModifiedBy>archizkaya@outlook.com</cp:lastModifiedBy>
  <cp:revision>10</cp:revision>
  <dcterms:created xsi:type="dcterms:W3CDTF">2020-02-07T06:18:16Z</dcterms:created>
  <dcterms:modified xsi:type="dcterms:W3CDTF">2020-02-07T08:27:20Z</dcterms:modified>
</cp:coreProperties>
</file>