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Default Extension="fntdata" ContentType="application/x-fontdata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56" r:id="rId2"/>
    <p:sldId id="257" r:id="rId3"/>
    <p:sldId id="305" r:id="rId4"/>
    <p:sldId id="270" r:id="rId5"/>
    <p:sldId id="269" r:id="rId6"/>
    <p:sldId id="271" r:id="rId7"/>
    <p:sldId id="272" r:id="rId8"/>
    <p:sldId id="273" r:id="rId9"/>
    <p:sldId id="274" r:id="rId10"/>
    <p:sldId id="306" r:id="rId11"/>
    <p:sldId id="293" r:id="rId12"/>
    <p:sldId id="295" r:id="rId13"/>
    <p:sldId id="298" r:id="rId14"/>
  </p:sldIdLst>
  <p:sldSz cx="9144000" cy="6858000" type="screen4x3"/>
  <p:notesSz cx="6858000" cy="9144000"/>
  <p:embeddedFontLst>
    <p:embeddedFont>
      <p:font typeface="GothicRus" charset="0"/>
      <p:regular r:id="rId15"/>
    </p:embeddedFont>
    <p:embeddedFont>
      <p:font typeface="Century" pitchFamily="18" charset="0"/>
      <p:regular r:id="rId16"/>
    </p:embeddedFont>
    <p:embeddedFont>
      <p:font typeface="Calibri" pitchFamily="34" charset="0"/>
      <p:regular r:id="rId17"/>
      <p:bold r:id="rId18"/>
      <p:italic r:id="rId19"/>
      <p:boldItalic r:id="rId20"/>
    </p:embeddedFont>
  </p:embeddedFontLst>
  <p:custDataLst>
    <p:tags r:id="rId21"/>
  </p:custDataLst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114" d="100"/>
          <a:sy n="114" d="100"/>
        </p:scale>
        <p:origin x="-1518" y="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E08997-5934-4E77-A558-C5078246E55D}" type="datetimeFigureOut">
              <a:rPr lang="ru-RU"/>
              <a:pPr>
                <a:defRPr/>
              </a:pPr>
              <a:t>08.02.2020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22F1C5-F96F-431F-8375-9310D2BDD21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CB2F1A-7CCC-4799-84B1-50DB73AC673A}" type="datetimeFigureOut">
              <a:rPr lang="ru-RU"/>
              <a:pPr>
                <a:defRPr/>
              </a:pPr>
              <a:t>08.02.2020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AE96A8-7DC0-4B2B-A822-C69EB291324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B5BCC7-24E9-42A6-B873-5CB7FABAC1D5}" type="datetimeFigureOut">
              <a:rPr lang="ru-RU"/>
              <a:pPr>
                <a:defRPr/>
              </a:pPr>
              <a:t>08.02.2020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50F992-EF39-4DCE-AEE6-595398EB478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1F561A-4383-4EB1-A1CE-358715878288}" type="datetimeFigureOut">
              <a:rPr lang="ru-RU"/>
              <a:pPr>
                <a:defRPr/>
              </a:pPr>
              <a:t>08.02.2020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63C22D-D330-4262-BB39-46FDE6F0933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4F52B1-2114-4781-A816-E0BEA0C7DF34}" type="datetimeFigureOut">
              <a:rPr lang="ru-RU"/>
              <a:pPr>
                <a:defRPr/>
              </a:pPr>
              <a:t>08.02.2020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E60F14-22F6-4F55-8DFD-28B431EFC4B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790477-4355-470E-9196-7D98CB316672}" type="datetimeFigureOut">
              <a:rPr lang="ru-RU"/>
              <a:pPr>
                <a:defRPr/>
              </a:pPr>
              <a:t>08.02.2020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E4E818-FE6B-4718-82A3-FED21825680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CDE5C7-8C0A-4C3C-B736-F2FD8D2B5C6F}" type="datetimeFigureOut">
              <a:rPr lang="ru-RU"/>
              <a:pPr>
                <a:defRPr/>
              </a:pPr>
              <a:t>08.02.2020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219448-EC46-4377-A665-4458F9863BC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81A7F0-39B6-4D8D-A155-1D81FE97D2E3}" type="datetimeFigureOut">
              <a:rPr lang="ru-RU"/>
              <a:pPr>
                <a:defRPr/>
              </a:pPr>
              <a:t>08.02.2020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2FD6AE-D483-4E69-A57F-090A2B59F6E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A39F1B-2B7A-4AE6-A987-FF00EE5E3764}" type="datetimeFigureOut">
              <a:rPr lang="ru-RU"/>
              <a:pPr>
                <a:defRPr/>
              </a:pPr>
              <a:t>08.02.2020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B864E6-2939-4C8F-87BB-F2451E66A22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58D806-5231-45D7-B78C-A17FC138C9AD}" type="datetimeFigureOut">
              <a:rPr lang="ru-RU"/>
              <a:pPr>
                <a:defRPr/>
              </a:pPr>
              <a:t>08.02.2020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F9C159-DFB4-4577-AADB-AFDFF55486A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FC1F28-2157-4C69-A1E0-995E630A1217}" type="datetimeFigureOut">
              <a:rPr lang="ru-RU"/>
              <a:pPr>
                <a:defRPr/>
              </a:pPr>
              <a:t>08.02.2020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9E9A92-04F9-4A8E-93F2-5AD4BFC3E38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99DD6CD-1D3B-4D8F-91E0-A4558B3E4448}" type="datetimeFigureOut">
              <a:rPr lang="ru-RU"/>
              <a:pPr>
                <a:defRPr/>
              </a:pPr>
              <a:t>08.02.2020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0796554-536C-4FDE-9CF1-883FFF5A274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3" name="Рисунок 3" descr="back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684213" y="3716338"/>
            <a:ext cx="7775575" cy="7699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spc="300" dirty="0">
                <a:solidFill>
                  <a:srgbClr val="FF0000"/>
                </a:solidFill>
                <a:latin typeface="GothicRus" pitchFamily="18" charset="0"/>
                <a:cs typeface="+mn-cs"/>
              </a:rPr>
              <a:t>Слово о Полку Игореве</a:t>
            </a:r>
          </a:p>
        </p:txBody>
      </p:sp>
      <p:pic>
        <p:nvPicPr>
          <p:cNvPr id="13315" name="Рисунок 6" descr="fil-02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03575" y="1196975"/>
            <a:ext cx="2857500" cy="2390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7" name="Text Box 5"/>
          <p:cNvSpPr txBox="1">
            <a:spLocks noChangeArrowheads="1"/>
          </p:cNvSpPr>
          <p:nvPr/>
        </p:nvSpPr>
        <p:spPr bwMode="auto">
          <a:xfrm>
            <a:off x="4067175" y="4745038"/>
            <a:ext cx="4249738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dirty="0"/>
              <a:t>Подготовила: </a:t>
            </a:r>
          </a:p>
          <a:p>
            <a:r>
              <a:rPr lang="ru-RU" dirty="0"/>
              <a:t>учитель русского языка и литературы </a:t>
            </a:r>
          </a:p>
          <a:p>
            <a:r>
              <a:rPr lang="ru-RU" dirty="0" err="1" smtClean="0"/>
              <a:t>Титарь</a:t>
            </a:r>
            <a:r>
              <a:rPr lang="ru-RU" smtClean="0"/>
              <a:t> </a:t>
            </a:r>
            <a:r>
              <a:rPr lang="ru-RU" smtClean="0"/>
              <a:t> </a:t>
            </a:r>
            <a:r>
              <a:rPr lang="ru-RU" dirty="0"/>
              <a:t>А.А.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Рисунок 3" descr="back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8" name="TextBox 2"/>
          <p:cNvSpPr txBox="1">
            <a:spLocks noChangeArrowheads="1"/>
          </p:cNvSpPr>
          <p:nvPr/>
        </p:nvSpPr>
        <p:spPr bwMode="auto">
          <a:xfrm>
            <a:off x="827088" y="1700213"/>
            <a:ext cx="7489825" cy="364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200">
                <a:latin typeface="Century" pitchFamily="18" charset="0"/>
              </a:rPr>
              <a:t>«Слово о полку Игореве» - выдающееся произведение древнерусской литературы, свидетельствующее о высоком уровне культуры, национального сознания и патриотизма русского народа той эпохи.</a:t>
            </a:r>
          </a:p>
          <a:p>
            <a:pPr algn="ctr">
              <a:lnSpc>
                <a:spcPct val="150000"/>
              </a:lnSpc>
            </a:pPr>
            <a:r>
              <a:rPr lang="ru-RU" sz="2200">
                <a:latin typeface="Century" pitchFamily="18" charset="0"/>
              </a:rPr>
              <a:t>«Слово» повествует о неудачном походе новгород-северского князя Игоря Святославича против половцев в 1185 году.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Рисунок 3" descr="back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2" name="Рисунок 4" descr="musin_push_ai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27088" y="692150"/>
            <a:ext cx="2711450" cy="3338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3" name="TextBox 5"/>
          <p:cNvSpPr txBox="1">
            <a:spLocks noChangeArrowheads="1"/>
          </p:cNvSpPr>
          <p:nvPr/>
        </p:nvSpPr>
        <p:spPr bwMode="auto">
          <a:xfrm>
            <a:off x="755650" y="4076700"/>
            <a:ext cx="2663825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>
                <a:latin typeface="Times New Roman" pitchFamily="18" charset="0"/>
                <a:cs typeface="Times New Roman" pitchFamily="18" charset="0"/>
              </a:rPr>
              <a:t>Мусин-Пушкин Алексей Иванович</a:t>
            </a:r>
          </a:p>
          <a:p>
            <a:pPr algn="ctr"/>
            <a:r>
              <a:rPr lang="ru-RU" sz="1600">
                <a:latin typeface="Times New Roman" pitchFamily="18" charset="0"/>
                <a:cs typeface="Times New Roman" pitchFamily="18" charset="0"/>
              </a:rPr>
              <a:t>(1744 – 1817)</a:t>
            </a:r>
          </a:p>
          <a:p>
            <a:pPr algn="ctr"/>
            <a:r>
              <a:rPr lang="ru-RU" sz="1600">
                <a:latin typeface="Times New Roman" pitchFamily="18" charset="0"/>
                <a:cs typeface="Times New Roman" pitchFamily="18" charset="0"/>
              </a:rPr>
              <a:t>Государственный деятель, историк, коллекционер</a:t>
            </a:r>
          </a:p>
        </p:txBody>
      </p:sp>
      <p:sp>
        <p:nvSpPr>
          <p:cNvPr id="15364" name="TextBox 6"/>
          <p:cNvSpPr txBox="1">
            <a:spLocks noChangeArrowheads="1"/>
          </p:cNvSpPr>
          <p:nvPr/>
        </p:nvSpPr>
        <p:spPr bwMode="auto">
          <a:xfrm>
            <a:off x="3708400" y="260350"/>
            <a:ext cx="4895850" cy="6296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400">
                <a:solidFill>
                  <a:srgbClr val="FF0000"/>
                </a:solidFill>
                <a:latin typeface="GothicRus"/>
              </a:rPr>
              <a:t>История открытия рукописи</a:t>
            </a:r>
          </a:p>
          <a:p>
            <a:pPr algn="ctr">
              <a:lnSpc>
                <a:spcPct val="150000"/>
              </a:lnSpc>
            </a:pPr>
            <a:r>
              <a:rPr lang="ru-RU" sz="1600">
                <a:latin typeface="Century" pitchFamily="18" charset="0"/>
              </a:rPr>
              <a:t>Рукопись «Слова о полку Игореве» была обнаружена в Спасо-Преображенском монастыре в Ярославле в 1795 году одним из наиболее известных и удачливых коллекционеров памятников русской старины — графом Алексеем Мусиным-Пушкиным.</a:t>
            </a:r>
          </a:p>
          <a:p>
            <a:pPr algn="ctr">
              <a:lnSpc>
                <a:spcPct val="150000"/>
              </a:lnSpc>
            </a:pPr>
            <a:r>
              <a:rPr lang="ru-RU" sz="1600">
                <a:latin typeface="Century" pitchFamily="18" charset="0"/>
              </a:rPr>
              <a:t>Рукопись представляла собой средневековый список «Слова», датируемый </a:t>
            </a:r>
            <a:r>
              <a:rPr lang="en-US" sz="1600">
                <a:latin typeface="Century" pitchFamily="18" charset="0"/>
              </a:rPr>
              <a:t>XVI </a:t>
            </a:r>
            <a:r>
              <a:rPr lang="ru-RU" sz="1600">
                <a:latin typeface="Century" pitchFamily="18" charset="0"/>
              </a:rPr>
              <a:t>веком, который был утрачен в результате пожара 1812 года в Москве.</a:t>
            </a:r>
            <a:endParaRPr lang="en-US" sz="1600">
              <a:latin typeface="Century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ru-RU" sz="1600">
                <a:latin typeface="Century" pitchFamily="18" charset="0"/>
              </a:rPr>
              <a:t>Первое издание 1800 года, подготовленное Мусиным-Пушкиным, вышло под заглавием</a:t>
            </a:r>
          </a:p>
          <a:p>
            <a:pPr algn="ctr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1600" b="1">
                <a:latin typeface="Times New Roman" pitchFamily="18" charset="0"/>
                <a:cs typeface="Times New Roman" pitchFamily="18" charset="0"/>
              </a:rPr>
              <a:t>«Ироическая песнь о походе на половцев удельного князя Новогорода-Северского Игоря Святославича»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Рисунок 3" descr="back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6" name="TextBox 9"/>
          <p:cNvSpPr txBox="1">
            <a:spLocks noChangeArrowheads="1"/>
          </p:cNvSpPr>
          <p:nvPr/>
        </p:nvSpPr>
        <p:spPr bwMode="auto">
          <a:xfrm>
            <a:off x="755650" y="1341438"/>
            <a:ext cx="7704138" cy="341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400">
                <a:latin typeface="Century" pitchFamily="18" charset="0"/>
              </a:rPr>
              <a:t>Феодальная раздробленность,</a:t>
            </a:r>
          </a:p>
          <a:p>
            <a:pPr algn="ctr">
              <a:lnSpc>
                <a:spcPct val="150000"/>
              </a:lnSpc>
            </a:pPr>
            <a:r>
              <a:rPr lang="ru-RU" sz="2400">
                <a:latin typeface="Century" pitchFamily="18" charset="0"/>
              </a:rPr>
              <a:t>отсутствие политического единства,</a:t>
            </a:r>
          </a:p>
          <a:p>
            <a:pPr algn="ctr">
              <a:lnSpc>
                <a:spcPct val="150000"/>
              </a:lnSpc>
            </a:pPr>
            <a:r>
              <a:rPr lang="ru-RU" sz="2400">
                <a:latin typeface="Century" pitchFamily="18" charset="0"/>
              </a:rPr>
              <a:t>вражда князей –</a:t>
            </a:r>
          </a:p>
          <a:p>
            <a:pPr algn="ctr">
              <a:lnSpc>
                <a:spcPct val="150000"/>
              </a:lnSpc>
            </a:pPr>
            <a:r>
              <a:rPr lang="ru-RU" sz="2400">
                <a:latin typeface="Century" pitchFamily="18" charset="0"/>
              </a:rPr>
              <a:t>все это ослабило Русь и дало возможность половцам совершать постоянные набеги и грабить раздробленные русские княжества.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Рисунок 3" descr="back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0" name="TextBox 6"/>
          <p:cNvSpPr txBox="1">
            <a:spLocks noChangeArrowheads="1"/>
          </p:cNvSpPr>
          <p:nvPr/>
        </p:nvSpPr>
        <p:spPr bwMode="auto">
          <a:xfrm>
            <a:off x="4572000" y="836613"/>
            <a:ext cx="3816350" cy="470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000" b="1">
                <a:latin typeface="Century" pitchFamily="18" charset="0"/>
              </a:rPr>
              <a:t>Князь Игорь</a:t>
            </a:r>
          </a:p>
          <a:p>
            <a:pPr algn="ctr">
              <a:lnSpc>
                <a:spcPct val="150000"/>
              </a:lnSpc>
            </a:pPr>
            <a:r>
              <a:rPr lang="ru-RU" sz="2000">
                <a:latin typeface="Century" pitchFamily="18" charset="0"/>
                <a:cs typeface="Times New Roman" pitchFamily="18" charset="0"/>
              </a:rPr>
              <a:t>Вдохновитель и руководитель похода, защитник Русской земли, который «навел свои храбрые полки на землю Половецкую за землю Русскую».</a:t>
            </a:r>
          </a:p>
          <a:p>
            <a:pPr algn="ctr">
              <a:lnSpc>
                <a:spcPct val="150000"/>
              </a:lnSpc>
            </a:pPr>
            <a:r>
              <a:rPr lang="ru-RU" sz="2000">
                <a:latin typeface="Century" pitchFamily="18" charset="0"/>
                <a:cs typeface="Times New Roman" pitchFamily="18" charset="0"/>
              </a:rPr>
              <a:t>Храбрый воин с сильной волей и мужественным сердцем.</a:t>
            </a:r>
            <a:endParaRPr lang="ru-RU" sz="200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411" name="Рисунок 5" descr="Ivan_Bilibin_181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5650" y="1125538"/>
            <a:ext cx="3546475" cy="491013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7412" name="TextBox 4"/>
          <p:cNvSpPr txBox="1">
            <a:spLocks noChangeArrowheads="1"/>
          </p:cNvSpPr>
          <p:nvPr/>
        </p:nvSpPr>
        <p:spPr bwMode="auto">
          <a:xfrm>
            <a:off x="684213" y="6092825"/>
            <a:ext cx="374332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>
                <a:latin typeface="Times New Roman" pitchFamily="18" charset="0"/>
                <a:cs typeface="Times New Roman" pitchFamily="18" charset="0"/>
              </a:rPr>
              <a:t>Князь Игорь. И. Билибин. 1929</a:t>
            </a:r>
          </a:p>
        </p:txBody>
      </p:sp>
      <p:sp>
        <p:nvSpPr>
          <p:cNvPr id="17413" name="TextBox 7"/>
          <p:cNvSpPr txBox="1">
            <a:spLocks noChangeArrowheads="1"/>
          </p:cNvSpPr>
          <p:nvPr/>
        </p:nvSpPr>
        <p:spPr bwMode="auto">
          <a:xfrm>
            <a:off x="827088" y="549275"/>
            <a:ext cx="3529012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>
                <a:solidFill>
                  <a:srgbClr val="FF0000"/>
                </a:solidFill>
                <a:latin typeface="GothicRus"/>
              </a:rPr>
              <a:t>Герои «Слова»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Рисунок 3" descr="back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4" name="TextBox 6"/>
          <p:cNvSpPr txBox="1">
            <a:spLocks noChangeArrowheads="1"/>
          </p:cNvSpPr>
          <p:nvPr/>
        </p:nvSpPr>
        <p:spPr bwMode="auto">
          <a:xfrm>
            <a:off x="684213" y="3789363"/>
            <a:ext cx="7775575" cy="304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20000"/>
              </a:lnSpc>
            </a:pPr>
            <a:r>
              <a:rPr lang="ru-RU" b="1">
                <a:latin typeface="Century" pitchFamily="18" charset="0"/>
              </a:rPr>
              <a:t>Всеволод</a:t>
            </a:r>
          </a:p>
          <a:p>
            <a:pPr algn="ctr">
              <a:lnSpc>
                <a:spcPct val="120000"/>
              </a:lnSpc>
            </a:pPr>
            <a:r>
              <a:rPr lang="ru-RU">
                <a:latin typeface="Century" pitchFamily="18" charset="0"/>
                <a:cs typeface="Times New Roman" pitchFamily="18" charset="0"/>
              </a:rPr>
              <a:t>Брат князя Игоря.</a:t>
            </a:r>
          </a:p>
          <a:p>
            <a:pPr algn="ctr">
              <a:lnSpc>
                <a:spcPct val="120000"/>
              </a:lnSpc>
            </a:pPr>
            <a:r>
              <a:rPr lang="ru-RU">
                <a:latin typeface="Century" pitchFamily="18" charset="0"/>
                <a:cs typeface="Times New Roman" pitchFamily="18" charset="0"/>
              </a:rPr>
              <a:t>Отвага, мужество, храбрость, воинская честь отличают Всеволода даже больше, чем Игоря.</a:t>
            </a:r>
          </a:p>
          <a:p>
            <a:pPr algn="ctr">
              <a:lnSpc>
                <a:spcPct val="120000"/>
              </a:lnSpc>
            </a:pPr>
            <a:r>
              <a:rPr lang="ru-RU">
                <a:latin typeface="Times New Roman" pitchFamily="18" charset="0"/>
                <a:cs typeface="Times New Roman" pitchFamily="18" charset="0"/>
              </a:rPr>
              <a:t>Проявил необычайное мужество в бою на Каяле, за что автором «Слова» назван был Буй Туром.</a:t>
            </a:r>
          </a:p>
          <a:p>
            <a:pPr algn="ctr">
              <a:lnSpc>
                <a:spcPct val="120000"/>
              </a:lnSpc>
            </a:pPr>
            <a:endParaRPr lang="ru-RU" sz="1600"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20000"/>
              </a:lnSpc>
            </a:pPr>
            <a:r>
              <a:rPr lang="ru-RU" sz="1600">
                <a:latin typeface="Times New Roman" pitchFamily="18" charset="0"/>
                <a:cs typeface="Times New Roman" pitchFamily="18" charset="0"/>
              </a:rPr>
              <a:t>Буй Тур - хвалебный эпитет: могучий; первоначально: рослый, могучий бык.</a:t>
            </a:r>
          </a:p>
          <a:p>
            <a:pPr algn="ctr">
              <a:lnSpc>
                <a:spcPct val="150000"/>
              </a:lnSpc>
            </a:pPr>
            <a:endParaRPr lang="ru-RU" sz="160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8435" name="Рисунок 8" descr="Битва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55875" y="549275"/>
            <a:ext cx="4267200" cy="32004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Рисунок 3" descr="back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58" name="TextBox 6"/>
          <p:cNvSpPr txBox="1">
            <a:spLocks noChangeArrowheads="1"/>
          </p:cNvSpPr>
          <p:nvPr/>
        </p:nvSpPr>
        <p:spPr bwMode="auto">
          <a:xfrm>
            <a:off x="4284663" y="549275"/>
            <a:ext cx="4103687" cy="563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000" b="1">
                <a:latin typeface="Century" pitchFamily="18" charset="0"/>
              </a:rPr>
              <a:t>Ярославна</a:t>
            </a:r>
            <a:r>
              <a:rPr lang="ru-RU" sz="2000">
                <a:latin typeface="Century" pitchFamily="18" charset="0"/>
              </a:rPr>
              <a:t>, жена князя Игоря</a:t>
            </a:r>
          </a:p>
          <a:p>
            <a:pPr algn="ctr">
              <a:lnSpc>
                <a:spcPct val="150000"/>
              </a:lnSpc>
            </a:pPr>
            <a:r>
              <a:rPr lang="ru-RU" sz="2000">
                <a:latin typeface="Century" pitchFamily="18" charset="0"/>
                <a:cs typeface="Times New Roman" pitchFamily="18" charset="0"/>
              </a:rPr>
              <a:t>Светлый образ русской женщины, символ русской земли, родины, матери, любви. Ее устами говорит простая русская женщина, горячо любящая своего мужа, тоскующая в разлуке с ним и горюющая о том, что он ранен и в плену. Для Ярославны поражение русских воинов – большое личное несчастье.</a:t>
            </a:r>
            <a:endParaRPr lang="ru-RU" sz="200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6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650" y="692150"/>
            <a:ext cx="3384550" cy="5064125"/>
          </a:xfrm>
          <a:prstGeom prst="rect">
            <a:avLst/>
          </a:prstGeom>
          <a:ln w="12700">
            <a:solidFill>
              <a:schemeClr val="accent6">
                <a:lumMod val="50000"/>
              </a:schemeClr>
            </a:solidFill>
          </a:ln>
        </p:spPr>
      </p:pic>
      <p:sp>
        <p:nvSpPr>
          <p:cNvPr id="19460" name="TextBox 5"/>
          <p:cNvSpPr txBox="1">
            <a:spLocks noChangeArrowheads="1"/>
          </p:cNvSpPr>
          <p:nvPr/>
        </p:nvSpPr>
        <p:spPr bwMode="auto">
          <a:xfrm>
            <a:off x="755650" y="5805488"/>
            <a:ext cx="338455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>
                <a:latin typeface="Times New Roman" pitchFamily="18" charset="0"/>
                <a:cs typeface="Times New Roman" pitchFamily="18" charset="0"/>
              </a:rPr>
              <a:t>Ярославна. Иллюстрация Фаворского В.А.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Рисунок 3" descr="back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2" name="TextBox 6"/>
          <p:cNvSpPr txBox="1">
            <a:spLocks noChangeArrowheads="1"/>
          </p:cNvSpPr>
          <p:nvPr/>
        </p:nvSpPr>
        <p:spPr bwMode="auto">
          <a:xfrm>
            <a:off x="611188" y="3213100"/>
            <a:ext cx="7848600" cy="2862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000" b="1">
                <a:latin typeface="Century" pitchFamily="18" charset="0"/>
              </a:rPr>
              <a:t>Святослав Всеволодович</a:t>
            </a:r>
            <a:r>
              <a:rPr lang="ru-RU" sz="2000">
                <a:latin typeface="Century" pitchFamily="18" charset="0"/>
              </a:rPr>
              <a:t>,</a:t>
            </a:r>
          </a:p>
          <a:p>
            <a:pPr algn="ctr">
              <a:lnSpc>
                <a:spcPct val="150000"/>
              </a:lnSpc>
            </a:pPr>
            <a:r>
              <a:rPr lang="ru-RU" sz="2000">
                <a:latin typeface="Century" pitchFamily="18" charset="0"/>
                <a:cs typeface="Times New Roman" pitchFamily="18" charset="0"/>
              </a:rPr>
              <a:t>князь Киевский.</a:t>
            </a:r>
          </a:p>
          <a:p>
            <a:pPr algn="ctr">
              <a:lnSpc>
                <a:spcPct val="150000"/>
              </a:lnSpc>
            </a:pPr>
            <a:r>
              <a:rPr lang="ru-RU" sz="2000">
                <a:latin typeface="Century" pitchFamily="18" charset="0"/>
                <a:cs typeface="Times New Roman" pitchFamily="18" charset="0"/>
              </a:rPr>
              <a:t>Произносит свое «золотое слово» с надеждой объединить князей в борьбе за Русь, преодолеть поражение, которое потерпел князь Игорь. Мудрость, справедливость и доброта – вот отличительные черты этого человека.</a:t>
            </a:r>
            <a:endParaRPr lang="ru-RU" sz="200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483" name="Рисунок 4" descr="1227215105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92500" y="549275"/>
            <a:ext cx="2232025" cy="265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Рисунок 3" descr="back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6" name="TextBox 4"/>
          <p:cNvSpPr txBox="1">
            <a:spLocks noChangeArrowheads="1"/>
          </p:cNvSpPr>
          <p:nvPr/>
        </p:nvSpPr>
        <p:spPr bwMode="auto">
          <a:xfrm>
            <a:off x="755650" y="5084763"/>
            <a:ext cx="7704138" cy="1373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30000"/>
              </a:lnSpc>
            </a:pPr>
            <a:r>
              <a:rPr lang="ru-RU" sz="1600">
                <a:latin typeface="Century" pitchFamily="18" charset="0"/>
              </a:rPr>
              <a:t>Перед нами доверительный разговор с читателем. Эта часть посвящена «вещему Бояну», былинному певцу. Автор отдает дань красоте слога Бояна, но предупреждает, что сам рассказывать будет иначе – ничего не скрывая и не приукрашивая.</a:t>
            </a:r>
          </a:p>
        </p:txBody>
      </p:sp>
      <p:sp>
        <p:nvSpPr>
          <p:cNvPr id="21507" name="TextBox 5"/>
          <p:cNvSpPr txBox="1">
            <a:spLocks noChangeArrowheads="1"/>
          </p:cNvSpPr>
          <p:nvPr/>
        </p:nvSpPr>
        <p:spPr bwMode="auto">
          <a:xfrm>
            <a:off x="684213" y="404813"/>
            <a:ext cx="770413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>
                <a:solidFill>
                  <a:srgbClr val="FF0000"/>
                </a:solidFill>
                <a:latin typeface="GothicRus"/>
              </a:rPr>
              <a:t>Вступление</a:t>
            </a:r>
          </a:p>
        </p:txBody>
      </p:sp>
      <p:pic>
        <p:nvPicPr>
          <p:cNvPr id="8" name="Рисунок 7" descr="Vasnetsov.Baya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3713" y="908050"/>
            <a:ext cx="5616575" cy="4175125"/>
          </a:xfrm>
          <a:prstGeom prst="rect">
            <a:avLst/>
          </a:prstGeom>
          <a:ln w="12700">
            <a:solidFill>
              <a:schemeClr val="accent6">
                <a:lumMod val="50000"/>
              </a:schemeClr>
            </a:solidFill>
          </a:ln>
        </p:spPr>
      </p:pic>
      <p:sp>
        <p:nvSpPr>
          <p:cNvPr id="21509" name="TextBox 8"/>
          <p:cNvSpPr txBox="1">
            <a:spLocks noChangeArrowheads="1"/>
          </p:cNvSpPr>
          <p:nvPr/>
        </p:nvSpPr>
        <p:spPr bwMode="auto">
          <a:xfrm>
            <a:off x="7380288" y="4292600"/>
            <a:ext cx="1223962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>
                <a:latin typeface="Times New Roman" pitchFamily="18" charset="0"/>
                <a:cs typeface="Times New Roman" pitchFamily="18" charset="0"/>
              </a:rPr>
              <a:t>В.М. Васнецов. Баян.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Рисунок 3" descr="back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0" name="TextBox 4"/>
          <p:cNvSpPr txBox="1">
            <a:spLocks noChangeArrowheads="1"/>
          </p:cNvSpPr>
          <p:nvPr/>
        </p:nvSpPr>
        <p:spPr bwMode="auto">
          <a:xfrm>
            <a:off x="755650" y="5229225"/>
            <a:ext cx="7704138" cy="1204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30000"/>
              </a:lnSpc>
            </a:pPr>
            <a:r>
              <a:rPr lang="ru-RU">
                <a:latin typeface="Century" pitchFamily="18" charset="0"/>
              </a:rPr>
              <a:t>В этой части дается описание двух сражений. Первое столкновение с половцами принесло победу русским воинам, но это был лишь временный успех.</a:t>
            </a:r>
          </a:p>
        </p:txBody>
      </p:sp>
      <p:sp>
        <p:nvSpPr>
          <p:cNvPr id="22531" name="TextBox 5"/>
          <p:cNvSpPr txBox="1">
            <a:spLocks noChangeArrowheads="1"/>
          </p:cNvSpPr>
          <p:nvPr/>
        </p:nvSpPr>
        <p:spPr bwMode="auto">
          <a:xfrm>
            <a:off x="684213" y="404813"/>
            <a:ext cx="770413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>
                <a:solidFill>
                  <a:srgbClr val="FF0000"/>
                </a:solidFill>
                <a:latin typeface="GothicRus"/>
              </a:rPr>
              <a:t>Часть </a:t>
            </a:r>
            <a:r>
              <a:rPr lang="en-US" sz="2400">
                <a:solidFill>
                  <a:srgbClr val="FF0000"/>
                </a:solidFill>
                <a:latin typeface="GothicRus"/>
              </a:rPr>
              <a:t>I. </a:t>
            </a:r>
            <a:r>
              <a:rPr lang="ru-RU" sz="2400">
                <a:solidFill>
                  <a:srgbClr val="FF0000"/>
                </a:solidFill>
                <a:latin typeface="GothicRus"/>
              </a:rPr>
              <a:t>Поход Игоря и поражение в битве</a:t>
            </a:r>
          </a:p>
        </p:txBody>
      </p:sp>
      <p:sp>
        <p:nvSpPr>
          <p:cNvPr id="22532" name="TextBox 8"/>
          <p:cNvSpPr txBox="1">
            <a:spLocks noChangeArrowheads="1"/>
          </p:cNvSpPr>
          <p:nvPr/>
        </p:nvSpPr>
        <p:spPr bwMode="auto">
          <a:xfrm>
            <a:off x="900113" y="4868863"/>
            <a:ext cx="7488237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>
                <a:latin typeface="Times New Roman" pitchFamily="18" charset="0"/>
                <a:cs typeface="Times New Roman" pitchFamily="18" charset="0"/>
              </a:rPr>
              <a:t>Н. Рерих. Поход князя Игоря.</a:t>
            </a:r>
          </a:p>
        </p:txBody>
      </p:sp>
      <p:pic>
        <p:nvPicPr>
          <p:cNvPr id="11" name="Рисунок 10" descr="img-wVuuwB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0113" y="981075"/>
            <a:ext cx="7519987" cy="3816350"/>
          </a:xfrm>
          <a:prstGeom prst="rect">
            <a:avLst/>
          </a:prstGeom>
          <a:ln w="12700">
            <a:solidFill>
              <a:schemeClr val="accent6">
                <a:lumMod val="50000"/>
              </a:schemeClr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Рисунок 3" descr="back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4" name="TextBox 4"/>
          <p:cNvSpPr txBox="1">
            <a:spLocks noChangeArrowheads="1"/>
          </p:cNvSpPr>
          <p:nvPr/>
        </p:nvSpPr>
        <p:spPr bwMode="auto">
          <a:xfrm>
            <a:off x="468313" y="1444625"/>
            <a:ext cx="8207375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000">
                <a:latin typeface="Century" pitchFamily="18" charset="0"/>
              </a:rPr>
              <a:t>Автор переносит читателя в Киев, в гридницу Святослава, который видит мутный сон, предвещающий беду.</a:t>
            </a:r>
          </a:p>
          <a:p>
            <a:pPr algn="ctr">
              <a:lnSpc>
                <a:spcPct val="150000"/>
              </a:lnSpc>
            </a:pPr>
            <a:r>
              <a:rPr lang="ru-RU" sz="2000">
                <a:latin typeface="Century" pitchFamily="18" charset="0"/>
              </a:rPr>
              <a:t>Сон Святослава – авторская находка, предвосхитившая все грядущие вещие сны И.А. Гончарова, М.Ю. Лермонтова, Ф.М. Достоевского и др.</a:t>
            </a:r>
            <a:endParaRPr lang="en-US" sz="2000">
              <a:latin typeface="Century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ru-RU" sz="2000">
                <a:latin typeface="Century" pitchFamily="18" charset="0"/>
              </a:rPr>
              <a:t>Услышав о несчастье, Святослав «изронил золотое слово», со слезами смешанное. Он сожалеет, что Игорь и Всеволод пошли «себе славы искать», не договорившись с другими князьями. Но в то же время Святослав одобряет их мужество и обращается ко всем русским князьям с горячим призывом объединиться.</a:t>
            </a:r>
          </a:p>
        </p:txBody>
      </p:sp>
      <p:sp>
        <p:nvSpPr>
          <p:cNvPr id="23555" name="TextBox 5"/>
          <p:cNvSpPr txBox="1">
            <a:spLocks noChangeArrowheads="1"/>
          </p:cNvSpPr>
          <p:nvPr/>
        </p:nvSpPr>
        <p:spPr bwMode="auto">
          <a:xfrm>
            <a:off x="684213" y="404813"/>
            <a:ext cx="7704137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>
                <a:solidFill>
                  <a:srgbClr val="FF0000"/>
                </a:solidFill>
                <a:latin typeface="GothicRus"/>
              </a:rPr>
              <a:t>Часть </a:t>
            </a:r>
            <a:r>
              <a:rPr lang="en-US" sz="2400">
                <a:solidFill>
                  <a:srgbClr val="FF0000"/>
                </a:solidFill>
                <a:latin typeface="GothicRus"/>
              </a:rPr>
              <a:t>II. </a:t>
            </a:r>
            <a:r>
              <a:rPr lang="ru-RU" sz="2400">
                <a:solidFill>
                  <a:srgbClr val="FF0000"/>
                </a:solidFill>
                <a:latin typeface="GothicRus"/>
              </a:rPr>
              <a:t>«Печаль Русской земли» и</a:t>
            </a:r>
          </a:p>
          <a:p>
            <a:pPr algn="ctr"/>
            <a:r>
              <a:rPr lang="ru-RU" sz="2400">
                <a:solidFill>
                  <a:srgbClr val="FF0000"/>
                </a:solidFill>
                <a:latin typeface="GothicRus"/>
              </a:rPr>
              <a:t>«Золотое Слово» Святослава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7" name="Рисунок 3" descr="back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78" name="TextBox 4"/>
          <p:cNvSpPr txBox="1">
            <a:spLocks noChangeArrowheads="1"/>
          </p:cNvSpPr>
          <p:nvPr/>
        </p:nvSpPr>
        <p:spPr bwMode="auto">
          <a:xfrm>
            <a:off x="755650" y="908050"/>
            <a:ext cx="4752975" cy="4710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000">
                <a:latin typeface="Century" pitchFamily="18" charset="0"/>
              </a:rPr>
              <a:t>Жена Ярославна обращается к силам природы с просьбой помочь Игорю и его дружине бежать из плена.</a:t>
            </a:r>
          </a:p>
          <a:p>
            <a:pPr algn="ctr">
              <a:lnSpc>
                <a:spcPct val="150000"/>
              </a:lnSpc>
            </a:pPr>
            <a:r>
              <a:rPr lang="ru-RU" sz="2000">
                <a:latin typeface="Century" pitchFamily="18" charset="0"/>
              </a:rPr>
              <a:t>Она оплакивает не только пленение своего мужа – она скорбит о всех павших русских воинах.</a:t>
            </a:r>
          </a:p>
          <a:p>
            <a:pPr algn="ctr">
              <a:lnSpc>
                <a:spcPct val="150000"/>
              </a:lnSpc>
            </a:pPr>
            <a:r>
              <a:rPr lang="ru-RU" sz="2000">
                <a:latin typeface="Century" pitchFamily="18" charset="0"/>
              </a:rPr>
              <a:t>И чудо свершается.</a:t>
            </a:r>
            <a:endParaRPr lang="en-US" sz="2000">
              <a:latin typeface="Century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ru-RU" sz="2000">
                <a:latin typeface="Century" pitchFamily="18" charset="0"/>
              </a:rPr>
              <a:t>Князю Игорю удается совершить побег из плена.</a:t>
            </a:r>
          </a:p>
        </p:txBody>
      </p:sp>
      <p:sp>
        <p:nvSpPr>
          <p:cNvPr id="24579" name="TextBox 5"/>
          <p:cNvSpPr txBox="1">
            <a:spLocks noChangeArrowheads="1"/>
          </p:cNvSpPr>
          <p:nvPr/>
        </p:nvSpPr>
        <p:spPr bwMode="auto">
          <a:xfrm>
            <a:off x="684213" y="404813"/>
            <a:ext cx="770413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>
                <a:solidFill>
                  <a:srgbClr val="FF0000"/>
                </a:solidFill>
                <a:latin typeface="GothicRus"/>
              </a:rPr>
              <a:t>Часть </a:t>
            </a:r>
            <a:r>
              <a:rPr lang="en-US" sz="2400">
                <a:solidFill>
                  <a:srgbClr val="FF0000"/>
                </a:solidFill>
                <a:latin typeface="GothicRus"/>
              </a:rPr>
              <a:t>III. </a:t>
            </a:r>
            <a:r>
              <a:rPr lang="ru-RU" sz="2400">
                <a:solidFill>
                  <a:srgbClr val="FF0000"/>
                </a:solidFill>
                <a:latin typeface="GothicRus"/>
              </a:rPr>
              <a:t>Плач Ярославны и возвращение Игоря</a:t>
            </a:r>
          </a:p>
        </p:txBody>
      </p:sp>
      <p:sp>
        <p:nvSpPr>
          <p:cNvPr id="24580" name="TextBox 7"/>
          <p:cNvSpPr txBox="1">
            <a:spLocks noChangeArrowheads="1"/>
          </p:cNvSpPr>
          <p:nvPr/>
        </p:nvSpPr>
        <p:spPr bwMode="auto">
          <a:xfrm>
            <a:off x="827088" y="5949950"/>
            <a:ext cx="4824412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ru-RU" sz="1600">
                <a:latin typeface="Times New Roman" pitchFamily="18" charset="0"/>
                <a:cs typeface="Times New Roman" pitchFamily="18" charset="0"/>
              </a:rPr>
              <a:t>В.Г. Перов. Плач Ярославны.</a:t>
            </a:r>
          </a:p>
        </p:txBody>
      </p:sp>
      <p:pic>
        <p:nvPicPr>
          <p:cNvPr id="9" name="Рисунок 8" descr="img-VD9nDb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4700" y="908050"/>
            <a:ext cx="2703513" cy="5400675"/>
          </a:xfrm>
          <a:prstGeom prst="rect">
            <a:avLst/>
          </a:prstGeom>
          <a:ln w="38100" cmpd="tri">
            <a:solidFill>
              <a:schemeClr val="accent6">
                <a:lumMod val="50000"/>
              </a:schemeClr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1" name="Рисунок 3" descr="back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2" name="TextBox 6"/>
          <p:cNvSpPr txBox="1">
            <a:spLocks noChangeArrowheads="1"/>
          </p:cNvSpPr>
          <p:nvPr/>
        </p:nvSpPr>
        <p:spPr bwMode="auto">
          <a:xfrm>
            <a:off x="611188" y="476250"/>
            <a:ext cx="7848600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20000"/>
              </a:lnSpc>
            </a:pPr>
            <a:r>
              <a:rPr lang="ru-RU" sz="2000">
                <a:latin typeface="Century" pitchFamily="18" charset="0"/>
              </a:rPr>
              <a:t>«Слово» заканчивается хвалебной песнью в честь Игоря и его славных воинов.</a:t>
            </a:r>
          </a:p>
        </p:txBody>
      </p:sp>
      <p:sp>
        <p:nvSpPr>
          <p:cNvPr id="25603" name="TextBox 8"/>
          <p:cNvSpPr txBox="1">
            <a:spLocks noChangeArrowheads="1"/>
          </p:cNvSpPr>
          <p:nvPr/>
        </p:nvSpPr>
        <p:spPr bwMode="auto">
          <a:xfrm>
            <a:off x="2484438" y="5805488"/>
            <a:ext cx="4319587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>
                <a:latin typeface="Times New Roman" pitchFamily="18" charset="0"/>
                <a:cs typeface="Times New Roman" pitchFamily="18" charset="0"/>
              </a:rPr>
              <a:t>Иллюстрация Фаворского В.А.</a:t>
            </a:r>
          </a:p>
        </p:txBody>
      </p:sp>
      <p:pic>
        <p:nvPicPr>
          <p:cNvPr id="25604" name="Рисунок 9" descr="9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76375" y="1268413"/>
            <a:ext cx="6335713" cy="452913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5ac7f8fddcdf99f48faa765c8dfbd093a367231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793</TotalTime>
  <Words>663</Words>
  <Application>Microsoft Office PowerPoint</Application>
  <PresentationFormat>Экран (4:3)</PresentationFormat>
  <Paragraphs>54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9" baseType="lpstr">
      <vt:lpstr>Arial</vt:lpstr>
      <vt:lpstr>GothicRus</vt:lpstr>
      <vt:lpstr>Century</vt:lpstr>
      <vt:lpstr>Times New Roman</vt:lpstr>
      <vt:lpstr>Calibri</vt:lpstr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</dc:creator>
  <cp:lastModifiedBy>dns_PC</cp:lastModifiedBy>
  <cp:revision>139</cp:revision>
  <dcterms:created xsi:type="dcterms:W3CDTF">2012-09-04T13:51:05Z</dcterms:created>
  <dcterms:modified xsi:type="dcterms:W3CDTF">2020-02-08T18:40:18Z</dcterms:modified>
</cp:coreProperties>
</file>