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1" r:id="rId2"/>
    <p:sldId id="266" r:id="rId3"/>
    <p:sldId id="269" r:id="rId4"/>
    <p:sldId id="267" r:id="rId5"/>
    <p:sldId id="270" r:id="rId6"/>
    <p:sldId id="271" r:id="rId7"/>
    <p:sldId id="287" r:id="rId8"/>
    <p:sldId id="272" r:id="rId9"/>
    <p:sldId id="273" r:id="rId10"/>
    <p:sldId id="268" r:id="rId11"/>
    <p:sldId id="275" r:id="rId12"/>
    <p:sldId id="277" r:id="rId13"/>
    <p:sldId id="278" r:id="rId14"/>
    <p:sldId id="279" r:id="rId15"/>
    <p:sldId id="280" r:id="rId16"/>
    <p:sldId id="281" r:id="rId17"/>
    <p:sldId id="284" r:id="rId18"/>
    <p:sldId id="285" r:id="rId19"/>
    <p:sldId id="286" r:id="rId20"/>
    <p:sldId id="282" r:id="rId21"/>
    <p:sldId id="283" r:id="rId22"/>
    <p:sldId id="276" r:id="rId23"/>
    <p:sldId id="274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omic Sans MS" panose="030F0702030302020204" pitchFamily="66" charset="0"/>
      <p:regular r:id="rId29"/>
      <p:bold r:id="rId30"/>
      <p:italic r:id="rId31"/>
      <p:boldItalic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2103"/>
    <a:srgbClr val="E8B512"/>
    <a:srgbClr val="FA87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24.02.2020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24.02.2020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  <a:lvl2pPr>
              <a:defRPr sz="240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2pPr>
            <a:lvl3pPr>
              <a:defRPr sz="200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3pPr>
            <a:lvl4pPr>
              <a:defRPr sz="180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4pPr>
            <a:lvl5pPr>
              <a:defRPr sz="180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  <a:lvl2pPr>
              <a:defRPr sz="240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2pPr>
            <a:lvl3pPr>
              <a:defRPr sz="200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3pPr>
            <a:lvl4pPr>
              <a:defRPr sz="180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4pPr>
            <a:lvl5pPr>
              <a:defRPr sz="180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24.02.2020</a:t>
            </a:fld>
            <a:endParaRPr lang="ru-RU"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24.02.2020</a:t>
            </a:fld>
            <a:endParaRPr lang="ru-RU"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24.02.2020</a:t>
            </a:fld>
            <a:endParaRPr lang="ru-RU"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slide" Target="slide15.xml"/><Relationship Id="rId7" Type="http://schemas.openxmlformats.org/officeDocument/2006/relationships/image" Target="../media/image19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5" Type="http://schemas.openxmlformats.org/officeDocument/2006/relationships/slide" Target="slide16.xml"/><Relationship Id="rId10" Type="http://schemas.openxmlformats.org/officeDocument/2006/relationships/slide" Target="slide20.xml"/><Relationship Id="rId4" Type="http://schemas.openxmlformats.org/officeDocument/2006/relationships/image" Target="../media/image18.png"/><Relationship Id="rId9" Type="http://schemas.openxmlformats.org/officeDocument/2006/relationships/slide" Target="slide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683568" y="1268759"/>
            <a:ext cx="6840760" cy="4863446"/>
            <a:chOff x="545635" y="1511090"/>
            <a:chExt cx="7735458" cy="429122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1511090"/>
              <a:ext cx="7165477" cy="18737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6600" b="1" dirty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2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Comic Sans MS" pitchFamily="66" charset="0"/>
                  <a:cs typeface="Arial" charset="0"/>
                </a:rPr>
                <a:t>Merry Christmas</a:t>
              </a:r>
              <a:endParaRPr lang="ru-RU" sz="66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45635" y="5069093"/>
              <a:ext cx="5732384" cy="7332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dirty="0" err="1">
                  <a:solidFill>
                    <a:schemeClr val="accent2">
                      <a:lumMod val="50000"/>
                    </a:schemeClr>
                  </a:solidFill>
                  <a:latin typeface="Comic Sans MS" pitchFamily="66" charset="0"/>
                  <a:cs typeface="Arial" charset="0"/>
                </a:rPr>
                <a:t>пдо</a:t>
              </a:r>
              <a:r>
                <a:rPr lang="ru-RU" sz="1600" dirty="0">
                  <a:solidFill>
                    <a:schemeClr val="accent2">
                      <a:lumMod val="50000"/>
                    </a:schemeClr>
                  </a:solidFill>
                  <a:latin typeface="Comic Sans MS" pitchFamily="66" charset="0"/>
                  <a:cs typeface="Arial" charset="0"/>
                </a:rPr>
                <a:t> </a:t>
              </a:r>
              <a:r>
                <a:rPr lang="ru-RU" sz="1600">
                  <a:solidFill>
                    <a:schemeClr val="accent2">
                      <a:lumMod val="50000"/>
                    </a:schemeClr>
                  </a:solidFill>
                  <a:latin typeface="Comic Sans MS" pitchFamily="66" charset="0"/>
                  <a:cs typeface="Arial" charset="0"/>
                </a:rPr>
                <a:t>Корнышенкова</a:t>
              </a:r>
              <a:r>
                <a:rPr lang="ru-RU" sz="1600" dirty="0">
                  <a:solidFill>
                    <a:schemeClr val="accent2">
                      <a:lumMod val="50000"/>
                    </a:schemeClr>
                  </a:solidFill>
                  <a:latin typeface="Comic Sans MS" pitchFamily="66" charset="0"/>
                  <a:cs typeface="Arial" charset="0"/>
                </a:rPr>
                <a:t> Е.А. г. Омск «Детский </a:t>
              </a:r>
              <a:r>
                <a:rPr lang="ru-RU" sz="1600" dirty="0" err="1">
                  <a:solidFill>
                    <a:schemeClr val="accent2">
                      <a:lumMod val="50000"/>
                    </a:schemeClr>
                  </a:solidFill>
                  <a:latin typeface="Comic Sans MS" pitchFamily="66" charset="0"/>
                  <a:cs typeface="Arial" charset="0"/>
                </a:rPr>
                <a:t>ЭкоЦентр</a:t>
              </a:r>
              <a:r>
                <a:rPr lang="ru-RU" sz="1600" dirty="0">
                  <a:solidFill>
                    <a:schemeClr val="accent2">
                      <a:lumMod val="50000"/>
                    </a:schemeClr>
                  </a:solidFill>
                  <a:latin typeface="Comic Sans MS" pitchFamily="66" charset="0"/>
                  <a:cs typeface="Arial" charset="0"/>
                </a:rPr>
                <a:t>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dirty="0" err="1">
                  <a:solidFill>
                    <a:schemeClr val="accent2">
                      <a:lumMod val="50000"/>
                    </a:schemeClr>
                  </a:solidFill>
                  <a:latin typeface="Comic Sans MS" pitchFamily="66" charset="0"/>
                  <a:cs typeface="Arial" charset="0"/>
                </a:rPr>
                <a:t>г.Омск</a:t>
              </a:r>
              <a:r>
                <a:rPr lang="ru-RU" sz="1600" dirty="0">
                  <a:solidFill>
                    <a:schemeClr val="accent2">
                      <a:lumMod val="50000"/>
                    </a:schemeClr>
                  </a:solidFill>
                  <a:latin typeface="Comic Sans MS" pitchFamily="66" charset="0"/>
                  <a:cs typeface="Arial" charset="0"/>
                </a:rPr>
                <a:t>, 2020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7982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22114"/>
          </a:xfrm>
        </p:spPr>
        <p:txBody>
          <a:bodyPr/>
          <a:lstStyle/>
          <a:p>
            <a:r>
              <a:rPr lang="en-US" dirty="0"/>
              <a:t>Santa Claus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556792"/>
            <a:ext cx="3536999" cy="4525963"/>
          </a:xfrm>
        </p:spPr>
      </p:pic>
    </p:spTree>
    <p:extLst>
      <p:ext uri="{BB962C8B-B14F-4D97-AF65-F5344CB8AC3E}">
        <p14:creationId xmlns:p14="http://schemas.microsoft.com/office/powerpoint/2010/main" val="306135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792088"/>
          </a:xfrm>
        </p:spPr>
        <p:txBody>
          <a:bodyPr/>
          <a:lstStyle/>
          <a:p>
            <a:r>
              <a:rPr lang="en-US" dirty="0"/>
              <a:t>Mrs. Santa Claus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628800"/>
            <a:ext cx="4046220" cy="4480560"/>
          </a:xfrm>
        </p:spPr>
      </p:pic>
    </p:spTree>
    <p:extLst>
      <p:ext uri="{BB962C8B-B14F-4D97-AF65-F5344CB8AC3E}">
        <p14:creationId xmlns:p14="http://schemas.microsoft.com/office/powerpoint/2010/main" val="69615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 helpers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4038600" cy="4641379"/>
          </a:xfrm>
        </p:spPr>
        <p:txBody>
          <a:bodyPr/>
          <a:lstStyle/>
          <a:p>
            <a:r>
              <a:rPr lang="en-US" sz="3600" dirty="0"/>
              <a:t>Rudolf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3600" dirty="0" err="1"/>
              <a:t>Elfs</a:t>
            </a: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1560" y="2132856"/>
            <a:ext cx="1978640" cy="40770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2000" y="2388518"/>
            <a:ext cx="3171470" cy="379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/>
          <a:lstStyle/>
          <a:p>
            <a:r>
              <a:rPr lang="en-US" dirty="0"/>
              <a:t>Presents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636912"/>
            <a:ext cx="7499176" cy="3269719"/>
          </a:xfrm>
        </p:spPr>
      </p:pic>
    </p:spTree>
    <p:extLst>
      <p:ext uri="{BB962C8B-B14F-4D97-AF65-F5344CB8AC3E}">
        <p14:creationId xmlns:p14="http://schemas.microsoft.com/office/powerpoint/2010/main" val="915497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92088"/>
          </a:xfrm>
        </p:spPr>
        <p:txBody>
          <a:bodyPr/>
          <a:lstStyle/>
          <a:p>
            <a:r>
              <a:rPr lang="en-US" dirty="0"/>
              <a:t>Sleigh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00808"/>
            <a:ext cx="6663476" cy="45259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980728"/>
            <a:ext cx="936104" cy="99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95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anta-flying-graphi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2428868"/>
            <a:ext cx="6026256" cy="206614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68958"/>
          </a:xfrm>
        </p:spPr>
        <p:txBody>
          <a:bodyPr/>
          <a:lstStyle/>
          <a:p>
            <a:r>
              <a:rPr lang="en-US" dirty="0"/>
              <a:t>Fireplace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772816"/>
            <a:ext cx="6202073" cy="4525963"/>
          </a:xfrm>
        </p:spPr>
      </p:pic>
    </p:spTree>
    <p:extLst>
      <p:ext uri="{BB962C8B-B14F-4D97-AF65-F5344CB8AC3E}">
        <p14:creationId xmlns:p14="http://schemas.microsoft.com/office/powerpoint/2010/main" val="4224614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8229600" cy="864096"/>
          </a:xfrm>
        </p:spPr>
        <p:txBody>
          <a:bodyPr/>
          <a:lstStyle/>
          <a:p>
            <a:r>
              <a:rPr lang="en-US" dirty="0"/>
              <a:t>Christmas tree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628800"/>
            <a:ext cx="4397808" cy="4525963"/>
          </a:xfrm>
        </p:spPr>
      </p:pic>
    </p:spTree>
    <p:extLst>
      <p:ext uri="{BB962C8B-B14F-4D97-AF65-F5344CB8AC3E}">
        <p14:creationId xmlns:p14="http://schemas.microsoft.com/office/powerpoint/2010/main" val="1885206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everything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052736"/>
            <a:ext cx="4177821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423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en-US" dirty="0"/>
              <a:t>Circle the word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412776"/>
            <a:ext cx="3727523" cy="486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12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US" dirty="0"/>
              <a:t>Guess the word</a:t>
            </a:r>
            <a:br>
              <a:rPr lang="en-US" dirty="0"/>
            </a:br>
            <a:r>
              <a:rPr lang="en-US" dirty="0"/>
              <a:t>and write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1844824"/>
            <a:ext cx="6563072" cy="4281339"/>
          </a:xfrm>
        </p:spPr>
        <p:txBody>
          <a:bodyPr/>
          <a:lstStyle/>
          <a:p>
            <a:r>
              <a:rPr lang="en-US" sz="3600" dirty="0" err="1"/>
              <a:t>Ellb</a:t>
            </a:r>
            <a:endParaRPr lang="en-US" sz="3600" dirty="0"/>
          </a:p>
          <a:p>
            <a:r>
              <a:rPr lang="en-US" sz="3600" dirty="0" err="1"/>
              <a:t>Efl</a:t>
            </a:r>
            <a:endParaRPr lang="en-US" sz="3600" dirty="0"/>
          </a:p>
          <a:p>
            <a:r>
              <a:rPr lang="en-US" sz="3600" dirty="0" err="1"/>
              <a:t>Perntes</a:t>
            </a:r>
            <a:endParaRPr lang="en-US" sz="3600" dirty="0"/>
          </a:p>
          <a:p>
            <a:r>
              <a:rPr lang="en-US" sz="3600" dirty="0" err="1"/>
              <a:t>Snowamn</a:t>
            </a:r>
            <a:endParaRPr lang="en-US" sz="3600" dirty="0"/>
          </a:p>
          <a:p>
            <a:r>
              <a:rPr lang="en-US" sz="3600" dirty="0" err="1"/>
              <a:t>Fierpalce</a:t>
            </a:r>
            <a:endParaRPr lang="en-US" sz="3600" dirty="0"/>
          </a:p>
          <a:p>
            <a:r>
              <a:rPr lang="en-US" sz="3600" dirty="0" err="1"/>
              <a:t>Cnadel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8121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</a:t>
            </a:r>
            <a:endParaRPr lang="ru-RU" dirty="0"/>
          </a:p>
        </p:txBody>
      </p:sp>
      <p:sp>
        <p:nvSpPr>
          <p:cNvPr id="4" name="5-конечная звезда 3">
            <a:hlinkClick r:id="rId2" action="ppaction://hlinksldjump"/>
          </p:cNvPr>
          <p:cNvSpPr/>
          <p:nvPr/>
        </p:nvSpPr>
        <p:spPr>
          <a:xfrm>
            <a:off x="1763688" y="2286794"/>
            <a:ext cx="1440160" cy="1224136"/>
          </a:xfrm>
          <a:prstGeom prst="star5">
            <a:avLst/>
          </a:prstGeom>
          <a:gradFill>
            <a:gsLst>
              <a:gs pos="19000">
                <a:srgbClr val="FF0000"/>
              </a:gs>
              <a:gs pos="6700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5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>
            <a:hlinkClick r:id="rId3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137" y="3973702"/>
            <a:ext cx="1524132" cy="1286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5-конечная звезда 6">
            <a:hlinkClick r:id="rId5" action="ppaction://hlinksldjump"/>
          </p:cNvPr>
          <p:cNvSpPr/>
          <p:nvPr/>
        </p:nvSpPr>
        <p:spPr>
          <a:xfrm>
            <a:off x="3635896" y="2286794"/>
            <a:ext cx="1440160" cy="1224136"/>
          </a:xfrm>
          <a:prstGeom prst="star5">
            <a:avLst/>
          </a:prstGeom>
          <a:gradFill>
            <a:gsLst>
              <a:gs pos="19000">
                <a:srgbClr val="FF0000"/>
              </a:gs>
              <a:gs pos="6700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10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27" name="Picture 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019153"/>
            <a:ext cx="153035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5-конечная звезда 9"/>
          <p:cNvSpPr/>
          <p:nvPr/>
        </p:nvSpPr>
        <p:spPr>
          <a:xfrm>
            <a:off x="5436096" y="2306638"/>
            <a:ext cx="1440160" cy="1224136"/>
          </a:xfrm>
          <a:prstGeom prst="star5">
            <a:avLst/>
          </a:prstGeom>
          <a:gradFill>
            <a:gsLst>
              <a:gs pos="19000">
                <a:srgbClr val="FF0000"/>
              </a:gs>
              <a:gs pos="6700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15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1" name="5-конечная звезда 10">
            <a:hlinkClick r:id="rId8" action="ppaction://hlinksldjump"/>
          </p:cNvPr>
          <p:cNvSpPr/>
          <p:nvPr/>
        </p:nvSpPr>
        <p:spPr>
          <a:xfrm>
            <a:off x="5436096" y="4050022"/>
            <a:ext cx="1440160" cy="1224136"/>
          </a:xfrm>
          <a:prstGeom prst="star5">
            <a:avLst/>
          </a:prstGeom>
          <a:gradFill>
            <a:gsLst>
              <a:gs pos="19000">
                <a:srgbClr val="FF0000"/>
              </a:gs>
              <a:gs pos="6700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15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5-конечная звезда 11">
            <a:hlinkClick r:id="rId9" action="ppaction://hlinksldjump"/>
          </p:cNvPr>
          <p:cNvSpPr/>
          <p:nvPr/>
        </p:nvSpPr>
        <p:spPr>
          <a:xfrm>
            <a:off x="7164288" y="2318060"/>
            <a:ext cx="1440160" cy="1224136"/>
          </a:xfrm>
          <a:prstGeom prst="star5">
            <a:avLst/>
          </a:prstGeom>
          <a:gradFill>
            <a:gsLst>
              <a:gs pos="19000">
                <a:srgbClr val="FF0000"/>
              </a:gs>
              <a:gs pos="6700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20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3" name="5-конечная звезда 12">
            <a:hlinkClick r:id="rId10" action="ppaction://hlinksldjump"/>
          </p:cNvPr>
          <p:cNvSpPr/>
          <p:nvPr/>
        </p:nvSpPr>
        <p:spPr>
          <a:xfrm>
            <a:off x="7184429" y="4080892"/>
            <a:ext cx="1440160" cy="1224136"/>
          </a:xfrm>
          <a:prstGeom prst="star5">
            <a:avLst/>
          </a:prstGeom>
          <a:gradFill>
            <a:gsLst>
              <a:gs pos="19000">
                <a:srgbClr val="FF0000"/>
              </a:gs>
              <a:gs pos="6700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20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105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20688"/>
            <a:ext cx="6932637" cy="652934"/>
          </a:xfrm>
        </p:spPr>
        <p:txBody>
          <a:bodyPr/>
          <a:lstStyle/>
          <a:p>
            <a:r>
              <a:rPr lang="ru-RU" dirty="0"/>
              <a:t>Как зовут главного </a:t>
            </a:r>
            <a:br>
              <a:rPr lang="ru-RU" dirty="0"/>
            </a:br>
            <a:r>
              <a:rPr lang="ru-RU" dirty="0"/>
              <a:t>оленя?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0" y="2276872"/>
            <a:ext cx="6501408" cy="3561259"/>
          </a:xfrm>
        </p:spPr>
        <p:txBody>
          <a:bodyPr/>
          <a:lstStyle/>
          <a:p>
            <a:r>
              <a:rPr lang="ru-RU" dirty="0"/>
              <a:t>1. Марципан</a:t>
            </a:r>
          </a:p>
          <a:p>
            <a:r>
              <a:rPr lang="ru-RU" dirty="0"/>
              <a:t>2. Звёздочка</a:t>
            </a:r>
          </a:p>
          <a:p>
            <a:r>
              <a:rPr lang="ru-RU" dirty="0"/>
              <a:t>3. Рудольф</a:t>
            </a:r>
          </a:p>
        </p:txBody>
      </p:sp>
      <p:sp>
        <p:nvSpPr>
          <p:cNvPr id="4" name="Управляющая кнопка: возврат 3">
            <a:hlinkClick r:id="rId2" action="ppaction://hlinksldjump" highlightClick="1">
              <a:snd r:embed="rId3" name="push.wav"/>
            </a:hlinkClick>
          </p:cNvPr>
          <p:cNvSpPr/>
          <p:nvPr/>
        </p:nvSpPr>
        <p:spPr>
          <a:xfrm>
            <a:off x="1691680" y="5013176"/>
            <a:ext cx="1008112" cy="1008112"/>
          </a:xfrm>
          <a:prstGeom prst="actionButtonReturn">
            <a:avLst/>
          </a:prstGeom>
          <a:gradFill>
            <a:gsLst>
              <a:gs pos="19000">
                <a:srgbClr val="FF0000"/>
              </a:gs>
              <a:gs pos="6700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641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переводится </a:t>
            </a:r>
            <a:br>
              <a:rPr lang="en-US" dirty="0"/>
            </a:br>
            <a:r>
              <a:rPr lang="en-US" dirty="0"/>
              <a:t>Christmas?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1844824"/>
            <a:ext cx="5987008" cy="4281339"/>
          </a:xfrm>
        </p:spPr>
        <p:txBody>
          <a:bodyPr/>
          <a:lstStyle/>
          <a:p>
            <a:r>
              <a:rPr lang="en-US" dirty="0"/>
              <a:t>1. </a:t>
            </a:r>
            <a:r>
              <a:rPr lang="ru-RU" dirty="0"/>
              <a:t>Новый год</a:t>
            </a:r>
          </a:p>
          <a:p>
            <a:r>
              <a:rPr lang="ru-RU" dirty="0"/>
              <a:t>2. Пасха</a:t>
            </a:r>
          </a:p>
          <a:p>
            <a:r>
              <a:rPr lang="ru-RU" dirty="0"/>
              <a:t>3. Рождество</a:t>
            </a:r>
          </a:p>
        </p:txBody>
      </p:sp>
      <p:sp>
        <p:nvSpPr>
          <p:cNvPr id="4" name="Управляющая кнопка: возврат 3">
            <a:hlinkClick r:id="rId2" action="ppaction://hlinksldjump" highlightClick="1">
              <a:snd r:embed="rId3" name="push.wav"/>
            </a:hlinkClick>
          </p:cNvPr>
          <p:cNvSpPr/>
          <p:nvPr/>
        </p:nvSpPr>
        <p:spPr>
          <a:xfrm>
            <a:off x="1691680" y="5013176"/>
            <a:ext cx="1008112" cy="1008112"/>
          </a:xfrm>
          <a:prstGeom prst="actionButtonReturn">
            <a:avLst/>
          </a:prstGeom>
          <a:gradFill>
            <a:gsLst>
              <a:gs pos="19000">
                <a:srgbClr val="FF0000"/>
              </a:gs>
              <a:gs pos="6700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895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br>
              <a:rPr lang="ru-RU" dirty="0"/>
            </a:br>
            <a:r>
              <a:rPr lang="en-US" dirty="0"/>
              <a:t>Who does help</a:t>
            </a:r>
            <a:br>
              <a:rPr lang="ru-RU" dirty="0"/>
            </a:br>
            <a:r>
              <a:rPr lang="en-US" dirty="0"/>
              <a:t>Santa Claus</a:t>
            </a:r>
            <a:r>
              <a:rPr lang="ru-RU" dirty="0"/>
              <a:t>?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2564904"/>
            <a:ext cx="5987008" cy="3561259"/>
          </a:xfrm>
        </p:spPr>
        <p:txBody>
          <a:bodyPr/>
          <a:lstStyle/>
          <a:p>
            <a:r>
              <a:rPr lang="en-US" dirty="0"/>
              <a:t>1. Snowman</a:t>
            </a:r>
          </a:p>
          <a:p>
            <a:r>
              <a:rPr lang="en-US" dirty="0"/>
              <a:t>2. Snowflake</a:t>
            </a:r>
          </a:p>
          <a:p>
            <a:r>
              <a:rPr lang="en-US" dirty="0"/>
              <a:t>3. </a:t>
            </a:r>
            <a:r>
              <a:rPr lang="en-US" dirty="0" err="1"/>
              <a:t>Elfs</a:t>
            </a:r>
            <a:endParaRPr lang="en-US" dirty="0"/>
          </a:p>
          <a:p>
            <a:endParaRPr lang="ru-RU" dirty="0"/>
          </a:p>
        </p:txBody>
      </p:sp>
      <p:sp>
        <p:nvSpPr>
          <p:cNvPr id="4" name="Управляющая кнопка: возврат 3">
            <a:hlinkClick r:id="rId2" action="ppaction://hlinksldjump" highlightClick="1">
              <a:snd r:embed="rId3" name="push.wav"/>
            </a:hlinkClick>
          </p:cNvPr>
          <p:cNvSpPr/>
          <p:nvPr/>
        </p:nvSpPr>
        <p:spPr>
          <a:xfrm>
            <a:off x="1691680" y="5013176"/>
            <a:ext cx="1008112" cy="1008112"/>
          </a:xfrm>
          <a:prstGeom prst="actionButtonReturn">
            <a:avLst/>
          </a:prstGeom>
          <a:gradFill>
            <a:gsLst>
              <a:gs pos="19000">
                <a:srgbClr val="FF0000"/>
              </a:gs>
              <a:gs pos="6700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485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404664"/>
            <a:ext cx="6059016" cy="1012974"/>
          </a:xfrm>
        </p:spPr>
        <p:txBody>
          <a:bodyPr/>
          <a:lstStyle/>
          <a:p>
            <a:r>
              <a:rPr lang="ru-RU" dirty="0"/>
              <a:t>Что дети оставляют </a:t>
            </a:r>
            <a:r>
              <a:rPr lang="en-US" dirty="0"/>
              <a:t>Santa Claus?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768" y="2060848"/>
            <a:ext cx="6203032" cy="4065315"/>
          </a:xfrm>
        </p:spPr>
        <p:txBody>
          <a:bodyPr/>
          <a:lstStyle/>
          <a:p>
            <a:r>
              <a:rPr lang="en-US" dirty="0"/>
              <a:t>1. apples</a:t>
            </a:r>
          </a:p>
          <a:p>
            <a:r>
              <a:rPr lang="en-US" dirty="0"/>
              <a:t>2. candies and juice</a:t>
            </a:r>
          </a:p>
          <a:p>
            <a:r>
              <a:rPr lang="en-US" dirty="0"/>
              <a:t>3. milk and cookies</a:t>
            </a:r>
            <a:endParaRPr lang="ru-RU" dirty="0"/>
          </a:p>
        </p:txBody>
      </p:sp>
      <p:sp>
        <p:nvSpPr>
          <p:cNvPr id="4" name="Управляющая кнопка: возврат 3">
            <a:hlinkClick r:id="rId2" action="ppaction://hlinksldjump" highlightClick="1">
              <a:snd r:embed="rId3" name="push.wav"/>
            </a:hlinkClick>
          </p:cNvPr>
          <p:cNvSpPr/>
          <p:nvPr/>
        </p:nvSpPr>
        <p:spPr>
          <a:xfrm>
            <a:off x="1691680" y="5013176"/>
            <a:ext cx="1008112" cy="1008112"/>
          </a:xfrm>
          <a:prstGeom prst="actionButtonReturn">
            <a:avLst/>
          </a:prstGeom>
          <a:gradFill>
            <a:gsLst>
              <a:gs pos="19000">
                <a:srgbClr val="FF0000"/>
              </a:gs>
              <a:gs pos="6700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681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404664"/>
            <a:ext cx="6563072" cy="1012974"/>
          </a:xfrm>
        </p:spPr>
        <p:txBody>
          <a:bodyPr/>
          <a:lstStyle/>
          <a:p>
            <a:r>
              <a:rPr lang="ru-RU" dirty="0"/>
              <a:t>Назовите традиционный десерт в эту ночь?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2636912"/>
            <a:ext cx="6563072" cy="3489251"/>
          </a:xfrm>
        </p:spPr>
        <p:txBody>
          <a:bodyPr/>
          <a:lstStyle/>
          <a:p>
            <a:r>
              <a:rPr lang="ru-RU" dirty="0"/>
              <a:t>1. Торт</a:t>
            </a:r>
          </a:p>
          <a:p>
            <a:r>
              <a:rPr lang="ru-RU" dirty="0"/>
              <a:t>2. Яблочный пудинг</a:t>
            </a:r>
          </a:p>
          <a:p>
            <a:r>
              <a:rPr lang="ru-RU" dirty="0"/>
              <a:t>3. Фиговый пудинг</a:t>
            </a:r>
          </a:p>
        </p:txBody>
      </p:sp>
      <p:sp>
        <p:nvSpPr>
          <p:cNvPr id="4" name="Управляющая кнопка: возврат 3">
            <a:hlinkClick r:id="rId2" action="ppaction://hlinksldjump" highlightClick="1">
              <a:snd r:embed="rId3" name="push.wav"/>
            </a:hlinkClick>
          </p:cNvPr>
          <p:cNvSpPr/>
          <p:nvPr/>
        </p:nvSpPr>
        <p:spPr>
          <a:xfrm>
            <a:off x="1691680" y="5013176"/>
            <a:ext cx="1008112" cy="1008112"/>
          </a:xfrm>
          <a:prstGeom prst="actionButtonReturn">
            <a:avLst/>
          </a:prstGeom>
          <a:gradFill>
            <a:gsLst>
              <a:gs pos="19000">
                <a:srgbClr val="FF0000"/>
              </a:gs>
              <a:gs pos="6700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3675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404664"/>
            <a:ext cx="5554960" cy="1012974"/>
          </a:xfrm>
        </p:spPr>
        <p:txBody>
          <a:bodyPr/>
          <a:lstStyle/>
          <a:p>
            <a:r>
              <a:rPr lang="en-US" dirty="0"/>
              <a:t>How he get to house?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2132856"/>
            <a:ext cx="5698976" cy="4425355"/>
          </a:xfrm>
        </p:spPr>
        <p:txBody>
          <a:bodyPr/>
          <a:lstStyle/>
          <a:p>
            <a:r>
              <a:rPr lang="en-US" sz="4000" dirty="0"/>
              <a:t>1. window</a:t>
            </a:r>
          </a:p>
          <a:p>
            <a:r>
              <a:rPr lang="en-US" sz="4000" dirty="0"/>
              <a:t>2 door</a:t>
            </a:r>
          </a:p>
          <a:p>
            <a:r>
              <a:rPr lang="en-US" sz="4000" dirty="0"/>
              <a:t>3. chimney</a:t>
            </a:r>
            <a:endParaRPr lang="ru-RU" sz="4000" dirty="0"/>
          </a:p>
        </p:txBody>
      </p:sp>
      <p:sp>
        <p:nvSpPr>
          <p:cNvPr id="4" name="Управляющая кнопка: возврат 3">
            <a:hlinkClick r:id="rId2" action="ppaction://hlinksldjump" highlightClick="1">
              <a:snd r:embed="rId3" name="push.wav"/>
            </a:hlinkClick>
          </p:cNvPr>
          <p:cNvSpPr/>
          <p:nvPr/>
        </p:nvSpPr>
        <p:spPr>
          <a:xfrm>
            <a:off x="1691680" y="5013176"/>
            <a:ext cx="1008112" cy="1008112"/>
          </a:xfrm>
          <a:prstGeom prst="actionButtonReturn">
            <a:avLst/>
          </a:prstGeom>
          <a:gradFill>
            <a:gsLst>
              <a:gs pos="19000">
                <a:srgbClr val="FF0000"/>
              </a:gs>
              <a:gs pos="6700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486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404664"/>
            <a:ext cx="6275040" cy="1012974"/>
          </a:xfrm>
        </p:spPr>
        <p:txBody>
          <a:bodyPr/>
          <a:lstStyle/>
          <a:p>
            <a:r>
              <a:rPr lang="ru-RU" dirty="0"/>
              <a:t>Назовите популярную рождественскую песню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2420888"/>
            <a:ext cx="6419056" cy="3705275"/>
          </a:xfrm>
        </p:spPr>
        <p:txBody>
          <a:bodyPr/>
          <a:lstStyle/>
          <a:p>
            <a:r>
              <a:rPr lang="en-US" dirty="0"/>
              <a:t>1. Hey, little clown</a:t>
            </a:r>
          </a:p>
          <a:p>
            <a:r>
              <a:rPr lang="en-US" dirty="0"/>
              <a:t>2. Merry Christmas</a:t>
            </a:r>
          </a:p>
          <a:p>
            <a:r>
              <a:rPr lang="en-US" dirty="0"/>
              <a:t>3. Bring some pudding</a:t>
            </a:r>
          </a:p>
        </p:txBody>
      </p:sp>
      <p:sp>
        <p:nvSpPr>
          <p:cNvPr id="4" name="Управляющая кнопка: возврат 3">
            <a:hlinkClick r:id="rId2" action="ppaction://hlinksldjump" highlightClick="1">
              <a:snd r:embed="rId3" name="push.wav"/>
            </a:hlinkClick>
          </p:cNvPr>
          <p:cNvSpPr/>
          <p:nvPr/>
        </p:nvSpPr>
        <p:spPr>
          <a:xfrm>
            <a:off x="1691680" y="5013176"/>
            <a:ext cx="1008112" cy="1008112"/>
          </a:xfrm>
          <a:prstGeom prst="actionButtonReturn">
            <a:avLst/>
          </a:prstGeom>
          <a:gradFill>
            <a:gsLst>
              <a:gs pos="19000">
                <a:srgbClr val="FF0000"/>
              </a:gs>
              <a:gs pos="6700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061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20688"/>
            <a:ext cx="7509520" cy="1143000"/>
          </a:xfrm>
        </p:spPr>
        <p:txBody>
          <a:bodyPr/>
          <a:lstStyle/>
          <a:p>
            <a:r>
              <a:rPr lang="ru-RU" dirty="0"/>
              <a:t>Куда вещают </a:t>
            </a:r>
            <a:br>
              <a:rPr lang="ru-RU" dirty="0"/>
            </a:br>
            <a:r>
              <a:rPr lang="ru-RU" dirty="0"/>
              <a:t>праздничный носок?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2204864"/>
            <a:ext cx="6419056" cy="3921299"/>
          </a:xfrm>
        </p:spPr>
        <p:txBody>
          <a:bodyPr/>
          <a:lstStyle/>
          <a:p>
            <a:r>
              <a:rPr lang="ru-RU" dirty="0"/>
              <a:t>1. </a:t>
            </a:r>
            <a:r>
              <a:rPr lang="en-US" dirty="0"/>
              <a:t>Christmas tree</a:t>
            </a:r>
          </a:p>
          <a:p>
            <a:r>
              <a:rPr lang="en-US" dirty="0"/>
              <a:t>2. Fireplace</a:t>
            </a:r>
          </a:p>
          <a:p>
            <a:r>
              <a:rPr lang="en-US" dirty="0"/>
              <a:t>3. Table</a:t>
            </a:r>
            <a:endParaRPr lang="ru-RU" dirty="0"/>
          </a:p>
        </p:txBody>
      </p:sp>
      <p:sp>
        <p:nvSpPr>
          <p:cNvPr id="4" name="Управляющая кнопка: возврат 3">
            <a:hlinkClick r:id="rId2" action="ppaction://hlinksldjump" highlightClick="1">
              <a:snd r:embed="rId3" name="push.wav"/>
            </a:hlinkClick>
          </p:cNvPr>
          <p:cNvSpPr/>
          <p:nvPr/>
        </p:nvSpPr>
        <p:spPr>
          <a:xfrm>
            <a:off x="1691680" y="5013176"/>
            <a:ext cx="1008112" cy="1008112"/>
          </a:xfrm>
          <a:prstGeom prst="actionButtonReturn">
            <a:avLst/>
          </a:prstGeom>
          <a:gradFill>
            <a:gsLst>
              <a:gs pos="19000">
                <a:srgbClr val="FF0000"/>
              </a:gs>
              <a:gs pos="6700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993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en-US" dirty="0"/>
              <a:t>I wish you</a:t>
            </a:r>
            <a:endParaRPr lang="ru-RU" dirty="0"/>
          </a:p>
        </p:txBody>
      </p:sp>
      <p:sp>
        <p:nvSpPr>
          <p:cNvPr id="3" name="Блок-схема: перфолента 2"/>
          <p:cNvSpPr/>
          <p:nvPr/>
        </p:nvSpPr>
        <p:spPr>
          <a:xfrm rot="20805579">
            <a:off x="1221348" y="1765379"/>
            <a:ext cx="2592288" cy="1224136"/>
          </a:xfrm>
          <a:prstGeom prst="flowChartPunchedTape">
            <a:avLst/>
          </a:prstGeom>
          <a:gradFill>
            <a:gsLst>
              <a:gs pos="0">
                <a:srgbClr val="E8B512"/>
              </a:gs>
              <a:gs pos="50000">
                <a:srgbClr val="FFFF00"/>
              </a:gs>
              <a:gs pos="98000">
                <a:srgbClr val="FA877E"/>
              </a:gs>
            </a:gsLst>
            <a:lin ang="5400000" scaled="0"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Health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ru-RU" sz="2400" dirty="0">
                <a:solidFill>
                  <a:srgbClr val="FF0000"/>
                </a:solidFill>
              </a:rPr>
              <a:t>здоровья)</a:t>
            </a:r>
          </a:p>
        </p:txBody>
      </p:sp>
      <p:sp>
        <p:nvSpPr>
          <p:cNvPr id="4" name="Блок-схема: перфолента 3"/>
          <p:cNvSpPr/>
          <p:nvPr/>
        </p:nvSpPr>
        <p:spPr>
          <a:xfrm rot="2111637">
            <a:off x="6666840" y="1720656"/>
            <a:ext cx="1859478" cy="1115563"/>
          </a:xfrm>
          <a:prstGeom prst="flowChartPunchedTape">
            <a:avLst/>
          </a:prstGeom>
          <a:gradFill>
            <a:gsLst>
              <a:gs pos="0">
                <a:srgbClr val="E8B512"/>
              </a:gs>
              <a:gs pos="50000">
                <a:srgbClr val="FFFF00"/>
              </a:gs>
              <a:gs pos="98000">
                <a:srgbClr val="FA877E"/>
              </a:gs>
            </a:gsLst>
            <a:lin ang="5400000" scaled="0"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Lucky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ru-RU" sz="2400" dirty="0">
                <a:solidFill>
                  <a:srgbClr val="FF0000"/>
                </a:solidFill>
              </a:rPr>
              <a:t>счастья)</a:t>
            </a:r>
          </a:p>
        </p:txBody>
      </p:sp>
      <p:sp>
        <p:nvSpPr>
          <p:cNvPr id="5" name="Горизонтальный свиток 4"/>
          <p:cNvSpPr/>
          <p:nvPr/>
        </p:nvSpPr>
        <p:spPr>
          <a:xfrm rot="21302330">
            <a:off x="3773674" y="2500518"/>
            <a:ext cx="2979083" cy="1650125"/>
          </a:xfrm>
          <a:prstGeom prst="horizontalScroll">
            <a:avLst/>
          </a:prstGeom>
          <a:gradFill>
            <a:gsLst>
              <a:gs pos="0">
                <a:srgbClr val="E8B512"/>
              </a:gs>
              <a:gs pos="50000">
                <a:srgbClr val="FFFF00"/>
              </a:gs>
              <a:gs pos="98000">
                <a:srgbClr val="FA877E"/>
              </a:gs>
            </a:gsLst>
            <a:lin ang="5400000" scaled="0"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Good marks </a:t>
            </a:r>
            <a:endParaRPr lang="ru-RU" sz="2400" dirty="0">
              <a:solidFill>
                <a:srgbClr val="FF0000"/>
              </a:solidFill>
            </a:endParaRPr>
          </a:p>
          <a:p>
            <a:pPr algn="ctr"/>
            <a:r>
              <a:rPr lang="ru-RU" sz="2400" dirty="0">
                <a:solidFill>
                  <a:srgbClr val="FF0000"/>
                </a:solidFill>
              </a:rPr>
              <a:t>(хороших оценок)</a:t>
            </a: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899592" y="3645024"/>
            <a:ext cx="2088232" cy="2160240"/>
          </a:xfrm>
          <a:prstGeom prst="verticalScroll">
            <a:avLst/>
          </a:prstGeom>
          <a:gradFill>
            <a:gsLst>
              <a:gs pos="0">
                <a:srgbClr val="E8B512"/>
              </a:gs>
              <a:gs pos="50000">
                <a:srgbClr val="FFFF00"/>
              </a:gs>
              <a:gs pos="98000">
                <a:srgbClr val="FA877E"/>
              </a:gs>
            </a:gsLst>
            <a:lin ang="5400000" scaled="0"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Happiness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ru-RU" sz="2400" dirty="0">
                <a:solidFill>
                  <a:srgbClr val="FF0000"/>
                </a:solidFill>
              </a:rPr>
              <a:t>счастья)</a:t>
            </a:r>
          </a:p>
        </p:txBody>
      </p:sp>
      <p:sp>
        <p:nvSpPr>
          <p:cNvPr id="7" name="Вертикальный свиток 6"/>
          <p:cNvSpPr/>
          <p:nvPr/>
        </p:nvSpPr>
        <p:spPr>
          <a:xfrm flipH="1">
            <a:off x="6388919" y="3933056"/>
            <a:ext cx="2256107" cy="2376264"/>
          </a:xfrm>
          <a:prstGeom prst="verticalScroll">
            <a:avLst/>
          </a:prstGeom>
          <a:gradFill>
            <a:gsLst>
              <a:gs pos="0">
                <a:srgbClr val="E8B512"/>
              </a:gs>
              <a:gs pos="50000">
                <a:srgbClr val="FFFF00"/>
              </a:gs>
              <a:gs pos="98000">
                <a:srgbClr val="FA877E"/>
              </a:gs>
            </a:gsLst>
            <a:lin ang="5400000" scaled="0"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Good friends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ru-RU" sz="2400" dirty="0">
                <a:solidFill>
                  <a:srgbClr val="FF0000"/>
                </a:solidFill>
              </a:rPr>
              <a:t>хороших друзей)</a:t>
            </a:r>
          </a:p>
        </p:txBody>
      </p:sp>
    </p:spTree>
    <p:extLst>
      <p:ext uri="{BB962C8B-B14F-4D97-AF65-F5344CB8AC3E}">
        <p14:creationId xmlns:p14="http://schemas.microsoft.com/office/powerpoint/2010/main" val="3802990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2016224"/>
          </a:xfrm>
        </p:spPr>
        <p:txBody>
          <a:bodyPr/>
          <a:lstStyle/>
          <a:p>
            <a:r>
              <a:rPr lang="en-US" dirty="0"/>
              <a:t>Sing a song</a:t>
            </a:r>
            <a:br>
              <a:rPr lang="en-US" dirty="0"/>
            </a:br>
            <a:r>
              <a:rPr lang="en-US" dirty="0"/>
              <a:t>We wish you a Merry Christmas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" t="24421" b="9541"/>
          <a:stretch/>
        </p:blipFill>
        <p:spPr>
          <a:xfrm>
            <a:off x="1115616" y="2852936"/>
            <a:ext cx="7155136" cy="328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600475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32423"/>
      </a:hlink>
      <a:folHlink>
        <a:srgbClr val="63242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230</Words>
  <Application>Microsoft Office PowerPoint</Application>
  <PresentationFormat>Экран (4:3)</PresentationFormat>
  <Paragraphs>74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Calibri</vt:lpstr>
      <vt:lpstr>Comic Sans MS</vt:lpstr>
      <vt:lpstr>Arial</vt:lpstr>
      <vt:lpstr>1_Тема Office</vt:lpstr>
      <vt:lpstr>Презентация PowerPoint</vt:lpstr>
      <vt:lpstr>Santa Claus</vt:lpstr>
      <vt:lpstr>Mrs. Santa Claus</vt:lpstr>
      <vt:lpstr>His helpers</vt:lpstr>
      <vt:lpstr>Presents</vt:lpstr>
      <vt:lpstr>Sleigh</vt:lpstr>
      <vt:lpstr>Презентация PowerPoint</vt:lpstr>
      <vt:lpstr>Fireplace</vt:lpstr>
      <vt:lpstr>Christmas tree</vt:lpstr>
      <vt:lpstr>Find everything</vt:lpstr>
      <vt:lpstr>Circle the word</vt:lpstr>
      <vt:lpstr>Guess the word and write</vt:lpstr>
      <vt:lpstr>Quiz</vt:lpstr>
      <vt:lpstr>Как зовут главного  оленя?</vt:lpstr>
      <vt:lpstr>Как переводится  Christmas?</vt:lpstr>
      <vt:lpstr> Who does help Santa Claus? </vt:lpstr>
      <vt:lpstr>Что дети оставляют Santa Claus?</vt:lpstr>
      <vt:lpstr>Назовите традиционный десерт в эту ночь?</vt:lpstr>
      <vt:lpstr>How he get to house?</vt:lpstr>
      <vt:lpstr>Назовите популярную рождественскую песню</vt:lpstr>
      <vt:lpstr>Куда вещают  праздничный носок?</vt:lpstr>
      <vt:lpstr>I wish you</vt:lpstr>
      <vt:lpstr>Sing a song We wish you a Merry Christmas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Рамки</dc:title>
  <dc:creator>Фокина Лидия Петровна</dc:creator>
  <cp:keywords>Шаблон презентации</cp:keywords>
  <cp:lastModifiedBy>Антон Корнышенков</cp:lastModifiedBy>
  <cp:revision>63</cp:revision>
  <dcterms:created xsi:type="dcterms:W3CDTF">2014-07-06T18:18:01Z</dcterms:created>
  <dcterms:modified xsi:type="dcterms:W3CDTF">2020-02-24T07:36:31Z</dcterms:modified>
</cp:coreProperties>
</file>