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09E3D-054A-4D9B-9A87-821D0E1D6686}" type="datetimeFigureOut">
              <a:rPr lang="ru-RU" smtClean="0"/>
              <a:t>26.02.2020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4B2A7-CE9E-4D8B-B793-CA8E28B1B67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8689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09E3D-054A-4D9B-9A87-821D0E1D6686}" type="datetimeFigureOut">
              <a:rPr lang="ru-RU" smtClean="0"/>
              <a:t>26.02.2020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4B2A7-CE9E-4D8B-B793-CA8E28B1B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48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09E3D-054A-4D9B-9A87-821D0E1D6686}" type="datetimeFigureOut">
              <a:rPr lang="ru-RU" smtClean="0"/>
              <a:t>26.02.2020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4B2A7-CE9E-4D8B-B793-CA8E28B1B67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3946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09E3D-054A-4D9B-9A87-821D0E1D6686}" type="datetimeFigureOut">
              <a:rPr lang="ru-RU" smtClean="0"/>
              <a:t>26.02.2020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4B2A7-CE9E-4D8B-B793-CA8E28B1B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524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09E3D-054A-4D9B-9A87-821D0E1D6686}" type="datetimeFigureOut">
              <a:rPr lang="ru-RU" smtClean="0"/>
              <a:t>26.02.2020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4B2A7-CE9E-4D8B-B793-CA8E28B1B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014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09E3D-054A-4D9B-9A87-821D0E1D6686}" type="datetimeFigureOut">
              <a:rPr lang="ru-RU" smtClean="0"/>
              <a:t>26.02.2020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4B2A7-CE9E-4D8B-B793-CA8E28B1B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714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09E3D-054A-4D9B-9A87-821D0E1D6686}" type="datetimeFigureOut">
              <a:rPr lang="ru-RU" smtClean="0"/>
              <a:t>26.02.2020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4B2A7-CE9E-4D8B-B793-CA8E28B1B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592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BB09E3D-054A-4D9B-9A87-821D0E1D6686}" type="datetimeFigureOut">
              <a:rPr lang="ru-RU" smtClean="0"/>
              <a:t>26.02.2020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AA4B2A7-CE9E-4D8B-B793-CA8E28B1B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473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09E3D-054A-4D9B-9A87-821D0E1D6686}" type="datetimeFigureOut">
              <a:rPr lang="ru-RU" smtClean="0"/>
              <a:t>26.02.2020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4B2A7-CE9E-4D8B-B793-CA8E28B1B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672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09E3D-054A-4D9B-9A87-821D0E1D6686}" type="datetimeFigureOut">
              <a:rPr lang="ru-RU" smtClean="0"/>
              <a:t>26.02.2020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4B2A7-CE9E-4D8B-B793-CA8E28B1B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262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09E3D-054A-4D9B-9A87-821D0E1D6686}" type="datetimeFigureOut">
              <a:rPr lang="ru-RU" smtClean="0"/>
              <a:t>26.02.2020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4B2A7-CE9E-4D8B-B793-CA8E28B1B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084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BB09E3D-054A-4D9B-9A87-821D0E1D6686}" type="datetimeFigureOut">
              <a:rPr lang="ru-RU" smtClean="0"/>
              <a:t>26.02.2020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AA4B2A7-CE9E-4D8B-B793-CA8E28B1B67F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0266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Методы определения физической подготовленности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69527" y="4594164"/>
            <a:ext cx="5586153" cy="1626525"/>
          </a:xfrm>
        </p:spPr>
        <p:txBody>
          <a:bodyPr/>
          <a:lstStyle/>
          <a:p>
            <a:r>
              <a:rPr lang="ru-RU" dirty="0" smtClean="0"/>
              <a:t>Автор работы</a:t>
            </a:r>
          </a:p>
          <a:p>
            <a:r>
              <a:rPr lang="ru-RU" dirty="0" smtClean="0"/>
              <a:t>Преподаватель </a:t>
            </a:r>
          </a:p>
          <a:p>
            <a:r>
              <a:rPr lang="ru-RU" dirty="0" err="1" smtClean="0"/>
              <a:t>юдич</a:t>
            </a:r>
            <a:r>
              <a:rPr lang="ru-RU" dirty="0" smtClean="0"/>
              <a:t> </a:t>
            </a:r>
            <a:r>
              <a:rPr lang="ru-RU" dirty="0" err="1" smtClean="0"/>
              <a:t>и.а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5867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6771" y="557560"/>
            <a:ext cx="488119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Физическое развитие-это совокупность морфологических и функциональных свойств организма, характеризующих процессы его роста и развития.</a:t>
            </a:r>
          </a:p>
          <a:p>
            <a:r>
              <a:rPr lang="ru-RU" sz="2800" dirty="0" smtClean="0"/>
              <a:t>Здоровое, физическое развитие, масса тела, сила, мышечная выносливость, координация движений.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1704" y="388474"/>
            <a:ext cx="6007678" cy="568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037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4909" y="221673"/>
            <a:ext cx="10903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/>
              <a:t>Основные</a:t>
            </a:r>
            <a:r>
              <a:rPr lang="ru-RU" sz="2400" b="1" i="1" dirty="0" smtClean="0"/>
              <a:t> </a:t>
            </a:r>
            <a:r>
              <a:rPr lang="ru-RU" sz="2800" b="1" i="1" dirty="0" smtClean="0"/>
              <a:t>методы</a:t>
            </a:r>
            <a:r>
              <a:rPr lang="ru-RU" sz="2400" b="1" i="1" dirty="0" smtClean="0"/>
              <a:t> </a:t>
            </a:r>
            <a:r>
              <a:rPr lang="ru-RU" sz="2800" b="1" i="1" dirty="0" smtClean="0"/>
              <a:t>оценки</a:t>
            </a:r>
            <a:r>
              <a:rPr lang="ru-RU" sz="2400" b="1" i="1" dirty="0" smtClean="0"/>
              <a:t> </a:t>
            </a:r>
            <a:r>
              <a:rPr lang="ru-RU" sz="2800" b="1" i="1" dirty="0" smtClean="0"/>
              <a:t>физического</a:t>
            </a:r>
            <a:r>
              <a:rPr lang="ru-RU" sz="2400" b="1" i="1" dirty="0" smtClean="0"/>
              <a:t> </a:t>
            </a:r>
            <a:r>
              <a:rPr lang="ru-RU" sz="3200" b="1" i="1" dirty="0" smtClean="0"/>
              <a:t>развития</a:t>
            </a:r>
            <a:r>
              <a:rPr lang="ru-RU" sz="2400" b="1" i="1" dirty="0" smtClean="0"/>
              <a:t>:</a:t>
            </a:r>
            <a:endParaRPr lang="ru-RU" sz="24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803564" y="1041974"/>
            <a:ext cx="1058487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 err="1" smtClean="0"/>
              <a:t>Антропоскопия</a:t>
            </a:r>
            <a:r>
              <a:rPr lang="ru-RU" sz="2400" dirty="0" smtClean="0"/>
              <a:t> – визуальный осмотр и описание тела в целом и отдельных его частей: тип </a:t>
            </a:r>
            <a:r>
              <a:rPr lang="ru-RU" sz="2400" dirty="0" err="1" smtClean="0"/>
              <a:t>телсложения</a:t>
            </a:r>
            <a:r>
              <a:rPr lang="ru-RU" sz="2400" dirty="0" smtClean="0"/>
              <a:t>, состояния кожных покровов, развитие жирового слоя, мускулатуры, форма грудной клетки, спины, живота, ног, пигментация, волосяной покров, вторичные половые признаки и </a:t>
            </a:r>
            <a:r>
              <a:rPr lang="ru-RU" sz="2400" dirty="0" err="1" smtClean="0"/>
              <a:t>т.д</a:t>
            </a:r>
            <a:endParaRPr lang="ru-RU" sz="2400" dirty="0" smtClean="0"/>
          </a:p>
          <a:p>
            <a:r>
              <a:rPr lang="ru-RU" sz="2400" dirty="0" smtClean="0"/>
              <a:t>Состояние опорно-двигательного аппарата визуально оценивают по ширине плеч, осанке, массивности.</a:t>
            </a:r>
          </a:p>
          <a:p>
            <a:r>
              <a:rPr lang="ru-RU" sz="2400" dirty="0" smtClean="0"/>
              <a:t>Степень полового созревания определяют по шкале </a:t>
            </a:r>
            <a:r>
              <a:rPr lang="en-US" sz="2400" dirty="0" smtClean="0"/>
              <a:t>J</a:t>
            </a:r>
            <a:r>
              <a:rPr lang="ru-RU" sz="2400" dirty="0" smtClean="0"/>
              <a:t>.М. </a:t>
            </a:r>
            <a:r>
              <a:rPr lang="en-US" sz="2400" dirty="0" smtClean="0"/>
              <a:t>Tanner</a:t>
            </a:r>
            <a:r>
              <a:rPr lang="ru-RU" sz="2400" dirty="0" smtClean="0"/>
              <a:t>, позволяющий оценить степень развития вторичных половых признаков: </a:t>
            </a:r>
            <a:r>
              <a:rPr lang="ru-RU" sz="2400" dirty="0" err="1" smtClean="0"/>
              <a:t>оволосение</a:t>
            </a:r>
            <a:r>
              <a:rPr lang="ru-RU" sz="2400" dirty="0" smtClean="0"/>
              <a:t> лобка и подмышечных впадин, развитие молочных желез и состояние </a:t>
            </a:r>
            <a:r>
              <a:rPr lang="ru-RU" sz="2400" dirty="0" err="1" smtClean="0"/>
              <a:t>ментруальной</a:t>
            </a:r>
            <a:r>
              <a:rPr lang="ru-RU" sz="2400" dirty="0" smtClean="0"/>
              <a:t> функции у девочек.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62031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9491" y="762000"/>
            <a:ext cx="1023850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2. Антропометрия – измерение размеров тела и отдельных его частей с помощью специальных инструментов: </a:t>
            </a:r>
            <a:r>
              <a:rPr lang="ru-RU" sz="2400" dirty="0" err="1" smtClean="0"/>
              <a:t>антиропометра</a:t>
            </a:r>
            <a:r>
              <a:rPr lang="ru-RU" sz="2400" dirty="0" smtClean="0"/>
              <a:t>, ростомера, сантиметровой ленты. Циркулей.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 smtClean="0"/>
              <a:t>Соматометрия</a:t>
            </a:r>
            <a:r>
              <a:rPr lang="ru-RU" sz="2400" dirty="0" smtClean="0"/>
              <a:t> – измерение размеров тела и его частей;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 smtClean="0"/>
              <a:t>Остеометрия</a:t>
            </a:r>
            <a:r>
              <a:rPr lang="ru-RU" sz="2400" dirty="0" smtClean="0"/>
              <a:t> – измерение размеров скелета и его частей;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Краниометрия – измерение размеров черепа. </a:t>
            </a:r>
          </a:p>
          <a:p>
            <a:r>
              <a:rPr lang="ru-RU" sz="2400" dirty="0"/>
              <a:t> О</a:t>
            </a:r>
            <a:r>
              <a:rPr lang="ru-RU" sz="2400" dirty="0" smtClean="0"/>
              <a:t>сновные антропометрические показатели: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Рост, масса, площадь поверхности, объём тела, длина окружности грудной клетки при максимальном вдохе, паузе и максимальном выдохе.</a:t>
            </a:r>
          </a:p>
          <a:p>
            <a:r>
              <a:rPr lang="ru-RU" sz="2400" dirty="0" smtClean="0"/>
              <a:t> Дополнительные антропометрические показатели: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Рост сидя, длина окружности шеи, живота, талии, бедра и голени, размер плеча, сагиттальный и фронтальный размеры грудной клетки, длина рук, масса подкожного жира.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93747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05347" y="1108362"/>
            <a:ext cx="950421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3. Антропофизиометрия – опредление физиологического состояния, функциональных возможностей организма проводимое специальными приборами: </a:t>
            </a:r>
            <a:r>
              <a:rPr lang="ru-RU" sz="2400" dirty="0" err="1" smtClean="0"/>
              <a:t>динометрия</a:t>
            </a:r>
            <a:r>
              <a:rPr lang="ru-RU" sz="2400" dirty="0" smtClean="0"/>
              <a:t>, </a:t>
            </a:r>
            <a:r>
              <a:rPr lang="ru-RU" sz="2400" dirty="0"/>
              <a:t>у</a:t>
            </a:r>
            <a:r>
              <a:rPr lang="ru-RU" sz="2400" dirty="0" smtClean="0"/>
              <a:t>гломеры, велоэргометры, спирографы, специальные методы – функциональные пробы, сила кости, становая сила, жизненная ёмкость легких, </a:t>
            </a:r>
            <a:r>
              <a:rPr lang="ru-RU" sz="2400" dirty="0" err="1" smtClean="0"/>
              <a:t>физтческая</a:t>
            </a:r>
            <a:r>
              <a:rPr lang="ru-RU" sz="2400" dirty="0" smtClean="0"/>
              <a:t> работоспособность.</a:t>
            </a:r>
          </a:p>
          <a:p>
            <a:r>
              <a:rPr lang="ru-RU" sz="2400" dirty="0" smtClean="0"/>
              <a:t>К </a:t>
            </a:r>
            <a:r>
              <a:rPr lang="ru-RU" sz="2400" dirty="0" err="1" smtClean="0"/>
              <a:t>антропофизиометриии</a:t>
            </a:r>
            <a:r>
              <a:rPr lang="ru-RU" sz="2400" dirty="0" smtClean="0"/>
              <a:t> относится </a:t>
            </a:r>
            <a:r>
              <a:rPr lang="ru-RU" sz="2400" dirty="0" err="1" smtClean="0"/>
              <a:t>Фетометрия</a:t>
            </a:r>
            <a:r>
              <a:rPr lang="ru-RU" sz="2400" dirty="0" smtClean="0"/>
              <a:t> – измерение размеров плода с помощью УЗИ: </a:t>
            </a:r>
            <a:r>
              <a:rPr lang="ru-RU" sz="2400" dirty="0" err="1" smtClean="0"/>
              <a:t>бипариентальный</a:t>
            </a:r>
            <a:r>
              <a:rPr lang="ru-RU" sz="2400" dirty="0" smtClean="0"/>
              <a:t>, лобно-затылочной размер головы, длину бедра, плеча, диаметр грудной клетки и живота, окружность живота и головы, сердце и мозжечка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83899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3456" y="360218"/>
            <a:ext cx="5902036" cy="4003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Показатели физического развития:</a:t>
            </a:r>
          </a:p>
          <a:p>
            <a:r>
              <a:rPr lang="ru-RU" sz="2400" dirty="0" smtClean="0"/>
              <a:t>Размер тела, их пропорции.</a:t>
            </a:r>
          </a:p>
          <a:p>
            <a:endParaRPr lang="ru-RU" sz="2400" dirty="0"/>
          </a:p>
          <a:p>
            <a:endParaRPr lang="ru-RU" sz="2400" dirty="0" smtClean="0"/>
          </a:p>
          <a:p>
            <a:r>
              <a:rPr lang="ru-RU" sz="2800" b="1" dirty="0" smtClean="0"/>
              <a:t>Факторы, влияющие на физическое развитие:</a:t>
            </a:r>
          </a:p>
          <a:p>
            <a:r>
              <a:rPr lang="ru-RU" sz="2400" dirty="0" smtClean="0"/>
              <a:t>Наследственность, окружающая среда, социально-экономические факторы, условия труда и быта, питание, физическая активность, занятия спортом.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0292" y="360218"/>
            <a:ext cx="5126182" cy="31726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5056" y="3851564"/>
            <a:ext cx="3740295" cy="215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614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3236" y="360218"/>
            <a:ext cx="465512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Здоровье (ВОЗ) – </a:t>
            </a:r>
            <a:r>
              <a:rPr lang="ru-RU" sz="2400" dirty="0" smtClean="0"/>
              <a:t>это состояние полного телосложения, душевного и социального благополучия, а не только отсутствие болезней и повреждений </a:t>
            </a:r>
            <a:endParaRPr lang="ru-RU" sz="28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964872"/>
            <a:ext cx="4396509" cy="32973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6873" y="360218"/>
            <a:ext cx="3228109" cy="22317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61018" y="3228109"/>
            <a:ext cx="49045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Необходимо наблюдение за влиянием физкультуры и спорта на физическое состояние человека.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49876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6582" y="734291"/>
            <a:ext cx="81880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Этапы физического развития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Младший возраст 6-11 лет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Средний школьный возраст 12-15 лет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Старший школьный возраст 16-18 лет 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3527" y="325394"/>
            <a:ext cx="4284734" cy="316026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545" y="3894554"/>
            <a:ext cx="4283999" cy="224603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582" y="2901661"/>
            <a:ext cx="4855970" cy="323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269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0436" y="609600"/>
            <a:ext cx="1116676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Характеристика основных физических качеств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u="sng" dirty="0" smtClean="0"/>
              <a:t>Общая выносливость </a:t>
            </a:r>
            <a:r>
              <a:rPr lang="ru-RU" sz="2400" dirty="0" smtClean="0"/>
              <a:t>– движение может выполняться длительное время с быстрым восстановлением после нагрузки.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u="sng" dirty="0" smtClean="0"/>
              <a:t>Скоростная выносливость </a:t>
            </a:r>
            <a:r>
              <a:rPr lang="ru-RU" sz="2400" dirty="0" smtClean="0"/>
              <a:t>– способность противостоять утомлению при длительных нагрузках.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u="sng" dirty="0" smtClean="0"/>
              <a:t>Скоростно-силовая выносливость </a:t>
            </a:r>
            <a:r>
              <a:rPr lang="ru-RU" sz="2400" dirty="0" smtClean="0"/>
              <a:t>– способность длительных по времени упражнений силового характера с максимальной скоростью.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u="sng" dirty="0" smtClean="0"/>
              <a:t>Гибкость </a:t>
            </a:r>
            <a:r>
              <a:rPr lang="ru-RU" sz="2400" dirty="0" smtClean="0"/>
              <a:t>– способность выполнять движения с большой амплитудой за счет эластичности мышц.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u="sng" dirty="0" smtClean="0"/>
              <a:t>Быстрота</a:t>
            </a:r>
            <a:r>
              <a:rPr lang="ru-RU" sz="2400" dirty="0" smtClean="0"/>
              <a:t> – способность максимально быстро чередовать сокращение мышц и их расслаблений.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u="sng" dirty="0" smtClean="0"/>
              <a:t>Динамическая сила </a:t>
            </a:r>
            <a:r>
              <a:rPr lang="ru-RU" sz="2400" dirty="0" smtClean="0"/>
              <a:t>– способность к максимально быстрому, взрывному проявления усилий с отягощением им собственным весом.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61611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9710" y="609600"/>
            <a:ext cx="1026621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Сила развивается достаточно быстро в период до 9 лет, затем тормозится, а с 11 лет неуклонно увеличивается, особенно от 13 до 14, от 16 до 17лет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Быстрота возрастает в период от 8 до 9 лет, затем отстает до 11 лет, стабилизируется в 14-14 лет вновь растет с 15 до 17 лет.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10-11 лет «вершина детства» – итог развития всех органов, функций и систем период расцвета двигательных возможностей детей. Высокая мощность сердечно- сосудистой и дыхательной системы.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12-13 лет – начинается половое созревание. Снижение возможности сердечно – сосудистой и дыхательной системы.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14 лет – возрастает энергетическая мощность и выносливость  организма, но это временно.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15 лет – бурно начинаются расти силы, скоростные возможности детей.</a:t>
            </a:r>
          </a:p>
        </p:txBody>
      </p:sp>
    </p:spTree>
    <p:extLst>
      <p:ext uri="{BB962C8B-B14F-4D97-AF65-F5344CB8AC3E}">
        <p14:creationId xmlns:p14="http://schemas.microsoft.com/office/powerpoint/2010/main" val="2289460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0255" y="2258290"/>
            <a:ext cx="892232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/>
              <a:t>Спасибо за внимание </a:t>
            </a:r>
            <a:endParaRPr lang="ru-RU" sz="6600" b="1" dirty="0"/>
          </a:p>
        </p:txBody>
      </p:sp>
    </p:spTree>
    <p:extLst>
      <p:ext uri="{BB962C8B-B14F-4D97-AF65-F5344CB8AC3E}">
        <p14:creationId xmlns:p14="http://schemas.microsoft.com/office/powerpoint/2010/main" val="1523443120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92</TotalTime>
  <Words>640</Words>
  <Application>Microsoft Office PowerPoint</Application>
  <PresentationFormat>Широкоэкранный</PresentationFormat>
  <Paragraphs>46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Ретро</vt:lpstr>
      <vt:lpstr>Методы определения физической подготовленности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Методы определения физической подготовленности </dc:title>
  <dc:creator>Пользователь</dc:creator>
  <cp:lastModifiedBy>Ирина</cp:lastModifiedBy>
  <cp:revision>11</cp:revision>
  <dcterms:created xsi:type="dcterms:W3CDTF">2020-02-12T16:03:33Z</dcterms:created>
  <dcterms:modified xsi:type="dcterms:W3CDTF">2020-02-26T10:37:57Z</dcterms:modified>
</cp:coreProperties>
</file>