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2DC74-72EB-410C-ABD1-01C9B7354EA5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9B2D7-2844-4F7E-B711-F8F99DF70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842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9B2D7-2844-4F7E-B711-F8F99DF7082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492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171400"/>
            <a:ext cx="7772400" cy="568863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FF"/>
                </a:solidFill>
                <a:latin typeface="Xiomara" pitchFamily="66" charset="0"/>
              </a:rPr>
              <a:t/>
            </a:r>
            <a:br>
              <a:rPr lang="ru-RU" dirty="0" smtClean="0">
                <a:solidFill>
                  <a:srgbClr val="FF00FF"/>
                </a:solidFill>
                <a:latin typeface="Xiomara" pitchFamily="66" charset="0"/>
              </a:rPr>
            </a:br>
            <a:r>
              <a:rPr lang="ru-RU" dirty="0" smtClean="0">
                <a:solidFill>
                  <a:srgbClr val="FF00FF"/>
                </a:solidFill>
                <a:latin typeface="Xiomara" pitchFamily="66" charset="0"/>
              </a:rPr>
              <a:t/>
            </a:r>
            <a:br>
              <a:rPr lang="ru-RU" dirty="0" smtClean="0">
                <a:solidFill>
                  <a:srgbClr val="FF00FF"/>
                </a:solidFill>
                <a:latin typeface="Xiomara" pitchFamily="66" charset="0"/>
              </a:rPr>
            </a:br>
            <a:r>
              <a:rPr lang="ru-RU" dirty="0">
                <a:solidFill>
                  <a:srgbClr val="FF00FF"/>
                </a:solidFill>
                <a:latin typeface="Xiomara" pitchFamily="66" charset="0"/>
              </a:rPr>
              <a:t/>
            </a:r>
            <a:br>
              <a:rPr lang="ru-RU" dirty="0">
                <a:solidFill>
                  <a:srgbClr val="FF00FF"/>
                </a:solidFill>
                <a:latin typeface="Xiomara" pitchFamily="66" charset="0"/>
              </a:rPr>
            </a:br>
            <a:r>
              <a:rPr lang="ru-RU" dirty="0" smtClean="0">
                <a:solidFill>
                  <a:srgbClr val="FF00FF"/>
                </a:solidFill>
                <a:latin typeface="Xiomara" pitchFamily="66" charset="0"/>
              </a:rPr>
              <a:t/>
            </a:r>
            <a:br>
              <a:rPr lang="ru-RU" dirty="0" smtClean="0">
                <a:solidFill>
                  <a:srgbClr val="FF00FF"/>
                </a:solidFill>
                <a:latin typeface="Xiomara" pitchFamily="66" charset="0"/>
              </a:rPr>
            </a:br>
            <a:r>
              <a:rPr lang="ru-RU" dirty="0">
                <a:solidFill>
                  <a:srgbClr val="FF00FF"/>
                </a:solidFill>
                <a:latin typeface="Xiomara" pitchFamily="66" charset="0"/>
              </a:rPr>
              <a:t/>
            </a:r>
            <a:br>
              <a:rPr lang="ru-RU" dirty="0">
                <a:solidFill>
                  <a:srgbClr val="FF00FF"/>
                </a:solidFill>
                <a:latin typeface="Xiomara" pitchFamily="66" charset="0"/>
              </a:rPr>
            </a:br>
            <a:r>
              <a:rPr lang="ru-RU" i="1" dirty="0" smtClean="0">
                <a:latin typeface="Monotype Corsiva" pitchFamily="66" charset="0"/>
              </a:rPr>
              <a:t/>
            </a:r>
            <a:br>
              <a:rPr lang="ru-RU" i="1" dirty="0" smtClean="0">
                <a:latin typeface="Monotype Corsiva" pitchFamily="66" charset="0"/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sz="3100" b="1" i="1" dirty="0" smtClean="0">
                <a:solidFill>
                  <a:srgbClr val="C00000"/>
                </a:solidFill>
                <a:latin typeface="Monotype Corsiva" pitchFamily="66" charset="0"/>
              </a:rPr>
              <a:t>Лезгинский </a:t>
            </a:r>
            <a:r>
              <a:rPr lang="ru-RU" sz="3100" b="1" i="1" dirty="0">
                <a:solidFill>
                  <a:srgbClr val="C00000"/>
                </a:solidFill>
                <a:latin typeface="Monotype Corsiva" pitchFamily="66" charset="0"/>
              </a:rPr>
              <a:t>народный </a:t>
            </a:r>
            <a:r>
              <a:rPr lang="ru-RU" sz="3100" b="1" i="1" dirty="0" smtClean="0">
                <a:solidFill>
                  <a:srgbClr val="C00000"/>
                </a:solidFill>
                <a:latin typeface="Monotype Corsiva" pitchFamily="66" charset="0"/>
              </a:rPr>
              <a:t>фольклор</a:t>
            </a:r>
            <a:r>
              <a:rPr lang="ru-RU" sz="3100" b="1" dirty="0">
                <a:solidFill>
                  <a:srgbClr val="002060"/>
                </a:solidFill>
              </a:rPr>
              <a:t/>
            </a:r>
            <a:br>
              <a:rPr lang="ru-RU" sz="3100" b="1" dirty="0">
                <a:solidFill>
                  <a:srgbClr val="002060"/>
                </a:solidFill>
              </a:rPr>
            </a:br>
            <a:r>
              <a:rPr lang="ru-RU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нАРОДный</a:t>
            </a:r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песенный фольклор</a:t>
            </a:r>
            <a:b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sz="1200" i="1" dirty="0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Работу </a:t>
            </a:r>
            <a:r>
              <a:rPr lang="ru-RU" sz="1200" i="1" dirty="0" err="1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выполнила:</a:t>
            </a:r>
            <a:r>
              <a:rPr lang="ru-RU" sz="1200" i="1" dirty="0" err="1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ученица</a:t>
            </a:r>
            <a:r>
              <a:rPr lang="ru-RU" sz="1200" i="1" dirty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 3 «в» </a:t>
            </a:r>
            <a:r>
              <a:rPr lang="ru-RU" sz="1200" i="1" dirty="0" err="1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кл</a:t>
            </a:r>
            <a:r>
              <a:rPr lang="ru-RU" sz="1200" i="1" dirty="0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. </a:t>
            </a:r>
            <a:r>
              <a:rPr lang="ru-RU" sz="1200" i="1" dirty="0" err="1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Гамзабекова</a:t>
            </a:r>
            <a:r>
              <a:rPr lang="ru-RU" sz="1200" i="1" dirty="0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 </a:t>
            </a:r>
            <a:r>
              <a:rPr lang="ru-RU" sz="1200" i="1" dirty="0" err="1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Мюгибат</a:t>
            </a:r>
            <a:r>
              <a:rPr lang="ru-RU" sz="1200" i="1" dirty="0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 Рустамовна</a:t>
            </a:r>
            <a:br>
              <a:rPr lang="ru-RU" sz="1200" i="1" dirty="0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</a:br>
            <a:r>
              <a:rPr lang="ru-RU" sz="1200" i="1" dirty="0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Преподаватель: учитель музыки Камалова Земфира </a:t>
            </a:r>
            <a:r>
              <a:rPr lang="ru-RU" sz="1200" i="1" dirty="0" err="1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>Агабубаевна</a:t>
            </a:r>
            <a:r>
              <a:rPr lang="ru-RU" sz="1200" i="1" dirty="0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  <a:t/>
            </a:r>
            <a:br>
              <a:rPr lang="ru-RU" sz="1200" i="1" dirty="0" smtClean="0">
                <a:latin typeface="Sitka Banner" pitchFamily="2" charset="0"/>
                <a:ea typeface="Yu Gothic UI Light" pitchFamily="34" charset="-128"/>
                <a:cs typeface="Times New Roman" pitchFamily="18" charset="0"/>
              </a:rPr>
            </a:br>
            <a:r>
              <a:rPr lang="ru-RU" sz="1200" i="1" dirty="0">
                <a:latin typeface="Sitka Banner" pitchFamily="2" charset="0"/>
                <a:ea typeface="Yu Gothic UI Light" pitchFamily="34" charset="-128"/>
              </a:rPr>
              <a:t/>
            </a:r>
            <a:br>
              <a:rPr lang="ru-RU" sz="1200" i="1" dirty="0">
                <a:latin typeface="Sitka Banner" pitchFamily="2" charset="0"/>
                <a:ea typeface="Yu Gothic UI Light" pitchFamily="34" charset="-128"/>
              </a:rPr>
            </a:br>
            <a:r>
              <a:rPr lang="ru-RU" sz="1200" i="1" dirty="0" smtClean="0">
                <a:latin typeface="Sitka Banner" pitchFamily="2" charset="0"/>
                <a:ea typeface="Yu Gothic UI Light" pitchFamily="34" charset="-128"/>
              </a:rPr>
              <a:t/>
            </a:r>
            <a:br>
              <a:rPr lang="ru-RU" sz="1200" i="1" dirty="0" smtClean="0">
                <a:latin typeface="Sitka Banner" pitchFamily="2" charset="0"/>
                <a:ea typeface="Yu Gothic UI Light" pitchFamily="34" charset="-128"/>
              </a:rPr>
            </a:br>
            <a:r>
              <a:rPr lang="ru-RU" sz="1200" i="1" dirty="0" smtClean="0">
                <a:latin typeface="Sitka Banner" pitchFamily="2" charset="0"/>
                <a:ea typeface="Yu Gothic UI Light" pitchFamily="34" charset="-128"/>
              </a:rPr>
              <a:t>2017г</a:t>
            </a:r>
            <a:br>
              <a:rPr lang="ru-RU" sz="1200" i="1" dirty="0" smtClean="0">
                <a:latin typeface="Sitka Banner" pitchFamily="2" charset="0"/>
                <a:ea typeface="Yu Gothic UI Light" pitchFamily="34" charset="-128"/>
              </a:rPr>
            </a:br>
            <a:endParaRPr lang="ru-RU" sz="1200" i="1" dirty="0">
              <a:latin typeface="Sitka Banner" pitchFamily="2" charset="0"/>
              <a:ea typeface="Yu Gothic UI Light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24744"/>
            <a:ext cx="7848872" cy="864096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Муниципальное казённое общеобразовательное учреждение</a:t>
            </a:r>
          </a:p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«Средняя общеобразовательная школа №1»</a:t>
            </a: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  <a:p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913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764704"/>
            <a:ext cx="6408712" cy="1224136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Фольклор теряет былую величавость</a:t>
            </a:r>
            <a:endParaRPr lang="ru-RU" sz="1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0" algn="ctr">
              <a:buNone/>
            </a:pPr>
            <a:r>
              <a:rPr lang="ru-RU" sz="2000" dirty="0">
                <a:latin typeface="Monotype Corsiva" pitchFamily="66" charset="0"/>
                <a:cs typeface="Times New Roman" pitchFamily="18" charset="0"/>
              </a:rPr>
              <a:t>Сегодня мы редко поем народные песни; танцы наши утратили былую стать, величавость и достоинство; не носим платья наших бабушек и прабабушек, не наряжаем детей в черкески </a:t>
            </a:r>
            <a:r>
              <a:rPr lang="ru-RU" sz="2000" dirty="0" smtClean="0">
                <a:latin typeface="Monotype Corsiva" pitchFamily="66" charset="0"/>
                <a:cs typeface="Times New Roman" pitchFamily="18" charset="0"/>
              </a:rPr>
              <a:t>. </a:t>
            </a:r>
            <a:r>
              <a:rPr lang="ru-RU" sz="2000" dirty="0">
                <a:latin typeface="Monotype Corsiva" pitchFamily="66" charset="0"/>
                <a:cs typeface="Times New Roman" pitchFamily="18" charset="0"/>
              </a:rPr>
              <a:t>Но тем не менее народная музыка, песни и танцы, национальный костюм - это тот бездонный источник, из которого будут черпать и черпать вдохновение художники, музыканты, певцы, хореографы.</a:t>
            </a:r>
            <a:endParaRPr lang="ru-RU" sz="20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854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Богатый фольклор лезгин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492896"/>
            <a:ext cx="6400800" cy="3312368"/>
          </a:xfrm>
        </p:spPr>
        <p:txBody>
          <a:bodyPr/>
          <a:lstStyle/>
          <a:p>
            <a:pPr indent="0" algn="ctr">
              <a:buNone/>
            </a:pPr>
            <a:r>
              <a:rPr lang="ru-RU" sz="2000" dirty="0" smtClean="0">
                <a:latin typeface="Monotype Corsiva" pitchFamily="66" charset="0"/>
              </a:rPr>
              <a:t>Лезгины создали богатый фольклор: эпос «</a:t>
            </a:r>
            <a:r>
              <a:rPr lang="ru-RU" sz="2000" dirty="0" err="1" smtClean="0">
                <a:latin typeface="Monotype Corsiva" pitchFamily="66" charset="0"/>
              </a:rPr>
              <a:t>Шарвили</a:t>
            </a:r>
            <a:r>
              <a:rPr lang="ru-RU" sz="2000" dirty="0" smtClean="0">
                <a:latin typeface="Monotype Corsiva" pitchFamily="66" charset="0"/>
              </a:rPr>
              <a:t>».</a:t>
            </a:r>
          </a:p>
          <a:p>
            <a:pPr indent="0" algn="ctr">
              <a:buNone/>
            </a:pPr>
            <a:r>
              <a:rPr lang="ru-RU" sz="2000" dirty="0" smtClean="0">
                <a:latin typeface="Monotype Corsiva" pitchFamily="66" charset="0"/>
              </a:rPr>
              <a:t>Богато народно-поэтическое творчество лезгин – эпические песни и сказки, легенды и предания, поговорки и пословицы, песни и танцы. Известно творчество поэтов-ашугов 19 в. </a:t>
            </a:r>
          </a:p>
          <a:p>
            <a:pPr indent="0" algn="ctr">
              <a:buNone/>
            </a:pPr>
            <a:endParaRPr lang="ru-RU" dirty="0" smtClean="0"/>
          </a:p>
        </p:txBody>
      </p:sp>
      <p:pic>
        <p:nvPicPr>
          <p:cNvPr id="2050" name="Picture 2" descr="C:\Users\Kamalov\AppData\Local\Microsoft\Windows\INetCache\IE\4Q3P2MOV\300px-Bulbuljan_ansambl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5197279"/>
            <a:ext cx="2270391" cy="166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amalov\AppData\Local\Microsoft\Windows\INetCache\IE\3AKWW6T0\250px-VereshchaginVasilyVasilyevich-Lezginka(1867)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197279"/>
            <a:ext cx="2588968" cy="166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Kamalov\AppData\Local\Microsoft\Windows\INetCache\IE\R8IL9TXV\ГусейнСарачлы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72508"/>
            <a:ext cx="2304256" cy="168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145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28800"/>
            <a:ext cx="6400800" cy="35240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Народный танец лезгин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348880"/>
            <a:ext cx="6400800" cy="3384376"/>
          </a:xfrm>
        </p:spPr>
        <p:txBody>
          <a:bodyPr>
            <a:normAutofit fontScale="85000" lnSpcReduction="10000"/>
          </a:bodyPr>
          <a:lstStyle/>
          <a:p>
            <a:pPr indent="0" algn="ctr">
              <a:buNone/>
            </a:pPr>
            <a:r>
              <a:rPr lang="ru-RU" dirty="0" smtClean="0">
                <a:latin typeface="Monotype Corsiva" pitchFamily="66" charset="0"/>
                <a:ea typeface="Yu Gothic UI Light" pitchFamily="34" charset="-128"/>
              </a:rPr>
              <a:t>Лезгины известны своей музыкальной и танцевальной культурой – Лезгинка, народный танец лезгин, распространенный по всему Кавказу.</a:t>
            </a:r>
          </a:p>
          <a:p>
            <a:pPr indent="0" algn="ctr">
              <a:buNone/>
            </a:pPr>
            <a:r>
              <a:rPr lang="ru-RU" dirty="0" smtClean="0">
                <a:latin typeface="Monotype Corsiva" pitchFamily="66" charset="0"/>
                <a:ea typeface="Yu Gothic UI Light" pitchFamily="34" charset="-128"/>
              </a:rPr>
              <a:t>В танце используется 2 образа. Мужчина двигается в образе «орла», чередует медленный и стремительный темп. Самыми </a:t>
            </a:r>
            <a:r>
              <a:rPr lang="ru-RU" dirty="0" err="1" smtClean="0">
                <a:latin typeface="Monotype Corsiva" pitchFamily="66" charset="0"/>
                <a:ea typeface="Yu Gothic UI Light" pitchFamily="34" charset="-128"/>
              </a:rPr>
              <a:t>трудноисполняемыми</a:t>
            </a:r>
            <a:r>
              <a:rPr lang="ru-RU" dirty="0" smtClean="0">
                <a:latin typeface="Monotype Corsiva" pitchFamily="66" charset="0"/>
                <a:ea typeface="Yu Gothic UI Light" pitchFamily="34" charset="-128"/>
              </a:rPr>
              <a:t> и эффектными движениями являются танцевальные движения мужчины, когда он на носках, раскидывает руки в разные стороны. Женщина двигается в образе «лебедя», завораживая грациозной осанкой  и плавными движениями рук. Женщина увеличивает темп своего танца вслед за мужчиной. Не случайно этот танец, распространённый среди всех кавказских народов, был назван в соответствии с  древним тотемом лезгин: слово «лек»(</a:t>
            </a:r>
            <a:r>
              <a:rPr lang="ru-RU" dirty="0" err="1" smtClean="0">
                <a:latin typeface="Monotype Corsiva" pitchFamily="66" charset="0"/>
                <a:ea typeface="Yu Gothic UI Light" pitchFamily="34" charset="-128"/>
              </a:rPr>
              <a:t>лезг</a:t>
            </a:r>
            <a:r>
              <a:rPr lang="ru-RU" dirty="0" smtClean="0">
                <a:latin typeface="Monotype Corsiva" pitchFamily="66" charset="0"/>
                <a:ea typeface="Yu Gothic UI Light" pitchFamily="34" charset="-128"/>
              </a:rPr>
              <a:t>. </a:t>
            </a:r>
            <a:r>
              <a:rPr lang="ru-RU" dirty="0" err="1">
                <a:latin typeface="Monotype Corsiva" pitchFamily="66" charset="0"/>
                <a:ea typeface="Yu Gothic UI Light" pitchFamily="34" charset="-128"/>
              </a:rPr>
              <a:t>л</a:t>
            </a:r>
            <a:r>
              <a:rPr lang="ru-RU" dirty="0" err="1" smtClean="0">
                <a:latin typeface="Monotype Corsiva" pitchFamily="66" charset="0"/>
                <a:ea typeface="Yu Gothic UI Light" pitchFamily="34" charset="-128"/>
              </a:rPr>
              <a:t>екь</a:t>
            </a:r>
            <a:r>
              <a:rPr lang="ru-RU" dirty="0" smtClean="0">
                <a:latin typeface="Monotype Corsiva" pitchFamily="66" charset="0"/>
                <a:ea typeface="Yu Gothic UI Light" pitchFamily="34" charset="-128"/>
              </a:rPr>
              <a:t>) означает орёл.</a:t>
            </a:r>
            <a:endParaRPr lang="ru-RU" dirty="0">
              <a:latin typeface="Monotype Corsiva" pitchFamily="66" charset="0"/>
              <a:ea typeface="Yu Gothic UI Light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8551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Народная культура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438401"/>
            <a:ext cx="6400800" cy="2430759"/>
          </a:xfrm>
        </p:spPr>
        <p:txBody>
          <a:bodyPr>
            <a:normAutofit fontScale="77500" lnSpcReduction="20000"/>
          </a:bodyPr>
          <a:lstStyle/>
          <a:p>
            <a:pPr indent="0" algn="ctr">
              <a:buNone/>
            </a:pPr>
            <a:r>
              <a:rPr lang="ru-RU" sz="1700" dirty="0">
                <a:latin typeface="Yu Gothic UI Light" pitchFamily="34" charset="-128"/>
                <a:ea typeface="Yu Gothic UI Light" pitchFamily="34" charset="-128"/>
              </a:rPr>
              <a:t>Народная культура состоит из двух видов - популярной и фольклорной </a:t>
            </a:r>
            <a:r>
              <a:rPr lang="ru-RU" sz="1700" dirty="0" smtClean="0">
                <a:latin typeface="Yu Gothic UI Light" pitchFamily="34" charset="-128"/>
                <a:ea typeface="Yu Gothic UI Light" pitchFamily="34" charset="-128"/>
              </a:rPr>
              <a:t>культуры. </a:t>
            </a:r>
            <a:r>
              <a:rPr lang="ru-RU" sz="1700" dirty="0">
                <a:latin typeface="Yu Gothic UI Light" pitchFamily="34" charset="-128"/>
                <a:ea typeface="Yu Gothic UI Light" pitchFamily="34" charset="-128"/>
              </a:rPr>
              <a:t>В итоге популярная культура описывает сегодняшний быт, нравы, обычаи, песни, танцы и т.д. народа, а фольклорная - его прошлое. Легенды, сказки и другие жанры фольклора создавались в прошлом, а сегодня существуют как историческое наследие. Кое-что из этого наследия исполняется и сегодня, значит часть фольклорной культуры вошла в популярную культуру, которая помимо исторических предания постоянно пополняется новообразованиями, например, современным городским фольклором.</a:t>
            </a:r>
          </a:p>
          <a:p>
            <a:pPr indent="0">
              <a:buNone/>
            </a:pPr>
            <a:endParaRPr lang="ru-RU" dirty="0"/>
          </a:p>
        </p:txBody>
      </p:sp>
      <p:pic>
        <p:nvPicPr>
          <p:cNvPr id="1031" name="Picture 7" descr="C:\Users\Kamalov\AppData\Local\Microsoft\Windows\INetCache\IE\4Q3P2MOV\589_369_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797153"/>
            <a:ext cx="2952328" cy="170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Kamalov\AppData\Local\Microsoft\Windows\INetCache\IE\R8IL9TXV\230px-Lezgian_people,_dancing_lezginka_in_Akhti_village_in_Dagestanskaya_Oblast._Beginingth_of_XX_century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97153"/>
            <a:ext cx="264040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Kamalov\AppData\Local\Microsoft\Windows\INetCache\IE\R8IL9TXV\1561-FOLCLORE_Lezginka_(Daguestan)_(4976950964)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97153"/>
            <a:ext cx="2705156" cy="170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716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Национальный костюм лезгин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3075" name="Picture 3" descr="C:\Users\Kamalov\Desktop\проектная работа\img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348880"/>
            <a:ext cx="4968552" cy="3312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407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Лезгинская народная песня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792" y="2438401"/>
            <a:ext cx="3816424" cy="3078832"/>
          </a:xfrm>
        </p:spPr>
        <p:txBody>
          <a:bodyPr numCol="1">
            <a:noAutofit/>
          </a:bodyPr>
          <a:lstStyle/>
          <a:p>
            <a:pPr indent="0" algn="ctr">
              <a:buNone/>
            </a:pPr>
            <a:r>
              <a:rPr lang="ru-RU" sz="1000" i="1" dirty="0" err="1" smtClean="0">
                <a:latin typeface="+mj-lt"/>
              </a:rPr>
              <a:t>Лезги</a:t>
            </a:r>
            <a:r>
              <a:rPr lang="ru-RU" sz="1000" i="1" dirty="0" smtClean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халкьдин</a:t>
            </a:r>
            <a:r>
              <a:rPr lang="ru-RU" sz="1000" i="1" dirty="0">
                <a:latin typeface="+mj-lt"/>
              </a:rPr>
              <a:t> мани (Лезгинская народная песня)</a:t>
            </a:r>
          </a:p>
          <a:p>
            <a:pPr indent="0" algn="ctr">
              <a:buNone/>
            </a:pPr>
            <a:r>
              <a:rPr lang="ru-RU" sz="1000" i="1" dirty="0">
                <a:latin typeface="+mj-lt"/>
              </a:rPr>
              <a:t> </a:t>
            </a:r>
            <a:r>
              <a:rPr lang="ru-RU" sz="1000" i="1" dirty="0" smtClean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Магьи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дилбер</a:t>
            </a:r>
            <a:r>
              <a:rPr lang="ru-RU" sz="1000" i="1" dirty="0">
                <a:latin typeface="+mj-lt"/>
              </a:rPr>
              <a:t> чан</a:t>
            </a:r>
          </a:p>
          <a:p>
            <a:pPr indent="0" algn="ctr">
              <a:buNone/>
            </a:pPr>
            <a:r>
              <a:rPr lang="ru-RU" sz="1000" i="1" dirty="0">
                <a:latin typeface="+mj-lt"/>
              </a:rPr>
              <a:t> </a:t>
            </a:r>
            <a:r>
              <a:rPr lang="ru-RU" sz="1000" i="1" dirty="0" err="1" smtClean="0">
                <a:latin typeface="+mj-lt"/>
              </a:rPr>
              <a:t>Зун</a:t>
            </a:r>
            <a:r>
              <a:rPr lang="ru-RU" sz="1000" i="1" dirty="0" smtClean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къизилгуьл</a:t>
            </a:r>
            <a:r>
              <a:rPr lang="ru-RU" sz="1000" i="1" dirty="0">
                <a:latin typeface="+mj-lt"/>
              </a:rPr>
              <a:t> тар я </a:t>
            </a:r>
            <a:r>
              <a:rPr lang="ru-RU" sz="1000" i="1" dirty="0" err="1">
                <a:latin typeface="+mj-lt"/>
              </a:rPr>
              <a:t>вахар</a:t>
            </a:r>
            <a:r>
              <a:rPr lang="ru-RU" sz="1000" i="1" dirty="0" smtClean="0">
                <a:latin typeface="+mj-lt"/>
              </a:rPr>
              <a:t>,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Магьи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дилбер</a:t>
            </a:r>
            <a:r>
              <a:rPr lang="ru-RU" sz="1000" i="1" dirty="0">
                <a:latin typeface="+mj-lt"/>
              </a:rPr>
              <a:t> чан</a:t>
            </a:r>
          </a:p>
          <a:p>
            <a:pPr indent="0" algn="ctr">
              <a:buNone/>
            </a:pPr>
            <a:r>
              <a:rPr lang="ru-RU" sz="1000" i="1" dirty="0" err="1" smtClean="0">
                <a:latin typeface="+mj-lt"/>
              </a:rPr>
              <a:t>Цуьк</a:t>
            </a:r>
            <a:r>
              <a:rPr lang="ru-RU" sz="1000" i="1" dirty="0" smtClean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ахьайна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бегьер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тагай</a:t>
            </a:r>
            <a:r>
              <a:rPr lang="ru-RU" sz="1000" i="1" dirty="0" smtClean="0">
                <a:latin typeface="+mj-lt"/>
              </a:rPr>
              <a:t>,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Магьи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дилбер</a:t>
            </a:r>
            <a:r>
              <a:rPr lang="ru-RU" sz="1000" i="1" dirty="0">
                <a:latin typeface="+mj-lt"/>
              </a:rPr>
              <a:t> чан</a:t>
            </a:r>
          </a:p>
          <a:p>
            <a:pPr indent="0" algn="ctr">
              <a:buNone/>
            </a:pPr>
            <a:r>
              <a:rPr lang="ru-RU" sz="1000" i="1" dirty="0" err="1" smtClean="0">
                <a:latin typeface="+mj-lt"/>
              </a:rPr>
              <a:t>Зи</a:t>
            </a:r>
            <a:r>
              <a:rPr lang="ru-RU" sz="1000" i="1" dirty="0" smtClean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рикlикай</a:t>
            </a:r>
            <a:r>
              <a:rPr lang="ru-RU" sz="1000" i="1" dirty="0">
                <a:latin typeface="+mj-lt"/>
              </a:rPr>
              <a:t> низ хабар я</a:t>
            </a:r>
            <a:r>
              <a:rPr lang="ru-RU" sz="1000" i="1" dirty="0" smtClean="0">
                <a:latin typeface="+mj-lt"/>
              </a:rPr>
              <a:t>,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Магьи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дилбер</a:t>
            </a:r>
            <a:r>
              <a:rPr lang="ru-RU" sz="1000" i="1" dirty="0">
                <a:latin typeface="+mj-lt"/>
              </a:rPr>
              <a:t> чан</a:t>
            </a:r>
          </a:p>
          <a:p>
            <a:pPr indent="0" algn="ctr">
              <a:buNone/>
            </a:pPr>
            <a:r>
              <a:rPr lang="ru-RU" sz="1000" i="1" dirty="0" err="1" smtClean="0">
                <a:latin typeface="+mj-lt"/>
              </a:rPr>
              <a:t>Чайдиз</a:t>
            </a:r>
            <a:r>
              <a:rPr lang="ru-RU" sz="1000" i="1" dirty="0" smtClean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вегьей</a:t>
            </a:r>
            <a:r>
              <a:rPr lang="ru-RU" sz="1000" i="1" dirty="0">
                <a:latin typeface="+mj-lt"/>
              </a:rPr>
              <a:t> лимон </a:t>
            </a:r>
            <a:r>
              <a:rPr lang="ru-RU" sz="1000" i="1" dirty="0" err="1">
                <a:latin typeface="+mj-lt"/>
              </a:rPr>
              <a:t>хьиз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 smtClean="0">
                <a:latin typeface="+mj-lt"/>
              </a:rPr>
              <a:t>хьай</a:t>
            </a:r>
            <a:r>
              <a:rPr lang="ru-RU" sz="1000" i="1" dirty="0" smtClean="0">
                <a:latin typeface="+mj-lt"/>
              </a:rPr>
              <a:t>,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Магьи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дилбер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smtClean="0">
                <a:latin typeface="+mj-lt"/>
              </a:rPr>
              <a:t>чан.</a:t>
            </a:r>
            <a:endParaRPr lang="ru-RU" sz="1000" i="1" dirty="0">
              <a:latin typeface="+mj-lt"/>
            </a:endParaRPr>
          </a:p>
          <a:p>
            <a:pPr indent="0" algn="ctr">
              <a:buNone/>
            </a:pPr>
            <a:endParaRPr lang="ru-RU" sz="1000" i="1" dirty="0">
              <a:latin typeface="+mj-lt"/>
            </a:endParaRPr>
          </a:p>
          <a:p>
            <a:pPr indent="0" algn="ctr">
              <a:buNone/>
            </a:pPr>
            <a:r>
              <a:rPr lang="ru-RU" sz="1000" i="1" dirty="0">
                <a:latin typeface="+mj-lt"/>
              </a:rPr>
              <a:t> </a:t>
            </a:r>
            <a:r>
              <a:rPr lang="ru-RU" sz="1000" i="1" dirty="0" err="1" smtClean="0">
                <a:latin typeface="+mj-lt"/>
              </a:rPr>
              <a:t>Зун</a:t>
            </a:r>
            <a:r>
              <a:rPr lang="ru-RU" sz="1000" i="1" dirty="0" smtClean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дередин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кафандаваз</a:t>
            </a:r>
            <a:r>
              <a:rPr lang="ru-RU" sz="1000" i="1" dirty="0" smtClean="0">
                <a:latin typeface="+mj-lt"/>
              </a:rPr>
              <a:t>,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Магьи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дилбер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smtClean="0">
                <a:latin typeface="+mj-lt"/>
              </a:rPr>
              <a:t>чан</a:t>
            </a:r>
            <a:endParaRPr lang="ru-RU" sz="1000" i="1" dirty="0">
              <a:latin typeface="+mj-lt"/>
            </a:endParaRPr>
          </a:p>
          <a:p>
            <a:pPr indent="0" algn="ctr">
              <a:buNone/>
            </a:pPr>
            <a:r>
              <a:rPr lang="ru-RU" sz="1000" i="1" dirty="0" err="1">
                <a:latin typeface="+mj-lt"/>
              </a:rPr>
              <a:t>Зун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сурариз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твах</a:t>
            </a:r>
            <a:r>
              <a:rPr lang="ru-RU" sz="1000" i="1" dirty="0">
                <a:latin typeface="+mj-lt"/>
              </a:rPr>
              <a:t>, </a:t>
            </a:r>
            <a:r>
              <a:rPr lang="ru-RU" sz="1000" i="1" dirty="0" err="1" smtClean="0">
                <a:latin typeface="+mj-lt"/>
              </a:rPr>
              <a:t>жегьилар</a:t>
            </a:r>
            <a:r>
              <a:rPr lang="ru-RU" sz="1000" i="1" dirty="0">
                <a:latin typeface="+mj-lt"/>
              </a:rPr>
              <a:t>,</a:t>
            </a:r>
            <a:r>
              <a:rPr lang="ru-RU" sz="1000" i="1" dirty="0" smtClean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Магьи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дилбер</a:t>
            </a:r>
            <a:r>
              <a:rPr lang="ru-RU" sz="1000" i="1" dirty="0">
                <a:latin typeface="+mj-lt"/>
              </a:rPr>
              <a:t> чан</a:t>
            </a:r>
          </a:p>
          <a:p>
            <a:pPr indent="0" algn="ctr">
              <a:buNone/>
            </a:pPr>
            <a:r>
              <a:rPr lang="ru-RU" sz="1000" i="1" dirty="0" err="1" smtClean="0">
                <a:latin typeface="+mj-lt"/>
              </a:rPr>
              <a:t>Зун</a:t>
            </a:r>
            <a:r>
              <a:rPr lang="ru-RU" sz="1000" i="1" dirty="0" smtClean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дуьнядик</a:t>
            </a:r>
            <a:r>
              <a:rPr lang="ru-RU" sz="1000" i="1" dirty="0">
                <a:latin typeface="+mj-lt"/>
              </a:rPr>
              <a:t> вил </a:t>
            </a:r>
            <a:r>
              <a:rPr lang="ru-RU" sz="1000" i="1" dirty="0" err="1">
                <a:latin typeface="+mj-lt"/>
              </a:rPr>
              <a:t>галама</a:t>
            </a:r>
            <a:r>
              <a:rPr lang="ru-RU" sz="1000" i="1" dirty="0" smtClean="0">
                <a:latin typeface="+mj-lt"/>
              </a:rPr>
              <a:t>,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Магьи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дилбер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smtClean="0">
                <a:latin typeface="+mj-lt"/>
              </a:rPr>
              <a:t>чан</a:t>
            </a:r>
            <a:endParaRPr lang="ru-RU" sz="1000" i="1" dirty="0">
              <a:latin typeface="+mj-lt"/>
            </a:endParaRPr>
          </a:p>
          <a:p>
            <a:pPr indent="0" algn="ctr">
              <a:buNone/>
            </a:pPr>
            <a:r>
              <a:rPr lang="ru-RU" sz="1000" dirty="0" err="1">
                <a:latin typeface="+mj-lt"/>
              </a:rPr>
              <a:t>Сурук</a:t>
            </a:r>
            <a:r>
              <a:rPr lang="ru-RU" sz="1000" dirty="0">
                <a:latin typeface="+mj-lt"/>
              </a:rPr>
              <a:t> </a:t>
            </a:r>
            <a:r>
              <a:rPr lang="ru-RU" sz="1000" dirty="0" err="1">
                <a:latin typeface="+mj-lt"/>
              </a:rPr>
              <a:t>пенжер</a:t>
            </a:r>
            <a:r>
              <a:rPr lang="ru-RU" sz="1000" dirty="0">
                <a:latin typeface="+mj-lt"/>
              </a:rPr>
              <a:t> тур </a:t>
            </a:r>
            <a:r>
              <a:rPr lang="ru-RU" sz="1000" dirty="0" err="1">
                <a:latin typeface="+mj-lt"/>
              </a:rPr>
              <a:t>кlани</a:t>
            </a:r>
            <a:r>
              <a:rPr lang="ru-RU" sz="1000" dirty="0">
                <a:latin typeface="+mj-lt"/>
              </a:rPr>
              <a:t> </a:t>
            </a:r>
            <a:r>
              <a:rPr lang="ru-RU" sz="1000" dirty="0" smtClean="0">
                <a:latin typeface="+mj-lt"/>
              </a:rPr>
              <a:t>яр,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Магьи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err="1">
                <a:latin typeface="+mj-lt"/>
              </a:rPr>
              <a:t>дилбер</a:t>
            </a:r>
            <a:r>
              <a:rPr lang="ru-RU" sz="1000" i="1" dirty="0">
                <a:latin typeface="+mj-lt"/>
              </a:rPr>
              <a:t> </a:t>
            </a:r>
            <a:r>
              <a:rPr lang="ru-RU" sz="1000" i="1" dirty="0" smtClean="0">
                <a:latin typeface="+mj-lt"/>
              </a:rPr>
              <a:t>чан.</a:t>
            </a:r>
            <a:endParaRPr lang="ru-RU" sz="1000" i="1" dirty="0">
              <a:latin typeface="+mj-lt"/>
            </a:endParaRPr>
          </a:p>
          <a:p>
            <a:pPr indent="0">
              <a:buNone/>
            </a:pPr>
            <a:endParaRPr lang="ru-RU" sz="1000" dirty="0">
              <a:latin typeface="Sitka Banner" pitchFamily="2" charset="0"/>
            </a:endParaRPr>
          </a:p>
        </p:txBody>
      </p:sp>
      <p:sp>
        <p:nvSpPr>
          <p:cNvPr id="4" name="Music"/>
          <p:cNvSpPr>
            <a:spLocks noEditPoints="1" noChangeArrowheads="1"/>
          </p:cNvSpPr>
          <p:nvPr/>
        </p:nvSpPr>
        <p:spPr bwMode="auto">
          <a:xfrm>
            <a:off x="7359923" y="2636912"/>
            <a:ext cx="554073" cy="656641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2060"/>
              </a:solidFill>
            </a:endParaRPr>
          </a:p>
        </p:txBody>
      </p:sp>
      <p:sp>
        <p:nvSpPr>
          <p:cNvPr id="5" name="Music"/>
          <p:cNvSpPr>
            <a:spLocks noEditPoints="1" noChangeArrowheads="1"/>
          </p:cNvSpPr>
          <p:nvPr/>
        </p:nvSpPr>
        <p:spPr bwMode="auto">
          <a:xfrm>
            <a:off x="6228184" y="3500090"/>
            <a:ext cx="648072" cy="720080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Music"/>
          <p:cNvSpPr>
            <a:spLocks noEditPoints="1" noChangeArrowheads="1"/>
          </p:cNvSpPr>
          <p:nvPr/>
        </p:nvSpPr>
        <p:spPr bwMode="auto">
          <a:xfrm>
            <a:off x="2267744" y="3573016"/>
            <a:ext cx="720080" cy="755098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Music"/>
          <p:cNvSpPr>
            <a:spLocks noEditPoints="1" noChangeArrowheads="1"/>
          </p:cNvSpPr>
          <p:nvPr/>
        </p:nvSpPr>
        <p:spPr bwMode="auto">
          <a:xfrm>
            <a:off x="1259632" y="2487325"/>
            <a:ext cx="688851" cy="688851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Music"/>
          <p:cNvSpPr>
            <a:spLocks noEditPoints="1" noChangeArrowheads="1"/>
          </p:cNvSpPr>
          <p:nvPr/>
        </p:nvSpPr>
        <p:spPr bwMode="auto">
          <a:xfrm>
            <a:off x="7359923" y="4797152"/>
            <a:ext cx="616843" cy="769428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Music"/>
          <p:cNvSpPr>
            <a:spLocks noEditPoints="1" noChangeArrowheads="1"/>
          </p:cNvSpPr>
          <p:nvPr/>
        </p:nvSpPr>
        <p:spPr bwMode="auto">
          <a:xfrm>
            <a:off x="1187624" y="4509120"/>
            <a:ext cx="760859" cy="833785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0313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103</TotalTime>
  <Words>341</Words>
  <Application>Microsoft Office PowerPoint</Application>
  <PresentationFormat>Экран (4:3)</PresentationFormat>
  <Paragraphs>37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Кутюр</vt:lpstr>
      <vt:lpstr>         Лезгинский народный фольклор нАРОДный песенный фольклор    Работу выполнила:ученица 3 «в» кл. Гамзабекова Мюгибат Рустамовна Преподаватель: учитель музыки Камалова Земфира Агабубаевна   2017г </vt:lpstr>
      <vt:lpstr>Фольклор теряет былую величавость</vt:lpstr>
      <vt:lpstr>Богатый фольклор лезгин</vt:lpstr>
      <vt:lpstr>Народный танец лезгин</vt:lpstr>
      <vt:lpstr>Народная культура</vt:lpstr>
      <vt:lpstr>Национальный костюм лезгин</vt:lpstr>
      <vt:lpstr>Лезгинская народная песня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Народный песенный фольклор  Лезгинский народный фольклор  Работу выполнила:ученица 3 «в» кл. Гамзабекова Мюгибат Преподаватель: учитель музыки Камалова Земфира Агабубаевна </dc:title>
  <dc:creator>Kamalov PC</dc:creator>
  <cp:lastModifiedBy>Камал Камалов</cp:lastModifiedBy>
  <cp:revision>11</cp:revision>
  <dcterms:created xsi:type="dcterms:W3CDTF">2017-12-01T15:35:54Z</dcterms:created>
  <dcterms:modified xsi:type="dcterms:W3CDTF">2017-12-01T17:31:33Z</dcterms:modified>
</cp:coreProperties>
</file>