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7" r:id="rId5"/>
    <p:sldId id="263" r:id="rId6"/>
    <p:sldId id="264" r:id="rId7"/>
    <p:sldId id="265" r:id="rId8"/>
    <p:sldId id="269" r:id="rId9"/>
    <p:sldId id="270" r:id="rId10"/>
    <p:sldId id="266" r:id="rId11"/>
    <p:sldId id="272" r:id="rId12"/>
    <p:sldId id="274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88" autoAdjust="0"/>
    <p:restoredTop sz="94660" autoAdjust="0"/>
  </p:normalViewPr>
  <p:slideViewPr>
    <p:cSldViewPr>
      <p:cViewPr varScale="1">
        <p:scale>
          <a:sx n="84" d="100"/>
          <a:sy n="84" d="100"/>
        </p:scale>
        <p:origin x="-9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961EE6-01AD-40A5-BBD1-72455A39C388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9C0E3B3-5A40-49FF-8B46-6BE4ECA975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0430" y="3214686"/>
            <a:ext cx="4671970" cy="1000132"/>
          </a:xfrm>
        </p:spPr>
        <p:txBody>
          <a:bodyPr spcFirstLastPara="1" rtlCol="0">
            <a:prstTxWarp prst="textArchUp">
              <a:avLst>
                <a:gd name="adj" fmla="val 10900350"/>
              </a:avLst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Попков</a:t>
            </a:r>
            <a:b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</a:t>
            </a:r>
            <a:b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n w="38100">
                  <a:solidFill>
                    <a:srgbClr val="00206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Вячеславович</a:t>
            </a:r>
            <a:endParaRPr lang="ru-RU" b="1" dirty="0">
              <a:ln w="38100">
                <a:solidFill>
                  <a:srgbClr val="002060"/>
                </a:solidFill>
              </a:ln>
              <a:solidFill>
                <a:srgbClr val="00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000768"/>
            <a:ext cx="824786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20D224"/>
                </a:solidFill>
                <a:latin typeface="+mn-lt"/>
                <a:cs typeface="Aharoni" panose="02010803020104030203" pitchFamily="2" charset="-79"/>
              </a:rPr>
              <a:t>Адрес электронной почты:</a:t>
            </a:r>
            <a:r>
              <a:rPr lang="en-US" sz="2400" b="1" i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20D224"/>
                </a:solidFill>
                <a:cs typeface="Aharoni" panose="02010803020104030203" pitchFamily="2" charset="-79"/>
              </a:rPr>
              <a:t>popkof_andrey@mail</a:t>
            </a:r>
            <a:r>
              <a:rPr lang="en-US" sz="2400" b="1" i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20D224"/>
                </a:solidFill>
                <a:latin typeface="+mn-lt"/>
                <a:cs typeface="Aharoni" panose="02010803020104030203" pitchFamily="2" charset="-79"/>
              </a:rPr>
              <a:t>.ru</a:t>
            </a:r>
            <a:endParaRPr lang="ru-RU" sz="2400" b="1" spc="50" dirty="0">
              <a:ln w="11430">
                <a:solidFill>
                  <a:sysClr val="windowText" lastClr="000000"/>
                </a:solidFill>
              </a:ln>
              <a:solidFill>
                <a:srgbClr val="20D224"/>
              </a:solidFill>
              <a:latin typeface="+mn-lt"/>
              <a:cs typeface="+mn-cs"/>
            </a:endParaRPr>
          </a:p>
        </p:txBody>
      </p:sp>
      <p:sp>
        <p:nvSpPr>
          <p:cNvPr id="8197" name="TextBox 8"/>
          <p:cNvSpPr txBox="1">
            <a:spLocks noChangeArrowheads="1"/>
          </p:cNvSpPr>
          <p:nvPr/>
        </p:nvSpPr>
        <p:spPr bwMode="auto">
          <a:xfrm>
            <a:off x="611188" y="404813"/>
            <a:ext cx="8064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276010"/>
                </a:solidFill>
                <a:latin typeface="Monotype Corsiva" pitchFamily="66" charset="0"/>
                <a:ea typeface="MS Mincho" pitchFamily="49" charset="-128"/>
                <a:cs typeface="Times New Roman" pitchFamily="18" charset="0"/>
              </a:rPr>
              <a:t>Муниципальное образовательное учреждение </a:t>
            </a:r>
          </a:p>
          <a:p>
            <a:pPr algn="ctr"/>
            <a:r>
              <a:rPr lang="ru-RU" sz="2400" b="1" i="1" dirty="0" err="1">
                <a:solidFill>
                  <a:srgbClr val="276010"/>
                </a:solidFill>
                <a:latin typeface="Monotype Corsiva" pitchFamily="66" charset="0"/>
                <a:ea typeface="MS Mincho" pitchFamily="49" charset="-128"/>
                <a:cs typeface="Times New Roman" pitchFamily="18" charset="0"/>
              </a:rPr>
              <a:t>Яковская</a:t>
            </a:r>
            <a:r>
              <a:rPr lang="ru-RU" sz="2400" b="1" i="1" dirty="0">
                <a:solidFill>
                  <a:srgbClr val="276010"/>
                </a:solidFill>
                <a:latin typeface="Monotype Corsiva" pitchFamily="66" charset="0"/>
                <a:ea typeface="MS Mincho" pitchFamily="49" charset="-128"/>
                <a:cs typeface="Times New Roman" pitchFamily="18" charset="0"/>
              </a:rPr>
              <a:t> средняя общеобразовательная школа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9872" y="3500438"/>
            <a:ext cx="5009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50" dirty="0">
                <a:ln w="9525">
                  <a:solidFill>
                    <a:srgbClr val="163509"/>
                  </a:solidFill>
                </a:ln>
                <a:solidFill>
                  <a:srgbClr val="4FC1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</a:t>
            </a:r>
            <a:r>
              <a:rPr lang="ru-RU" sz="2000" b="1" spc="50" dirty="0" smtClean="0">
                <a:ln w="9525">
                  <a:solidFill>
                    <a:srgbClr val="163509"/>
                  </a:solidFill>
                </a:ln>
                <a:solidFill>
                  <a:srgbClr val="4FC1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истории и обществознания МБОУ </a:t>
            </a:r>
            <a:r>
              <a:rPr lang="ru-RU" sz="2000" b="1" spc="50" dirty="0">
                <a:ln w="9525">
                  <a:solidFill>
                    <a:srgbClr val="163509"/>
                  </a:solidFill>
                </a:ln>
                <a:solidFill>
                  <a:srgbClr val="4FC12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Яковская СОШ</a:t>
            </a:r>
          </a:p>
        </p:txBody>
      </p:sp>
      <p:sp>
        <p:nvSpPr>
          <p:cNvPr id="8199" name="Прямоугольник 10"/>
          <p:cNvSpPr>
            <a:spLocks noChangeArrowheads="1"/>
          </p:cNvSpPr>
          <p:nvPr/>
        </p:nvSpPr>
        <p:spPr bwMode="auto">
          <a:xfrm>
            <a:off x="3348038" y="4429132"/>
            <a:ext cx="53276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Общий трудовой стаж: </a:t>
            </a:r>
            <a:r>
              <a:rPr lang="ru-RU" sz="2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20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000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Педагогический стаж: </a:t>
            </a:r>
            <a:r>
              <a:rPr lang="ru-RU" sz="2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лет </a:t>
            </a:r>
            <a:endParaRPr lang="en-US" sz="20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 данном учреждении: </a:t>
            </a:r>
            <a:r>
              <a:rPr lang="ru-RU" sz="20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11 лет </a:t>
            </a:r>
            <a:endParaRPr lang="en-US" sz="20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 </a:t>
            </a:r>
            <a:r>
              <a:rPr lang="ru-RU" sz="2000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r>
              <a:rPr lang="ru-RU" sz="20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Образование:  </a:t>
            </a:r>
            <a:r>
              <a:rPr lang="ru-RU" sz="2000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высшее </a:t>
            </a:r>
            <a:endParaRPr lang="ru-RU" sz="2000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User\Desktop\DSCN07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300039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sx="57000" sy="57000" algn="ctr" rotWithShape="0">
              <a:srgbClr val="00B05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313" y="3714752"/>
            <a:ext cx="64801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Нам кажется недостаточным оставить тело и душу детей в таком состоянии, в каком они даны природой, — </a:t>
            </a: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мы </a:t>
            </a: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заботимся об их воспитании и о6учении, чтобы хорошее стало много лучшим, а плохое изменилось и стало хорошим.</a:t>
            </a:r>
            <a:endParaRPr lang="ru-RU" sz="2400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>
              <a:defRPr/>
            </a:pPr>
            <a:endParaRPr lang="ru-RU" sz="2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714375" y="500063"/>
            <a:ext cx="7920038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 dirty="0">
                <a:solidFill>
                  <a:srgbClr val="276010"/>
                </a:solidFill>
                <a:latin typeface="Monotype Corsiva" pitchFamily="66" charset="0"/>
              </a:rPr>
              <a:t>Презентация практических достижений профессиональной деятельности</a:t>
            </a:r>
            <a:br>
              <a:rPr lang="ru-RU" sz="4000" b="1" i="1" dirty="0">
                <a:solidFill>
                  <a:srgbClr val="276010"/>
                </a:solidFill>
                <a:latin typeface="Monotype Corsiva" pitchFamily="66" charset="0"/>
              </a:rPr>
            </a:br>
            <a:r>
              <a:rPr lang="ru-RU" sz="4000" b="1" i="1" dirty="0">
                <a:solidFill>
                  <a:srgbClr val="276010"/>
                </a:solidFill>
                <a:latin typeface="Monotype Corsiva" pitchFamily="66" charset="0"/>
              </a:rPr>
              <a:t>учителя </a:t>
            </a:r>
            <a:r>
              <a:rPr lang="ru-RU" sz="4000" b="1" i="1" dirty="0" smtClean="0">
                <a:solidFill>
                  <a:srgbClr val="276010"/>
                </a:solidFill>
                <a:latin typeface="Monotype Corsiva" pitchFamily="66" charset="0"/>
              </a:rPr>
              <a:t>истории и обществознания</a:t>
            </a:r>
            <a:endParaRPr lang="ru-RU" sz="4000" b="1" i="1" dirty="0">
              <a:solidFill>
                <a:srgbClr val="276010"/>
              </a:solidFill>
              <a:latin typeface="Monotype Corsiva" pitchFamily="66" charset="0"/>
            </a:endParaRPr>
          </a:p>
          <a:p>
            <a:pPr algn="ctr"/>
            <a:r>
              <a:rPr lang="ru-RU" sz="4000" b="1" i="1" dirty="0" smtClean="0">
                <a:solidFill>
                  <a:srgbClr val="009900"/>
                </a:solidFill>
                <a:latin typeface="Monotype Corsiva" pitchFamily="66" charset="0"/>
              </a:rPr>
              <a:t>Попкова  Андрея Вячеславовича</a:t>
            </a:r>
            <a:endParaRPr lang="ru-RU" sz="4000" b="1" i="1" dirty="0">
              <a:solidFill>
                <a:srgbClr val="0099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5" y="5572125"/>
            <a:ext cx="5643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i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Мой девиз</a:t>
            </a:r>
            <a:r>
              <a:rPr lang="ru-RU" sz="3600" b="1" i="1" dirty="0">
                <a:solidFill>
                  <a:srgbClr val="0E5A10"/>
                </a:solidFill>
                <a:latin typeface="Monotype Corsiva" pitchFamily="66" charset="0"/>
              </a:rPr>
              <a:t>: </a:t>
            </a:r>
            <a:r>
              <a:rPr lang="ru-RU" sz="3600" b="1" dirty="0" smtClean="0">
                <a:solidFill>
                  <a:srgbClr val="008000"/>
                </a:solidFill>
                <a:latin typeface="Monotype Corsiva" pitchFamily="66" charset="0"/>
              </a:rPr>
              <a:t>«Максимальный результат от каждого усилия»</a:t>
            </a:r>
            <a:endParaRPr lang="ru-RU" sz="36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14290"/>
            <a:ext cx="806489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ln w="12700">
                  <a:solidFill>
                    <a:srgbClr val="004C10"/>
                  </a:solidFill>
                  <a:prstDash val="solid"/>
                </a:ln>
                <a:solidFill>
                  <a:srgbClr val="4AB71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Тема:</a:t>
            </a:r>
            <a:r>
              <a:rPr lang="ru-RU" sz="4000" b="1" dirty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600" b="1" dirty="0" smtClean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«Духовно-нравственное воспитание</a:t>
            </a:r>
            <a:endParaRPr lang="ru-RU" sz="3600" b="1" dirty="0">
              <a:ln w="12700">
                <a:solidFill>
                  <a:srgbClr val="21FF51"/>
                </a:solidFill>
                <a:prstDash val="solid"/>
              </a:ln>
              <a:solidFill>
                <a:srgbClr val="27601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на уроках </a:t>
            </a:r>
            <a:r>
              <a:rPr lang="ru-RU" sz="3600" b="1" dirty="0" smtClean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 истории </a:t>
            </a:r>
            <a:r>
              <a:rPr lang="ru-RU" sz="3600" b="1" dirty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и внеурочной </a:t>
            </a:r>
            <a:r>
              <a:rPr lang="ru-RU" sz="3600" b="1" dirty="0" smtClean="0">
                <a:ln w="12700">
                  <a:solidFill>
                    <a:srgbClr val="21FF51"/>
                  </a:solidFill>
                  <a:prstDash val="solid"/>
                </a:ln>
                <a:solidFill>
                  <a:srgbClr val="27601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деятельности как средство становления личности обучающегося»</a:t>
            </a:r>
            <a:endParaRPr lang="ru-RU" sz="3600" b="1" dirty="0">
              <a:ln w="12700">
                <a:solidFill>
                  <a:srgbClr val="21FF51"/>
                </a:solidFill>
                <a:prstDash val="solid"/>
              </a:ln>
              <a:solidFill>
                <a:srgbClr val="27601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Рисунок 6" descr="G:\пашигорьево осень 200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643182"/>
            <a:ext cx="4214841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786314" y="2357430"/>
            <a:ext cx="414340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Духовно-нравственное воспитание есть освобождение от сатанинской власти "золотого тельца", </a:t>
            </a:r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маммоны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, меркантильности. </a:t>
            </a:r>
          </a:p>
          <a:p>
            <a:endParaRPr lang="ru-RU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Константин Кушнер.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5400000">
            <a:off x="4214809" y="1628776"/>
            <a:ext cx="857258" cy="3600450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5400000">
            <a:off x="4134649" y="-1893098"/>
            <a:ext cx="1092190" cy="6408738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764704"/>
            <a:ext cx="612068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Духовно-нравственное воспитание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4213" y="1928802"/>
            <a:ext cx="936625" cy="4164023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4179090" y="592927"/>
            <a:ext cx="785819" cy="3600450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>
            <a:off x="7524750" y="2000240"/>
            <a:ext cx="935038" cy="4021148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1785918" y="2285992"/>
            <a:ext cx="863600" cy="296855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3000373"/>
            <a:ext cx="3435492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276010"/>
                </a:solidFill>
              </a:rPr>
              <a:t>Исследовательская</a:t>
            </a:r>
            <a:r>
              <a:rPr lang="ru-RU" sz="2400" b="1" spc="50" dirty="0">
                <a:ln w="11430"/>
                <a:solidFill>
                  <a:srgbClr val="27601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276010"/>
                </a:solidFill>
              </a:rPr>
              <a:t>деятельность</a:t>
            </a:r>
          </a:p>
        </p:txBody>
      </p:sp>
      <p:sp>
        <p:nvSpPr>
          <p:cNvPr id="13" name="Прямоугольник 12"/>
          <p:cNvSpPr/>
          <p:nvPr/>
        </p:nvSpPr>
        <p:spPr>
          <a:xfrm rot="5400000">
            <a:off x="6427658" y="3445550"/>
            <a:ext cx="3168352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276010"/>
                </a:solidFill>
              </a:rPr>
              <a:t>Внеурочная</a:t>
            </a:r>
          </a:p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276010"/>
                </a:solidFill>
              </a:rPr>
              <a:t>деятельность</a:t>
            </a:r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-57708" y="3738228"/>
            <a:ext cx="2376265" cy="46166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276010"/>
                </a:solidFill>
              </a:rPr>
              <a:t>На уроках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Условия формирования личного вклада</a:t>
            </a:r>
          </a:p>
        </p:txBody>
      </p:sp>
      <p:sp>
        <p:nvSpPr>
          <p:cNvPr id="18" name="Прямоугольник 17"/>
          <p:cNvSpPr/>
          <p:nvPr/>
        </p:nvSpPr>
        <p:spPr>
          <a:xfrm rot="5400000">
            <a:off x="4036214" y="2736067"/>
            <a:ext cx="1071571" cy="3600450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4214809" y="3914792"/>
            <a:ext cx="714382" cy="3600450"/>
          </a:xfrm>
          <a:prstGeom prst="rect">
            <a:avLst/>
          </a:prstGeom>
          <a:solidFill>
            <a:srgbClr val="92D050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59832" y="2000240"/>
            <a:ext cx="295232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Проектная</a:t>
            </a:r>
          </a:p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деятельность</a:t>
            </a:r>
          </a:p>
        </p:txBody>
      </p:sp>
      <p:sp>
        <p:nvSpPr>
          <p:cNvPr id="22" name="Стрелка вправо с вырезом 21"/>
          <p:cNvSpPr/>
          <p:nvPr/>
        </p:nvSpPr>
        <p:spPr>
          <a:xfrm>
            <a:off x="1763713" y="3286124"/>
            <a:ext cx="863600" cy="214314"/>
          </a:xfrm>
          <a:prstGeom prst="notchedRightArrow">
            <a:avLst>
              <a:gd name="adj1" fmla="val 50000"/>
              <a:gd name="adj2" fmla="val 58275"/>
            </a:avLst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23" name="Стрелка вправо с вырезом 22"/>
          <p:cNvSpPr/>
          <p:nvPr/>
        </p:nvSpPr>
        <p:spPr>
          <a:xfrm flipV="1">
            <a:off x="1692275" y="4429131"/>
            <a:ext cx="863600" cy="357189"/>
          </a:xfrm>
          <a:prstGeom prst="notchedRightArrow">
            <a:avLst>
              <a:gd name="adj1" fmla="val 50000"/>
              <a:gd name="adj2" fmla="val 53041"/>
            </a:avLst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25" name="Стрелка вправо с вырезом 24"/>
          <p:cNvSpPr/>
          <p:nvPr/>
        </p:nvSpPr>
        <p:spPr>
          <a:xfrm flipH="1">
            <a:off x="6572264" y="2285992"/>
            <a:ext cx="865187" cy="215900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26" name="Стрелка вправо с вырезом 25"/>
          <p:cNvSpPr/>
          <p:nvPr/>
        </p:nvSpPr>
        <p:spPr>
          <a:xfrm flipH="1">
            <a:off x="6500826" y="3286124"/>
            <a:ext cx="863600" cy="215900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27" name="Стрелка вправо с вырезом 26"/>
          <p:cNvSpPr/>
          <p:nvPr/>
        </p:nvSpPr>
        <p:spPr>
          <a:xfrm flipH="1" flipV="1">
            <a:off x="6572264" y="4286256"/>
            <a:ext cx="863600" cy="285752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71802" y="4097660"/>
            <a:ext cx="331236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Творческая деятельность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563888" y="5429264"/>
            <a:ext cx="18421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Экскурсии</a:t>
            </a:r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1763713" y="5661025"/>
            <a:ext cx="863600" cy="215900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  <p:sp>
        <p:nvSpPr>
          <p:cNvPr id="32" name="Стрелка вправо с вырезом 31"/>
          <p:cNvSpPr/>
          <p:nvPr/>
        </p:nvSpPr>
        <p:spPr>
          <a:xfrm flipH="1">
            <a:off x="6516688" y="5661025"/>
            <a:ext cx="863600" cy="215900"/>
          </a:xfrm>
          <a:prstGeom prst="notchedRightArrow">
            <a:avLst/>
          </a:prstGeom>
          <a:solidFill>
            <a:srgbClr val="20D224"/>
          </a:solidFill>
          <a:ln>
            <a:solidFill>
              <a:srgbClr val="20D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21FF51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250825" y="188913"/>
            <a:ext cx="8642350" cy="1295400"/>
          </a:xfrm>
          <a:prstGeom prst="plaque">
            <a:avLst>
              <a:gd name="adj" fmla="val 16667"/>
            </a:avLst>
          </a:prstGeom>
          <a:solidFill>
            <a:srgbClr val="0099CC">
              <a:alpha val="34901"/>
            </a:srgbClr>
          </a:solidFill>
          <a:ln w="31750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14488"/>
            <a:ext cx="8229600" cy="4938725"/>
          </a:xfrm>
        </p:spPr>
        <p:txBody>
          <a:bodyPr>
            <a:noAutofit/>
          </a:bodyPr>
          <a:lstStyle/>
          <a:p>
            <a:pPr algn="ctr">
              <a:buSzPct val="130000"/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В современном мире ребенок развивается, окруженный множеством разнообразных источников сильного воздействия на него как позитивного, так и негативного характера на еще только формирующуюся сферу нравственности,  общество нуждается в подготовке широко образованных, высоко нравственных людей, обладающих не только знаниями, но и прекрасными чертами личности.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713788" cy="882634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Актуальность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285729"/>
            <a:ext cx="8358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B050"/>
                </a:solidFill>
                <a:latin typeface="Monotype Corsiva" pitchFamily="66" charset="0"/>
              </a:rPr>
              <a:t>ЦЕЛЬ</a:t>
            </a:r>
            <a:r>
              <a:rPr lang="ru-RU" sz="3200" b="1" dirty="0" err="1" smtClean="0">
                <a:solidFill>
                  <a:srgbClr val="00B050"/>
                </a:solidFill>
                <a:latin typeface="Monotype Corsiva" pitchFamily="66" charset="0"/>
              </a:rPr>
              <a:t>ю</a:t>
            </a:r>
            <a:r>
              <a:rPr lang="ru-RU" sz="3200" b="1" dirty="0" smtClean="0">
                <a:solidFill>
                  <a:srgbClr val="00B050"/>
                </a:solidFill>
                <a:latin typeface="Monotype Corsiva" pitchFamily="66" charset="0"/>
              </a:rPr>
              <a:t> опыта является становление духовно-нравственной личности, обладающей социально-значимыми компетенциями и стремлением к</a:t>
            </a:r>
          </a:p>
          <a:p>
            <a:r>
              <a:rPr lang="ru-RU" sz="3200" b="1" dirty="0" smtClean="0">
                <a:solidFill>
                  <a:srgbClr val="00B050"/>
                </a:solidFill>
                <a:latin typeface="Monotype Corsiva" pitchFamily="66" charset="0"/>
              </a:rPr>
              <a:t>своему нравственному  росту.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214554"/>
            <a:ext cx="8572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endParaRPr lang="ru-RU" sz="28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2714620"/>
            <a:ext cx="77153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rgbClr val="FF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-формирование чувства  патриотизма;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-понимание и принятие общечеловеческих моральных ценностей;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ru-RU" sz="2800" b="1" dirty="0" err="1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сформирова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ть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 у школьников потребность в собственной  нравственной позиции.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G:\фото\SDC151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143116"/>
            <a:ext cx="292895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" descr="Скачать Рабочая книга практического психолога - Н. Н. Ежова PDF, FB2, скачать книгу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29188"/>
            <a:ext cx="1754188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8" descr="Хорошая книга даёт плоды, порождая другие книги, её слава ши…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404813"/>
            <a:ext cx="130175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Прямоугольник 2"/>
          <p:cNvSpPr>
            <a:spLocks noChangeArrowheads="1"/>
          </p:cNvSpPr>
          <p:nvPr/>
        </p:nvSpPr>
        <p:spPr bwMode="auto">
          <a:xfrm>
            <a:off x="468313" y="1268413"/>
            <a:ext cx="80645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/>
            </a:r>
            <a:br>
              <a:rPr lang="ru-RU" sz="1600"/>
            </a:br>
            <a:r>
              <a:rPr lang="en-US" sz="1600" b="1">
                <a:solidFill>
                  <a:srgbClr val="3131D3"/>
                </a:solidFill>
                <a:latin typeface="Monotype Corsiva" pitchFamily="66" charset="0"/>
              </a:rPr>
              <a:t> 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57166"/>
            <a:ext cx="7776864" cy="76944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Ведущая педагогическая идея</a:t>
            </a:r>
          </a:p>
        </p:txBody>
      </p:sp>
      <p:sp>
        <p:nvSpPr>
          <p:cNvPr id="14342" name="Прямоугольник 5"/>
          <p:cNvSpPr>
            <a:spLocks noChangeArrowheads="1"/>
          </p:cNvSpPr>
          <p:nvPr/>
        </p:nvSpPr>
        <p:spPr bwMode="auto">
          <a:xfrm>
            <a:off x="1214415" y="1428736"/>
            <a:ext cx="6715172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3600" dirty="0" smtClean="0"/>
          </a:p>
          <a:p>
            <a:r>
              <a:rPr lang="ru-RU" sz="3200" b="1" dirty="0" smtClean="0">
                <a:solidFill>
                  <a:srgbClr val="00B050"/>
                </a:solidFill>
                <a:latin typeface="Monotype Corsiva" pitchFamily="66" charset="0"/>
              </a:rPr>
              <a:t>Обеспечение условий формирования духовно богатой, способной к самореализации в обществе личности в процессе преподавания на основе включения каждого ученика в интересную для него практическую деятельность</a:t>
            </a:r>
            <a:r>
              <a:rPr lang="ru-RU" sz="3200" b="1" dirty="0" smtClean="0">
                <a:solidFill>
                  <a:srgbClr val="00B050"/>
                </a:solidFill>
              </a:rPr>
              <a:t>.</a:t>
            </a:r>
          </a:p>
          <a:p>
            <a:pPr algn="ctr"/>
            <a:endParaRPr lang="ru-RU" sz="3600" b="1" dirty="0">
              <a:solidFill>
                <a:srgbClr val="00660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357298"/>
          <a:ext cx="8358246" cy="4262446"/>
        </p:xfrm>
        <a:graphic>
          <a:graphicData uri="http://schemas.openxmlformats.org/drawingml/2006/table">
            <a:tbl>
              <a:tblPr/>
              <a:tblGrid>
                <a:gridCol w="2765644"/>
                <a:gridCol w="5592602"/>
              </a:tblGrid>
              <a:tr h="1143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формирования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сознания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личности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Убеждение, внушение,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беседы,  лекции,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дискуссии,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 примера.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Методы организации деятельности и формирования опыта </a:t>
                      </a:r>
                      <a:r>
                        <a:rPr lang="ru-RU" sz="2000" b="1" i="1" dirty="0" smtClean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духовного </a:t>
                      </a: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поведения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Педагогическое требование,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требование коллектива,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общественное мнение, поручение,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 создания воспитывающих      ситуаций,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коллективное творческое дело, 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 проектов.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i="1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Методы стимулирования деятельности и поведения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Соревнование, поощрение,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наказание, взаимовыручка, 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i="1" dirty="0">
                          <a:solidFill>
                            <a:srgbClr val="00B050"/>
                          </a:solidFill>
                          <a:latin typeface="Monotype Corsiva" pitchFamily="66" charset="0"/>
                          <a:ea typeface="Times New Roman"/>
                        </a:rPr>
                        <a:t>создание ситуации успеха.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5720" y="214290"/>
            <a:ext cx="83582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Методы формирования нравственных качеств личности.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2214554"/>
          <a:ext cx="8001057" cy="3544391"/>
        </p:xfrm>
        <a:graphic>
          <a:graphicData uri="http://schemas.openxmlformats.org/drawingml/2006/table">
            <a:tbl>
              <a:tblPr/>
              <a:tblGrid>
                <a:gridCol w="4035833"/>
                <a:gridCol w="3965224"/>
              </a:tblGrid>
              <a:tr h="1500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Формы работы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Bookman Old Style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Фронтальная,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Bookman Old Style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 групповая,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Bookman Old Style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 парная,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Bookman Old Style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 индивидуальная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Стиль взаимодействия педагога с учениками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Диалог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375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Позиция ученика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Активная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375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Мотивация ученика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Monotype Corsiva" pitchFamily="66" charset="0"/>
                          <a:ea typeface="Times New Roman"/>
                        </a:rPr>
                        <a:t>Внутренняя, целенаправленная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71472" y="214290"/>
            <a:ext cx="8072494" cy="1600438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Характерные моменты </a:t>
            </a: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урочной деятельности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0"/>
            <a:ext cx="7011856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Современные образовательные </a:t>
            </a:r>
          </a:p>
          <a:p>
            <a:pPr algn="ctr">
              <a:defRPr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технологии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428737"/>
            <a:ext cx="821537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ИКТ- технологии;</a:t>
            </a:r>
            <a:endParaRPr lang="ru-RU" sz="3200" b="1" spc="50" dirty="0">
              <a:ln w="11430"/>
              <a:solidFill>
                <a:srgbClr val="0E5A1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spc="50" dirty="0" err="1">
                <a:ln w="11430"/>
                <a:solidFill>
                  <a:srgbClr val="0E5A1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Здоровьесберегающие</a:t>
            </a:r>
            <a:r>
              <a:rPr lang="ru-RU" sz="3200" b="1" spc="50" dirty="0">
                <a:ln w="11430"/>
                <a:solidFill>
                  <a:srgbClr val="0E5A1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технологии</a:t>
            </a:r>
            <a:r>
              <a:rPr lang="ru-RU" sz="3200" b="1" spc="50" dirty="0">
                <a:ln w="11430"/>
                <a:solidFill>
                  <a:srgbClr val="0E5A1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Технология проектной деятельности;</a:t>
            </a:r>
            <a:endParaRPr lang="ru-RU" sz="3200" b="1" spc="50" dirty="0">
              <a:ln w="11430"/>
              <a:solidFill>
                <a:srgbClr val="0E5A1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Исследовательская деятельность;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Технология использования игровых  методов;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Технология </a:t>
            </a:r>
            <a:r>
              <a:rPr lang="ru-RU" sz="3200" b="1" dirty="0" smtClean="0">
                <a:solidFill>
                  <a:srgbClr val="0E5A1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развития критического мышления.</a:t>
            </a:r>
            <a:endParaRPr lang="ru-RU" sz="3200" b="1" dirty="0">
              <a:solidFill>
                <a:srgbClr val="0E5A1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  <a:p>
            <a:pPr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G:\фото\фото Поход к ветеранам\DSCN00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4429132"/>
            <a:ext cx="448603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786874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Урок - внеурочная деятельность</a:t>
            </a:r>
            <a:endParaRPr lang="ru-RU" sz="32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chemeClr val="accent1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500190" y="642918"/>
            <a:ext cx="1500175" cy="857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2607459" y="1321579"/>
            <a:ext cx="1785947" cy="4286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822033" y="1107265"/>
            <a:ext cx="142876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786446" y="642918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0" y="1500189"/>
            <a:ext cx="2143108" cy="17859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Проектная деятельность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928794" y="2500307"/>
            <a:ext cx="2214578" cy="164307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Встреча с ветеранами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357818" y="2000240"/>
            <a:ext cx="3214710" cy="221457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Сотрудничество с краеведческими музеями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858016" y="571481"/>
            <a:ext cx="2000264" cy="15001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Экскурсии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357818" y="4429132"/>
            <a:ext cx="3486168" cy="192882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Исследовательская деятельность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928794" y="4286256"/>
            <a:ext cx="2286016" cy="18573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Работа в музее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>
            <a:off x="2321703" y="2464587"/>
            <a:ext cx="385765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4" idx="2"/>
          </p:cNvCxnSpPr>
          <p:nvPr/>
        </p:nvCxnSpPr>
        <p:spPr>
          <a:xfrm rot="16200000" flipH="1">
            <a:off x="3167735" y="2239048"/>
            <a:ext cx="3915819" cy="10358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24288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Monotype Corsiva" pitchFamily="66" charset="0"/>
              </a:rPr>
              <a:t>   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Мой опыт заключается в том, что становление личности происходит через процесс духовно-нравственного воспитания посредством изучения истории православных храмов, священных мест, родников. Для этого мною была разработана программа «Православное воспитание», которая используется во внеурочной работе.</a:t>
            </a:r>
          </a:p>
          <a:p>
            <a:pPr>
              <a:buNone/>
            </a:pPr>
            <a:endParaRPr lang="ru-RU" sz="10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715304" cy="86834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Новизна опыта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esktop\пр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500438"/>
            <a:ext cx="2357454" cy="3071834"/>
          </a:xfrm>
          <a:prstGeom prst="rect">
            <a:avLst/>
          </a:prstGeom>
          <a:noFill/>
        </p:spPr>
      </p:pic>
      <p:pic>
        <p:nvPicPr>
          <p:cNvPr id="5" name="Рисунок 4" descr="http://photo.russian-church.ru/79/2f/a5/12/db/1000-865-e6c60bd642ba1b33f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5" y="3571876"/>
            <a:ext cx="450059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:\рмо\попков фото\сурулово фото\Фото Стед. экс.8 окт 2014г\студенец\SDC1149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98475"/>
            <a:ext cx="4400552" cy="3144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рмо\попков фото\сурулово фото\Фото Стед. экс.8 окт 2014г\студенец\SDC1149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729"/>
            <a:ext cx="400052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рмо\попков фото\сурулово фото\SDC180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857628"/>
            <a:ext cx="407196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рмо\попков фото\сурулово фото\SDC1805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857628"/>
            <a:ext cx="414340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Повышается уровень учебной мотивации учащихся, рост их социализации; 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Развиваются историческое мышление и практические умения в работе с различными источниками информации; </a:t>
            </a:r>
          </a:p>
          <a:p>
            <a:r>
              <a:rPr lang="ru-RU" altLang="zh-CN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Развивается способность к анализу, сопоставлению фактов, обобщению информации и поиску оптимального пути решения проблем;</a:t>
            </a:r>
          </a:p>
          <a:p>
            <a:r>
              <a:rPr lang="ru-RU" altLang="zh-CN" sz="28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Формируются нравственные качества личности(уважения к старшим, толерантность, гуманность, патриотизм и т. д.)</a:t>
            </a:r>
            <a:endParaRPr lang="ru-RU" altLang="zh-CN" sz="2800" b="1" dirty="0" smtClean="0">
              <a:solidFill>
                <a:srgbClr val="FF0000"/>
              </a:solidFill>
              <a:latin typeface="Monotype Corsiva" pitchFamily="66" charset="0"/>
              <a:cs typeface="SimSun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Результативность опыта  (внутренняя)</a:t>
            </a:r>
            <a:endParaRPr lang="ru-RU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647414"/>
          <a:ext cx="8229600" cy="6210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00"/>
                <a:gridCol w="1643074"/>
                <a:gridCol w="671546"/>
                <a:gridCol w="262888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Фамилия имя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конкурса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3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СКК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коллажей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</a:tr>
              <a:tr h="296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«Отечество»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место</a:t>
                      </a:r>
                    </a:p>
                  </a:txBody>
                  <a:tcPr marL="68580" marR="68580" marT="0" marB="0"/>
                </a:tc>
              </a:tr>
              <a:tr h="408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Ивлева Алена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Всероссийская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олимпиада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</a:tr>
              <a:tr h="408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«Корни 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уходят в прошлое»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Региональный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408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Сосновские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православные детские чтения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392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Общероссийская олимпиада по ОПК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392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Общероссийская олимпиада по ОПК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296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«Святые заступники Руси»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392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Ивлева Алена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Общероссийская олимпиада по ОПК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296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Ивлева Алена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«Уроки мужества»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место</a:t>
                      </a:r>
                    </a:p>
                  </a:txBody>
                  <a:tcPr marL="68580" marR="68580" marT="0" marB="0"/>
                </a:tc>
              </a:tr>
              <a:tr h="523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 Екатерина,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Колесникова Алена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«Святыни малой родины»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</a:p>
                  </a:txBody>
                  <a:tcPr marL="68580" marR="68580" marT="0" marB="0"/>
                </a:tc>
              </a:tr>
              <a:tr h="785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Грошева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Елена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2013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Семейные ценности и благотворительные традиции Дома Романовых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Областной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Результативность опыта  (внешняя).</a:t>
            </a:r>
            <a:b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Грамоты детей\1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0"/>
            <a:ext cx="485775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Грамоты детей\2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0"/>
            <a:ext cx="5940425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Грамоты детей\3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0"/>
            <a:ext cx="5940425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Грамоты детей\4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0"/>
            <a:ext cx="561341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Грамоты детей\5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80" y="0"/>
            <a:ext cx="504191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Грамоты детей\6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4480" y="0"/>
            <a:ext cx="5440359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Грамоты детей\Sca7n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0"/>
            <a:ext cx="478634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esktop\Грамоты детей\Sca65n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14480" y="0"/>
            <a:ext cx="5429256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esktop\Грамоты детей\Scan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14480" y="0"/>
            <a:ext cx="5256228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Грамоты детей\Scan0.jpg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14480" y="142852"/>
            <a:ext cx="492919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ПК\Desktop\скрпра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71604" y="0"/>
            <a:ext cx="4986570" cy="6858000"/>
          </a:xfrm>
          <a:prstGeom prst="rect">
            <a:avLst/>
          </a:prstGeom>
          <a:noFill/>
        </p:spPr>
      </p:pic>
      <p:pic>
        <p:nvPicPr>
          <p:cNvPr id="1027" name="Picture 3" descr="C:\Users\ПК\Desktop\скпр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71604" y="0"/>
            <a:ext cx="498657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2432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Открытые уроки;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 Выступления на заседаниях методических объединений;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Публикации в социальных сетях;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Выступления на школьных педагогических советах.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643074"/>
          </a:xfrm>
          <a:solidFill>
            <a:srgbClr val="0070C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Monotype Corsiva" pitchFamily="66" charset="0"/>
              </a:rPr>
              <a:t>Распространения практических достижений </a:t>
            </a:r>
            <a:br>
              <a:rPr lang="ru-RU" sz="36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FFFF00"/>
                </a:solidFill>
                <a:latin typeface="Monotype Corsiva" pitchFamily="66" charset="0"/>
              </a:rPr>
              <a:t>профессиональной деятельности</a:t>
            </a: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мои грамоты\Sca32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4183090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мои грамоты\Sкаca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42852"/>
            <a:ext cx="5102225" cy="6477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мои грамоты\4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3262" y="142852"/>
            <a:ext cx="5197475" cy="650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мои грамоты\Sca43n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2178827" y="35695"/>
            <a:ext cx="6500858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мои грамоты\Scan2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214290"/>
            <a:ext cx="4829118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мои грамоты\Scan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285728"/>
            <a:ext cx="4597400" cy="623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esktop\мои грамоты\грамота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214290"/>
            <a:ext cx="485778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Monotype Corsiva" pitchFamily="66" charset="0"/>
              </a:rPr>
              <a:t>Список  используемой  литературы</a:t>
            </a:r>
            <a:endParaRPr lang="ru-RU" sz="48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Семья и духовно-нравственное воспитание ребенка: методическое пособие / Составители И.А. </a:t>
            </a:r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Луценко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, Л.И. Неверова. – Белгород: Издательский центр ООО «Логия», 2005. </a:t>
            </a:r>
          </a:p>
          <a:p>
            <a:pPr lvl="0"/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Корчак Я. Воспитание личности. Кн. для учителя. М.: Просвещение. 1992.</a:t>
            </a:r>
          </a:p>
          <a:p>
            <a:pPr lvl="0"/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Соловцова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И.А. Духовное воспитание школьников: проблемы, перспективы, технологии./ </a:t>
            </a:r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И.А.Соловцова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//Учебно-методическое пособие для педагогов и студентов. - Волгоград: Изд-во ВГИПК РО, 2004. </a:t>
            </a:r>
          </a:p>
          <a:p>
            <a:pPr lvl="0"/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Чернилевский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Д.В. Духовно-нравственные ценности образовательной системы России XXI века./ </a:t>
            </a:r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Д.В.Чернилевский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- М.: РИО МГТА, 2003.</a:t>
            </a:r>
          </a:p>
          <a:p>
            <a:r>
              <a:rPr lang="ru-RU" sz="2800" dirty="0" err="1" smtClean="0">
                <a:solidFill>
                  <a:srgbClr val="FF0000"/>
                </a:solidFill>
                <a:latin typeface="Monotype Corsiva" pitchFamily="66" charset="0"/>
              </a:rPr>
              <a:t>Фопель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К. Как научить детей сотрудничать? Психологические игры и упражнения: В 4-х томах. – М.: Генезис, 2003 .</a:t>
            </a:r>
          </a:p>
          <a:p>
            <a:pPr lvl="0"/>
            <a:endParaRPr lang="ru-RU" sz="2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lvl="0">
              <a:buNone/>
            </a:pPr>
            <a:r>
              <a:rPr lang="ru-RU" sz="1600" dirty="0" smtClean="0"/>
              <a:t>      </a:t>
            </a:r>
            <a:endParaRPr lang="ru-RU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ДИСК УЧИТЕЛЮ Начальных классов_2008_2009\Анимированные рисунки по темам\Руки\1\bravo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43570" y="1214422"/>
            <a:ext cx="3357586" cy="2928958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1214446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Monotype Corsiva" pitchFamily="66" charset="0"/>
              </a:rPr>
              <a:t>Спасибо за внимание !!!</a:t>
            </a:r>
            <a:endParaRPr lang="ru-RU" sz="7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890</TotalTime>
  <Words>805</Words>
  <Application>Microsoft Office PowerPoint</Application>
  <PresentationFormat>Экран (4:3)</PresentationFormat>
  <Paragraphs>198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 Попков  Андрей  Вячеславович</vt:lpstr>
      <vt:lpstr>Слайд 2</vt:lpstr>
      <vt:lpstr>Слайд 3</vt:lpstr>
      <vt:lpstr>Слайд 4</vt:lpstr>
      <vt:lpstr>Актуальность</vt:lpstr>
      <vt:lpstr>Слайд 6</vt:lpstr>
      <vt:lpstr>Слайд 7</vt:lpstr>
      <vt:lpstr>Слайд 8</vt:lpstr>
      <vt:lpstr>Слайд 9</vt:lpstr>
      <vt:lpstr>Слайд 10</vt:lpstr>
      <vt:lpstr>Слайд 11</vt:lpstr>
      <vt:lpstr>Новизна опыта</vt:lpstr>
      <vt:lpstr>Слайд 13</vt:lpstr>
      <vt:lpstr>Результативность опыта  (внутренняя)</vt:lpstr>
      <vt:lpstr>Результативность опыта  (внешняя). </vt:lpstr>
      <vt:lpstr>Слайд 16</vt:lpstr>
      <vt:lpstr>Распространения практических достижений  профессиональной деятельности </vt:lpstr>
      <vt:lpstr>Слайд 18</vt:lpstr>
      <vt:lpstr>Список  используемой  литературы</vt:lpstr>
      <vt:lpstr>Спасибо за внимание 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Попков  Андрей  Вячеславович</dc:title>
  <dc:creator>User</dc:creator>
  <cp:lastModifiedBy>User</cp:lastModifiedBy>
  <cp:revision>87</cp:revision>
  <dcterms:created xsi:type="dcterms:W3CDTF">2015-02-15T06:52:03Z</dcterms:created>
  <dcterms:modified xsi:type="dcterms:W3CDTF">2015-03-30T14:43:12Z</dcterms:modified>
</cp:coreProperties>
</file>