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341" r:id="rId3"/>
    <p:sldId id="340" r:id="rId4"/>
    <p:sldId id="342" r:id="rId5"/>
    <p:sldId id="343" r:id="rId6"/>
    <p:sldId id="344" r:id="rId7"/>
    <p:sldId id="345" r:id="rId8"/>
    <p:sldId id="355" r:id="rId9"/>
    <p:sldId id="346" r:id="rId10"/>
    <p:sldId id="351" r:id="rId11"/>
    <p:sldId id="357" r:id="rId12"/>
    <p:sldId id="359" r:id="rId13"/>
    <p:sldId id="361" r:id="rId14"/>
    <p:sldId id="363" r:id="rId15"/>
    <p:sldId id="35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63" autoAdjust="0"/>
  </p:normalViewPr>
  <p:slideViewPr>
    <p:cSldViewPr>
      <p:cViewPr>
        <p:scale>
          <a:sx n="49" d="100"/>
          <a:sy n="49" d="100"/>
        </p:scale>
        <p:origin x="-1099" y="-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A15F6-360A-46BB-87B5-DBE04D540903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FE3BC-EA82-419E-8E86-58BC7A700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43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4F1718-B447-450C-B8D4-F53D7CAAD651}" type="datetimeFigureOut">
              <a:rPr lang="ru-RU" smtClean="0"/>
              <a:t>23.03.2020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A7229C-3D50-49B1-95A2-2DBE75C44E7A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117194" cy="288032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Безопасность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/>
            </a:r>
            <a:b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ru-RU" sz="4800" b="1" dirty="0" smtClean="0">
                <a:effectLst/>
              </a:rPr>
              <a:t>школьников </a:t>
            </a:r>
            <a:r>
              <a:rPr lang="en-US" sz="4800" b="1" dirty="0" smtClean="0">
                <a:effectLst/>
              </a:rPr>
              <a:t/>
            </a:r>
            <a:br>
              <a:rPr lang="en-US" sz="4800" b="1" dirty="0" smtClean="0">
                <a:effectLst/>
              </a:rPr>
            </a:b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в 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сети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</a:rPr>
              <a:t>Интернета</a:t>
            </a:r>
            <a:endParaRPr lang="ru-RU" sz="48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 descr="zashhita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1252" y="3573016"/>
            <a:ext cx="4536505" cy="2808312"/>
          </a:xfrm>
          <a:prstGeom prst="rect">
            <a:avLst/>
          </a:prstGeom>
        </p:spPr>
      </p:pic>
      <p:pic>
        <p:nvPicPr>
          <p:cNvPr id="6" name="Picture 2" descr="C:\Users\User\Desktop\картинки с шаттерстока\shutterstock_75278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88640"/>
            <a:ext cx="1261617" cy="1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501007"/>
            <a:ext cx="8856984" cy="316835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Интернете можно найти информацию по урокам, сидеть в социальных сетях, послушать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общаться с людьми и многое другое. 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!Но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Интернете появляется много материалов агрессивного и социально опасного содержания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8446962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8254" y="265891"/>
            <a:ext cx="5343525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00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08823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многих, особенно молодых людей,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Всемирная паутина Интернет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информационной средой, без которой они не представляют себе жизнь.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1350273478_komputer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9712" y="188640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3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97152"/>
            <a:ext cx="8435280" cy="180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/>
                </a:solidFill>
              </a:rPr>
              <a:t>Ч</a:t>
            </a:r>
            <a:r>
              <a:rPr lang="ru-RU" sz="4800" b="1" dirty="0" smtClean="0">
                <a:solidFill>
                  <a:schemeClr val="tx1"/>
                </a:solidFill>
              </a:rPr>
              <a:t>то опасного есть </a:t>
            </a:r>
          </a:p>
          <a:p>
            <a:pPr marL="0" indent="0" algn="ctr">
              <a:buNone/>
            </a:pP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в Интернете? 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Computers___Social_networks___Drawing_on_Social_networks_048621_29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641" y="260648"/>
            <a:ext cx="6048672" cy="4680520"/>
          </a:xfrm>
          <a:prstGeom prst="rect">
            <a:avLst/>
          </a:prstGeom>
        </p:spPr>
      </p:pic>
      <p:pic>
        <p:nvPicPr>
          <p:cNvPr id="5" name="Picture 6" descr="shutterstock_752366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211" y="1772816"/>
            <a:ext cx="1452836" cy="184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322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4437112"/>
            <a:ext cx="6662074" cy="216024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опасность </a:t>
            </a:r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знакомство, общение с  </a:t>
            </a: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другом - незнакомцем» 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pravila-obschenia-s-neznakomtsami-v-seti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80" y="260648"/>
            <a:ext cx="5863580" cy="4248472"/>
          </a:xfrm>
          <a:prstGeom prst="rect">
            <a:avLst/>
          </a:prstGeom>
        </p:spPr>
      </p:pic>
      <p:pic>
        <p:nvPicPr>
          <p:cNvPr id="5" name="Рисунок 4" descr="grooming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20272" y="4653136"/>
            <a:ext cx="2043219" cy="13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1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789040"/>
            <a:ext cx="8507288" cy="295232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опасность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наркотических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веществ, порнографических материалов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участием несовершеннолетних, призывы к разжиганию национальной  розни и экстремистским действиям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spam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3728" y="573813"/>
            <a:ext cx="5209406" cy="32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415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3312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пасны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сайты, на которых обсуждаются 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причинения боли и вреда, 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чрезмерного похудения, 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самоубийства, 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сайты,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которых размещены полные ненависти сообщения, направленные против отдельных групп или лиц. </a:t>
            </a:r>
          </a:p>
        </p:txBody>
      </p:sp>
      <p:pic>
        <p:nvPicPr>
          <p:cNvPr id="4" name="Рисунок 3" descr="x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3768" y="332656"/>
            <a:ext cx="432048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8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157192"/>
            <a:ext cx="8229600" cy="10409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rgbClr val="C00000"/>
                </a:solidFill>
              </a:rPr>
              <a:t>Т</a:t>
            </a:r>
            <a:r>
              <a:rPr lang="ru-RU" sz="4800" b="1" dirty="0" smtClean="0">
                <a:solidFill>
                  <a:srgbClr val="C00000"/>
                </a:solidFill>
              </a:rPr>
              <a:t>ы должен </a:t>
            </a:r>
            <a:r>
              <a:rPr lang="ru-RU" sz="4800" b="1" dirty="0">
                <a:solidFill>
                  <a:srgbClr val="C00000"/>
                </a:solidFill>
              </a:rPr>
              <a:t>это </a:t>
            </a:r>
            <a:r>
              <a:rPr lang="ru-RU" sz="4800" b="1" dirty="0" smtClean="0">
                <a:solidFill>
                  <a:srgbClr val="C00000"/>
                </a:solidFill>
              </a:rPr>
              <a:t>знать! </a:t>
            </a:r>
            <a:endParaRPr lang="ru-RU" sz="48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imag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48" y="404664"/>
            <a:ext cx="6402044" cy="4680520"/>
          </a:xfrm>
          <a:prstGeom prst="rect">
            <a:avLst/>
          </a:prstGeom>
        </p:spPr>
      </p:pic>
      <p:pic>
        <p:nvPicPr>
          <p:cNvPr id="5" name="Picture 18" descr="C:\Users\User\Desktop\картинки с шаттерстока\shutterstock_527180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45223"/>
            <a:ext cx="972108" cy="13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784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653136"/>
            <a:ext cx="6131024" cy="19442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Третья опасность </a:t>
            </a:r>
            <a:r>
              <a:rPr lang="ru-RU" sz="3600" b="1" dirty="0" smtClean="0">
                <a:solidFill>
                  <a:schemeClr val="tx1"/>
                </a:solidFill>
              </a:rPr>
              <a:t>–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Интернет-зависимость</a:t>
            </a:r>
            <a:endParaRPr lang="ru-RU" sz="3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 descr="img37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4248" y="4725144"/>
            <a:ext cx="2110290" cy="2046807"/>
          </a:xfrm>
          <a:prstGeom prst="rect">
            <a:avLst/>
          </a:prstGeom>
        </p:spPr>
      </p:pic>
      <p:pic>
        <p:nvPicPr>
          <p:cNvPr id="5" name="Рисунок 4" descr="113512396_93107057_4278057_ff92ebb9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2212" y="157710"/>
            <a:ext cx="6408711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995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861048"/>
            <a:ext cx="8640960" cy="266429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6500" b="1" dirty="0" smtClean="0">
                <a:solidFill>
                  <a:srgbClr val="0070C0"/>
                </a:solidFill>
              </a:rPr>
              <a:t>4 </a:t>
            </a:r>
            <a:r>
              <a:rPr lang="ru-RU" sz="6500" b="1" dirty="0">
                <a:solidFill>
                  <a:srgbClr val="0070C0"/>
                </a:solidFill>
              </a:rPr>
              <a:t>типа интернет-зависимости </a:t>
            </a:r>
            <a:endParaRPr lang="ru-RU" sz="6500" b="1" dirty="0" smtClean="0">
              <a:solidFill>
                <a:srgbClr val="0070C0"/>
              </a:solidFill>
            </a:endParaRPr>
          </a:p>
          <a:p>
            <a:r>
              <a:rPr lang="ru-RU" sz="3800" b="1" dirty="0">
                <a:solidFill>
                  <a:schemeClr val="tx1"/>
                </a:solidFill>
              </a:rPr>
              <a:t>поиск информации. </a:t>
            </a:r>
          </a:p>
          <a:p>
            <a:r>
              <a:rPr lang="ru-RU" sz="3800" b="1" dirty="0" smtClean="0">
                <a:solidFill>
                  <a:schemeClr val="tx1"/>
                </a:solidFill>
              </a:rPr>
              <a:t>Пристрастие </a:t>
            </a:r>
            <a:r>
              <a:rPr lang="ru-RU" sz="3800" b="1" dirty="0">
                <a:solidFill>
                  <a:schemeClr val="tx1"/>
                </a:solidFill>
              </a:rPr>
              <a:t>к виртуальному общению и виртуальным </a:t>
            </a:r>
            <a:r>
              <a:rPr lang="ru-RU" sz="3800" b="1" dirty="0" smtClean="0">
                <a:solidFill>
                  <a:schemeClr val="tx1"/>
                </a:solidFill>
              </a:rPr>
              <a:t>знакомствам</a:t>
            </a:r>
          </a:p>
          <a:p>
            <a:r>
              <a:rPr lang="ru-RU" sz="3800" b="1" dirty="0">
                <a:solidFill>
                  <a:schemeClr val="tx1"/>
                </a:solidFill>
              </a:rPr>
              <a:t>навязчивое увлечение компьютерными играми по сети. </a:t>
            </a:r>
          </a:p>
          <a:p>
            <a:r>
              <a:rPr lang="ru-RU" sz="3800" b="1" dirty="0" smtClean="0">
                <a:solidFill>
                  <a:schemeClr val="tx1"/>
                </a:solidFill>
              </a:rPr>
              <a:t>Навязчивая </a:t>
            </a:r>
            <a:r>
              <a:rPr lang="ru-RU" sz="3800" b="1" dirty="0">
                <a:solidFill>
                  <a:schemeClr val="tx1"/>
                </a:solidFill>
              </a:rPr>
              <a:t>финансовая потребность— игра по сети в азартные игры, ненужные покупки в интернет-магазинах </a:t>
            </a:r>
            <a:endParaRPr lang="ru-RU" sz="3800" b="1" dirty="0" smtClean="0">
              <a:solidFill>
                <a:schemeClr val="tx1"/>
              </a:solidFill>
            </a:endParaRPr>
          </a:p>
        </p:txBody>
      </p:sp>
      <p:pic>
        <p:nvPicPr>
          <p:cNvPr id="4" name="Рисунок 3" descr="xw_50848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5411" y="188640"/>
            <a:ext cx="468052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38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728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tx1"/>
                </a:solidFill>
              </a:rPr>
              <a:t>Контролируют ли родители </a:t>
            </a:r>
            <a:endParaRPr lang="ru-RU" sz="44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chemeClr val="tx1"/>
                </a:solidFill>
              </a:rPr>
              <a:t>твоё </a:t>
            </a:r>
            <a:r>
              <a:rPr lang="ru-RU" sz="4400" b="1" dirty="0">
                <a:solidFill>
                  <a:schemeClr val="tx1"/>
                </a:solidFill>
              </a:rPr>
              <a:t>пребывание в сети? </a:t>
            </a:r>
          </a:p>
        </p:txBody>
      </p:sp>
      <p:pic>
        <p:nvPicPr>
          <p:cNvPr id="4" name="Рисунок 3" descr="bezopasnyiy-internet-dlya-detey-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3688" y="404664"/>
            <a:ext cx="5940425" cy="425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91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0409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такая ситуация…</a:t>
            </a:r>
            <a:endParaRPr lang="ru-RU" sz="60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648f27c2239f64db9e653df565bc0d5b-300x25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3888432" cy="3528392"/>
          </a:xfrm>
          <a:prstGeom prst="rect">
            <a:avLst/>
          </a:prstGeom>
        </p:spPr>
      </p:pic>
      <p:pic>
        <p:nvPicPr>
          <p:cNvPr id="5" name="Рисунок 4" descr="girl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4238" y="1052736"/>
            <a:ext cx="483225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837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97152"/>
            <a:ext cx="8229600" cy="19050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Rod" panose="02030509050101010101" pitchFamily="49" charset="-79"/>
              </a:rPr>
              <a:t>Первый вторник февраля </a:t>
            </a:r>
            <a:r>
              <a:rPr lang="ru-RU" sz="5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Rod" panose="02030509050101010101" pitchFamily="49" charset="-79"/>
              </a:rPr>
              <a:t>- День </a:t>
            </a:r>
          </a:p>
          <a:p>
            <a:pPr marL="0" indent="0" algn="ctr">
              <a:buNone/>
            </a:pPr>
            <a:r>
              <a:rPr lang="ru-RU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Rod" panose="02030509050101010101" pitchFamily="49" charset="-79"/>
              </a:rPr>
              <a:t>безопасного интернета </a:t>
            </a: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cs typeface="Rod" panose="02030509050101010101" pitchFamily="49" charset="-79"/>
            </a:endParaRPr>
          </a:p>
        </p:txBody>
      </p:sp>
      <p:pic>
        <p:nvPicPr>
          <p:cNvPr id="4" name="Рисунок 3" descr="____20141106_1021034708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5656" y="260648"/>
            <a:ext cx="6151369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62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5121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b="1" dirty="0">
                <a:solidFill>
                  <a:srgbClr val="C00000"/>
                </a:solidFill>
              </a:rPr>
              <a:t>И</a:t>
            </a:r>
            <a:r>
              <a:rPr lang="ru-RU" sz="6000" b="1" dirty="0" smtClean="0">
                <a:solidFill>
                  <a:srgbClr val="C00000"/>
                </a:solidFill>
              </a:rPr>
              <a:t>нтернет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>
                <a:solidFill>
                  <a:schemeClr val="tx1"/>
                </a:solidFill>
              </a:rPr>
              <a:t>— это </a:t>
            </a:r>
            <a:endParaRPr lang="ru-RU" sz="36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угроза </a:t>
            </a:r>
            <a:r>
              <a:rPr lang="ru-RU" sz="3600" b="1" dirty="0">
                <a:solidFill>
                  <a:schemeClr val="tx1"/>
                </a:solidFill>
              </a:rPr>
              <a:t>или помощь? </a:t>
            </a:r>
          </a:p>
        </p:txBody>
      </p:sp>
      <p:pic>
        <p:nvPicPr>
          <p:cNvPr id="4" name="Рисунок 3" descr="effektivnoe-obschenie-podrostkov-trening-v-minsk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7624" y="548680"/>
            <a:ext cx="6795120" cy="4320480"/>
          </a:xfrm>
          <a:prstGeom prst="rect">
            <a:avLst/>
          </a:prstGeom>
        </p:spPr>
      </p:pic>
      <p:pic>
        <p:nvPicPr>
          <p:cNvPr id="5" name="Picture 5" descr="C:\Users\User\Desktop\картинки с шаттерстока\shutterstock_852634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98" y="5014583"/>
            <a:ext cx="1358400" cy="166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285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437112"/>
            <a:ext cx="8229600" cy="230425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Люби жизнь!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Общайся </a:t>
            </a:r>
            <a:r>
              <a:rPr lang="ru-RU" sz="3600" b="1" dirty="0">
                <a:solidFill>
                  <a:srgbClr val="C00000"/>
                </a:solidFill>
                <a:latin typeface="Arial Black" panose="020B0A04020102020204" pitchFamily="34" charset="0"/>
              </a:rPr>
              <a:t>с живой </a:t>
            </a:r>
            <a:r>
              <a:rPr lang="ru-RU" sz="3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природой!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Твори!</a:t>
            </a:r>
            <a:endParaRPr lang="ru-RU" sz="3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 descr="desktopwallpapers.org_.ua_414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48" y="332656"/>
            <a:ext cx="6300465" cy="40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59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819</TotalTime>
  <Words>217</Words>
  <Application>Microsoft Office PowerPoint</Application>
  <PresentationFormat>Экран (4:3)</PresentationFormat>
  <Paragraphs>31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Безопасность  школьников  в сети Интернета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ГИГИЕНА ДЕВОЧЕК</dc:title>
  <dc:creator>Oleg</dc:creator>
  <cp:lastModifiedBy>коля</cp:lastModifiedBy>
  <cp:revision>56</cp:revision>
  <dcterms:created xsi:type="dcterms:W3CDTF">2014-10-09T15:16:05Z</dcterms:created>
  <dcterms:modified xsi:type="dcterms:W3CDTF">2020-03-23T16:13:08Z</dcterms:modified>
</cp:coreProperties>
</file>