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9" r:id="rId2"/>
    <p:sldId id="284" r:id="rId3"/>
    <p:sldId id="257" r:id="rId4"/>
    <p:sldId id="258" r:id="rId5"/>
    <p:sldId id="260" r:id="rId6"/>
    <p:sldId id="261" r:id="rId7"/>
    <p:sldId id="262" r:id="rId8"/>
    <p:sldId id="264" r:id="rId9"/>
    <p:sldId id="283" r:id="rId10"/>
    <p:sldId id="281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-126" y="-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C9B65D-9C4D-47BE-8CB6-F385982DD351}" type="datetimeFigureOut">
              <a:rPr lang="ru-RU" smtClean="0"/>
              <a:pPr/>
              <a:t>02.03.2020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4BD78B-4A69-418D-A63E-AEFA5104223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BD78B-4A69-418D-A63E-AEFA51042230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5576-92A4-49A8-9E3A-1D4A1DC350A2}" type="datetimeFigureOut">
              <a:rPr lang="ru-RU" smtClean="0"/>
              <a:pPr/>
              <a:t>02.03.2020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B638-D9D7-4366-B8D1-BF172D9270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0706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5576-92A4-49A8-9E3A-1D4A1DC350A2}" type="datetimeFigureOut">
              <a:rPr lang="ru-RU" smtClean="0"/>
              <a:pPr/>
              <a:t>02.03.2020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B638-D9D7-4366-B8D1-BF172D9270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55969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5576-92A4-49A8-9E3A-1D4A1DC350A2}" type="datetimeFigureOut">
              <a:rPr lang="ru-RU" smtClean="0"/>
              <a:pPr/>
              <a:t>02.03.2020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B638-D9D7-4366-B8D1-BF172D9270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34258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5576-92A4-49A8-9E3A-1D4A1DC350A2}" type="datetimeFigureOut">
              <a:rPr lang="ru-RU" smtClean="0"/>
              <a:pPr/>
              <a:t>02.03.2020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B638-D9D7-4366-B8D1-BF172D9270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72733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5576-92A4-49A8-9E3A-1D4A1DC350A2}" type="datetimeFigureOut">
              <a:rPr lang="ru-RU" smtClean="0"/>
              <a:pPr/>
              <a:t>02.03.2020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B638-D9D7-4366-B8D1-BF172D9270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57540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5576-92A4-49A8-9E3A-1D4A1DC350A2}" type="datetimeFigureOut">
              <a:rPr lang="ru-RU" smtClean="0"/>
              <a:pPr/>
              <a:t>02.03.2020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B638-D9D7-4366-B8D1-BF172D9270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13347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5576-92A4-49A8-9E3A-1D4A1DC350A2}" type="datetimeFigureOut">
              <a:rPr lang="ru-RU" smtClean="0"/>
              <a:pPr/>
              <a:t>02.03.2020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B638-D9D7-4366-B8D1-BF172D9270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5026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5576-92A4-49A8-9E3A-1D4A1DC350A2}" type="datetimeFigureOut">
              <a:rPr lang="ru-RU" smtClean="0"/>
              <a:pPr/>
              <a:t>02.03.2020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B638-D9D7-4366-B8D1-BF172D9270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63600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5576-92A4-49A8-9E3A-1D4A1DC350A2}" type="datetimeFigureOut">
              <a:rPr lang="ru-RU" smtClean="0"/>
              <a:pPr/>
              <a:t>02.03.2020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B638-D9D7-4366-B8D1-BF172D9270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3586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5576-92A4-49A8-9E3A-1D4A1DC350A2}" type="datetimeFigureOut">
              <a:rPr lang="ru-RU" smtClean="0"/>
              <a:pPr/>
              <a:t>02.03.2020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B638-D9D7-4366-B8D1-BF172D9270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48755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5576-92A4-49A8-9E3A-1D4A1DC350A2}" type="datetimeFigureOut">
              <a:rPr lang="ru-RU" smtClean="0"/>
              <a:pPr/>
              <a:t>02.03.2020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B638-D9D7-4366-B8D1-BF172D9270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872041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5576-92A4-49A8-9E3A-1D4A1DC350A2}" type="datetimeFigureOut">
              <a:rPr lang="ru-RU" smtClean="0"/>
              <a:pPr/>
              <a:t>02.03.2020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B638-D9D7-4366-B8D1-BF172D9270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178349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5576-92A4-49A8-9E3A-1D4A1DC350A2}" type="datetimeFigureOut">
              <a:rPr lang="ru-RU" smtClean="0"/>
              <a:pPr/>
              <a:t>02.03.2020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B638-D9D7-4366-B8D1-BF172D9270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7615645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5576-92A4-49A8-9E3A-1D4A1DC350A2}" type="datetimeFigureOut">
              <a:rPr lang="ru-RU" smtClean="0"/>
              <a:pPr/>
              <a:t>02.03.2020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B638-D9D7-4366-B8D1-BF172D9270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11644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5576-92A4-49A8-9E3A-1D4A1DC350A2}" type="datetimeFigureOut">
              <a:rPr lang="ru-RU" smtClean="0"/>
              <a:pPr/>
              <a:t>02.03.2020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B638-D9D7-4366-B8D1-BF172D9270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390102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5576-92A4-49A8-9E3A-1D4A1DC350A2}" type="datetimeFigureOut">
              <a:rPr lang="ru-RU" smtClean="0"/>
              <a:pPr/>
              <a:t>02.03.2020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B638-D9D7-4366-B8D1-BF172D9270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7473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5E5576-92A4-49A8-9E3A-1D4A1DC350A2}" type="datetimeFigureOut">
              <a:rPr lang="ru-RU" smtClean="0"/>
              <a:pPr/>
              <a:t>02.03.2020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359B638-D9D7-4366-B8D1-BF172D9270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10459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89560"/>
            <a:ext cx="8596668" cy="9906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Ярмарка социально – педагогических инноваций 2020г.</a:t>
            </a:r>
            <a:r>
              <a:rPr lang="en-US" sz="2800" b="1" dirty="0" smtClean="0"/>
              <a:t> </a:t>
            </a:r>
            <a:r>
              <a:rPr lang="ru-RU" sz="2800" b="1" dirty="0" smtClean="0"/>
              <a:t>при  МАОУ «Саган – </a:t>
            </a:r>
            <a:r>
              <a:rPr lang="ru-RU" sz="2800" b="1" dirty="0" err="1" smtClean="0"/>
              <a:t>Нурская</a:t>
            </a:r>
            <a:r>
              <a:rPr lang="ru-RU" sz="2800" b="1" dirty="0" smtClean="0"/>
              <a:t> СОШ»</a:t>
            </a:r>
            <a:r>
              <a:rPr lang="en-US" sz="4000" b="1" dirty="0" smtClean="0">
                <a:solidFill>
                  <a:srgbClr val="00B050"/>
                </a:solidFill>
                <a:latin typeface="Bookman Old Style" panose="02050604050505020204" pitchFamily="18" charset="0"/>
              </a:rPr>
              <a:t/>
            </a:r>
            <a:br>
              <a:rPr lang="en-US" sz="4000" b="1" dirty="0" smtClean="0">
                <a:solidFill>
                  <a:srgbClr val="00B050"/>
                </a:solidFill>
                <a:latin typeface="Bookman Old Style" panose="02050604050505020204" pitchFamily="18" charset="0"/>
              </a:rPr>
            </a:br>
            <a:r>
              <a:rPr lang="en-US" sz="4000" b="1" dirty="0" smtClean="0">
                <a:solidFill>
                  <a:srgbClr val="00B050"/>
                </a:solidFill>
                <a:latin typeface="Bookman Old Style" panose="02050604050505020204" pitchFamily="18" charset="0"/>
              </a:rPr>
              <a:t/>
            </a:r>
            <a:br>
              <a:rPr lang="en-US" sz="4000" b="1" dirty="0" smtClean="0">
                <a:solidFill>
                  <a:srgbClr val="00B050"/>
                </a:solidFill>
                <a:latin typeface="Bookman Old Style" panose="02050604050505020204" pitchFamily="18" charset="0"/>
              </a:rPr>
            </a:br>
            <a:r>
              <a:rPr lang="ru-RU" sz="2800" dirty="0" smtClean="0">
                <a:solidFill>
                  <a:srgbClr val="00B050"/>
                </a:solidFill>
                <a:latin typeface="Bookman Old Style" panose="02050604050505020204" pitchFamily="18" charset="0"/>
              </a:rPr>
              <a:t>Мастер </a:t>
            </a:r>
            <a:r>
              <a:rPr lang="ru-RU" sz="2800" dirty="0" smtClean="0">
                <a:solidFill>
                  <a:srgbClr val="00B050"/>
                </a:solidFill>
                <a:latin typeface="Bookman Old Style" panose="02050604050505020204" pitchFamily="18" charset="0"/>
              </a:rPr>
              <a:t>класс на тему «Формирование толерантности подростков»</a:t>
            </a:r>
            <a:r>
              <a:rPr lang="ru-RU" sz="2800" b="1" dirty="0" smtClean="0">
                <a:solidFill>
                  <a:srgbClr val="00B050"/>
                </a:solidFill>
                <a:latin typeface="Bookman Old Style" panose="02050604050505020204" pitchFamily="18" charset="0"/>
              </a:rPr>
              <a:t/>
            </a:r>
            <a:br>
              <a:rPr lang="ru-RU" sz="2800" b="1" dirty="0" smtClean="0">
                <a:solidFill>
                  <a:srgbClr val="00B050"/>
                </a:solidFill>
                <a:latin typeface="Bookman Old Style" panose="02050604050505020204" pitchFamily="18" charset="0"/>
              </a:rPr>
            </a:br>
            <a:r>
              <a:rPr lang="ru-RU" sz="2800" b="1" dirty="0" smtClean="0">
                <a:solidFill>
                  <a:srgbClr val="00B050"/>
                </a:solidFill>
                <a:latin typeface="Bookman Old Style" panose="02050604050505020204" pitchFamily="18" charset="0"/>
              </a:rPr>
              <a:t/>
            </a:r>
            <a:br>
              <a:rPr lang="ru-RU" sz="2800" b="1" dirty="0" smtClean="0">
                <a:solidFill>
                  <a:srgbClr val="00B050"/>
                </a:solidFill>
                <a:latin typeface="Bookman Old Style" panose="02050604050505020204" pitchFamily="18" charset="0"/>
              </a:rPr>
            </a:br>
            <a:r>
              <a:rPr lang="ru-RU" sz="48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/>
            </a:r>
            <a:br>
              <a:rPr lang="ru-RU" sz="4800" b="1" dirty="0">
                <a:solidFill>
                  <a:srgbClr val="00B050"/>
                </a:solidFill>
                <a:latin typeface="Bookman Old Style" panose="02050604050505020204" pitchFamily="18" charset="0"/>
              </a:rPr>
            </a:b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3169920"/>
            <a:ext cx="8596668" cy="36880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rgbClr val="00B050"/>
                </a:solidFill>
                <a:latin typeface="Gabriola" panose="04040605051002020D02" pitchFamily="82" charset="0"/>
              </a:rPr>
              <a:t>В грозы, в бури,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00B050"/>
                </a:solidFill>
                <a:latin typeface="Gabriola" panose="04040605051002020D02" pitchFamily="82" charset="0"/>
              </a:rPr>
              <a:t>В житейскую стынь,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00B050"/>
                </a:solidFill>
                <a:latin typeface="Gabriola" panose="04040605051002020D02" pitchFamily="82" charset="0"/>
              </a:rPr>
              <a:t>При тяжелых утратах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00B050"/>
                </a:solidFill>
                <a:latin typeface="Gabriola" panose="04040605051002020D02" pitchFamily="82" charset="0"/>
              </a:rPr>
              <a:t>И когда тебе грустно, 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00B050"/>
                </a:solidFill>
                <a:latin typeface="Gabriola" panose="04040605051002020D02" pitchFamily="82" charset="0"/>
              </a:rPr>
              <a:t>Казаться улыбчивым и простым – 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00B050"/>
                </a:solidFill>
                <a:latin typeface="Gabriola" panose="04040605051002020D02" pitchFamily="82" charset="0"/>
              </a:rPr>
              <a:t>Самое высшее в мире искусство.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B050"/>
                </a:solidFill>
                <a:latin typeface="Gabriola" panose="04040605051002020D02" pitchFamily="82" charset="0"/>
              </a:rPr>
              <a:t> </a:t>
            </a:r>
            <a:r>
              <a:rPr lang="ru-RU" sz="2400" dirty="0" smtClean="0">
                <a:solidFill>
                  <a:srgbClr val="00B050"/>
                </a:solidFill>
                <a:latin typeface="Gabriola" panose="04040605051002020D02" pitchFamily="82" charset="0"/>
              </a:rPr>
              <a:t>                                                    </a:t>
            </a:r>
            <a:r>
              <a:rPr lang="ru-RU" sz="2400" dirty="0" err="1" smtClean="0">
                <a:solidFill>
                  <a:srgbClr val="00B050"/>
                </a:solidFill>
                <a:latin typeface="Gabriola" panose="04040605051002020D02" pitchFamily="82" charset="0"/>
              </a:rPr>
              <a:t>С.А.Есенин</a:t>
            </a:r>
            <a:endParaRPr lang="ru-RU" sz="2400" dirty="0">
              <a:solidFill>
                <a:srgbClr val="00B050"/>
              </a:solidFill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27594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07720"/>
          </a:xfrm>
        </p:spPr>
        <p:txBody>
          <a:bodyPr/>
          <a:lstStyle/>
          <a:p>
            <a:pPr algn="ctr"/>
            <a:r>
              <a:rPr lang="ru-RU" dirty="0" smtClean="0"/>
              <a:t>Об авторе: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1371601"/>
            <a:ext cx="8596668" cy="466976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32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Калинина Светлана Ивановна - педагог – психолог МАОУ «Саган – </a:t>
            </a:r>
            <a:r>
              <a:rPr lang="ru-RU" sz="3200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Нурская</a:t>
            </a:r>
            <a:r>
              <a:rPr lang="ru-RU" sz="32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СОШ», стаж работы 15 лет в должности социальный педагог, 9 лет в должности психолога по совместительству. Занимаюсь </a:t>
            </a:r>
            <a:r>
              <a:rPr lang="ru-RU" sz="3200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психолого</a:t>
            </a:r>
            <a:r>
              <a:rPr lang="ru-RU" sz="32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– педагогическим сопровождением учащихся, диагностикой уровня развития, коррекцией поведения, на протяжении нескольких лет вела психологический курс Адаптация подростков.</a:t>
            </a:r>
            <a:endParaRPr lang="ru-RU" sz="32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004560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latin typeface="Gabriola" panose="04040605051002020D02" pitchFamily="82" charset="0"/>
              </a:rPr>
              <a:t>Толерантность – это</a:t>
            </a:r>
            <a:r>
              <a:rPr lang="en-US" sz="7200" b="1" dirty="0" smtClean="0">
                <a:latin typeface="Gabriola" panose="04040605051002020D02" pitchFamily="82" charset="0"/>
              </a:rPr>
              <a:t> </a:t>
            </a:r>
            <a:r>
              <a:rPr lang="ru-RU" sz="4400" dirty="0" smtClean="0"/>
              <a:t> уважение, принятие и правильное понимание богатого многообразия культур нашего мира, наших форм самовыражения и способов проявления человеческой индивидуальности.</a:t>
            </a:r>
            <a:endParaRPr lang="ru-RU" sz="4400" b="1" dirty="0"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40633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Толерантность и </a:t>
            </a:r>
            <a:r>
              <a:rPr lang="ru-RU" dirty="0" err="1" smtClean="0"/>
              <a:t>интолерантность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00B050"/>
                </a:solidFill>
              </a:rPr>
              <a:t>Черты толерантной  личности </a:t>
            </a:r>
            <a:r>
              <a:rPr lang="ru-RU" sz="2000" dirty="0" smtClean="0"/>
              <a:t>– снисходительность, терпение, чувство юмора, чуткость, доверие, умение владеть собой, доброжелательность,  гуманизм, умение слушать, любознательность, способность к сопереживанию, терпимость к различиям, уважение.</a:t>
            </a:r>
            <a:endParaRPr lang="ru-RU" sz="2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89968" y="2160589"/>
            <a:ext cx="4184034" cy="3880773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00B050"/>
                </a:solidFill>
              </a:rPr>
              <a:t>Черты </a:t>
            </a:r>
            <a:r>
              <a:rPr lang="ru-RU" sz="2000" dirty="0" err="1" smtClean="0">
                <a:solidFill>
                  <a:srgbClr val="00B050"/>
                </a:solidFill>
              </a:rPr>
              <a:t>интолерантной</a:t>
            </a:r>
            <a:r>
              <a:rPr lang="ru-RU" sz="2000" dirty="0" smtClean="0">
                <a:solidFill>
                  <a:srgbClr val="00B050"/>
                </a:solidFill>
              </a:rPr>
              <a:t> личности </a:t>
            </a:r>
            <a:r>
              <a:rPr lang="ru-RU" sz="2000" dirty="0" smtClean="0"/>
              <a:t>–  непонимание,  игнорирование, эгоизм, нетерпимость,  пренебрежение, раздражительность, цинизм,  агрессия, гнев, негативизм, осуждение.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87374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677334" y="213360"/>
            <a:ext cx="8596668" cy="6644639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Тест «Насколько Вы терпимы?» (О. И. Тушканова)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 Вы считаете, что у Вас возникла интересная идея, но ее не поддержали. Расстроитесь? а) да; б) нет.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 Вы встречаетесь с друзьями, и кто-то предлагает начать игру. Что Вы предпочтете?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а) чтобы участвовали только те, кто хорошо играет; б) чтобы играли и те, кто не знает правил.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3. Спокойно ли Вы воспринимаете неприятную для Вас новость? а) да; б) нет.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4. Раздражают ли Вас люди, которые в общественных местах появляются нетрезвыми?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а) если они не преступают допустимых границ, меня это вообще не интересует;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б) мне всегда неприятны люди, которые не умеют себя контролировать.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5. Можете ли Вы легко найти контакт с людьми иными, чем у Вас, профессией, положением, обычаями?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а) мне трудно было бы это сделать;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б) я не обращаю внимания на такие вещи.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6. Как Вы реагируете на шутку, объектом которой становитесь?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а) мне не нравятся ни сами шутки, ни шутники;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б) если даже шутка и будет мне неприятна, я отвечу в такой же манере.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7. Согласны ли Вы с мнением, что многие люди «сидят не на своем месте», «делают не свое дело»? а) да; б) нет.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8. Вы приводите в компанию друга (подругу), который становится объектом всеобщего внимания. Как Вы на это реагируете?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а) мне, честно говоря, неприятно, что таким образом внимание отвлечено от меня;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б) я лишь радуюсь за него (нее).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9. В гостях Вы встречаете пожилого человека, который критикует современное молодое поколение, превозносит былые времена. Как реагируете Вы?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а) уходите пораньше под благовидным предлогом;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б) вступаете в спор.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1568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7912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Результаты теста: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5414" y="1097280"/>
            <a:ext cx="8596668" cy="551688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 теперь подсчитаем баллы. Запишите по два балла за ответы: 1б,2б, 3б, 4а, 5б, 6б, 7б, 8б, 9а. Суммируйте результат.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 0 до 4 баллов. Вы непреклонны и даже упрямы. Возникает впечатление, что Вы стремитесь навязать свое мнение другим во что бы то ни стало. Часто повышаете голос. Из-за Вашего характера Вам трудно поддерживать нормальные отношения с людьми, которые думают иначе, чем Вы, не соглашаются с тем, что Вы говорите и думаете.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6–12 баллов. Вы способны твердо отстаивать свои убеждения. Вы, безусловно, можете вести диалог, менять свое мнение, если это необходимо. Способны и на излишнюю резкость, неуважение к собеседнику. И в такой момент Вы действительно можете выиграть спор с человеком, у которого слабый характер. Но стоит ли «брать горлом» тогда, когда можно победить более достойно?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14–18 баллов. Твердость Ваших убеждений отлично сочетается с большой тонкостью, гибкостью Вашего ума. Вы можете принять любую идею, с пониманием отнестись к достаточно парадоксальному, на первый взгляд, поступку, даже если Вы его не одобряете. Вы достаточно критически относитесь к своему мнению и способны с уважением и тактом по отношению к собеседнику отказаться от взглядов, которые, как выяснилось, были ошибочны.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16624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89560"/>
            <a:ext cx="8740603" cy="103632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Упражнение  «Пять добрых слов»</a:t>
            </a:r>
            <a:r>
              <a:rPr lang="ru-RU" sz="3600" dirty="0" smtClean="0"/>
              <a:t> 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7335" y="1082040"/>
            <a:ext cx="8596668" cy="5471160"/>
          </a:xfrm>
        </p:spPr>
        <p:txBody>
          <a:bodyPr>
            <a:no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Каждый участник обводит свою руку на листе бумаги и на ладошке пишет свое имя. Затем передается свой лист соседу справа, а сами получаете рисунок от соседа слева. В одном из «пальчиков» полученного чужого рисунка вы пишете какое-нибудь привлекательное, на ваш взгляд, качество ее обладателя (например, «добрая», «умная», «интересная», «отличный собеседник», «красивая», «энергичная» и т.д.). Другой человек делает запись на другом пальчике и т.д., пока лист не вернется к владельцу. Когда все надписи будут сделаны, автор получает рисунки и знакомится с «комплиментами».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46131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989320"/>
          </a:xfrm>
        </p:spPr>
        <p:txBody>
          <a:bodyPr>
            <a:normAutofit/>
          </a:bodyPr>
          <a:lstStyle/>
          <a:p>
            <a:pPr lvl="0"/>
            <a:r>
              <a:rPr lang="ru-RU" sz="1800" b="1" u="sng" dirty="0" smtClean="0"/>
              <a:t>Советы учителю:</a:t>
            </a:r>
            <a:r>
              <a:rPr lang="ru-RU" b="1" u="sng" dirty="0" smtClean="0"/>
              <a:t/>
            </a:r>
            <a:br>
              <a:rPr lang="ru-RU" b="1" u="sng" dirty="0" smtClean="0"/>
            </a:br>
            <a:endParaRPr lang="ru-RU" sz="13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929640"/>
            <a:ext cx="8596668" cy="5455920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ru-RU" dirty="0" smtClean="0"/>
          </a:p>
          <a:p>
            <a:pPr>
              <a:buAutoNum type="arabicParenR"/>
            </a:pPr>
            <a:r>
              <a:rPr lang="ru-RU" sz="4500" b="1" dirty="0" smtClean="0">
                <a:solidFill>
                  <a:schemeClr val="accent1"/>
                </a:solidFill>
              </a:rPr>
              <a:t>Никогда не унижайте и не подавляйте личность ученика. Заставлять детей делать силой то, что нам кажется хорошим, значит внушать им отвращение к этому</a:t>
            </a:r>
          </a:p>
          <a:p>
            <a:pPr>
              <a:buAutoNum type="arabicParenR"/>
            </a:pPr>
            <a:r>
              <a:rPr lang="ru-RU" sz="4500" b="1" dirty="0" smtClean="0">
                <a:solidFill>
                  <a:schemeClr val="accent1"/>
                </a:solidFill>
              </a:rPr>
              <a:t>Недопустимо делить детей на умных и глупых, богатых и бедных, хороших и плохих. Необходимо избегать однозначных, категорических оценок и некорректных сравнений детей друг с другом.</a:t>
            </a:r>
            <a:br>
              <a:rPr lang="ru-RU" sz="4500" b="1" dirty="0" smtClean="0">
                <a:solidFill>
                  <a:schemeClr val="accent1"/>
                </a:solidFill>
              </a:rPr>
            </a:br>
            <a:r>
              <a:rPr lang="ru-RU" sz="4500" b="1" dirty="0" smtClean="0">
                <a:solidFill>
                  <a:schemeClr val="accent1"/>
                </a:solidFill>
              </a:rPr>
              <a:t>Оценивать можно поступки, взгляды, но не самих детей.</a:t>
            </a:r>
          </a:p>
          <a:p>
            <a:pPr>
              <a:buAutoNum type="arabicParenR"/>
            </a:pPr>
            <a:r>
              <a:rPr lang="ru-RU" sz="4500" b="1" dirty="0" smtClean="0">
                <a:solidFill>
                  <a:schemeClr val="accent1"/>
                </a:solidFill>
              </a:rPr>
              <a:t>Сравнивать ребенка можно не с другим ребенком, а только с самим собой, подчеркивая тем самым позитивные или негативные изменения, произошедшие в нем за тот или иной промежуток времени.</a:t>
            </a:r>
          </a:p>
          <a:p>
            <a:pPr>
              <a:buAutoNum type="arabicParenR"/>
            </a:pPr>
            <a:r>
              <a:rPr lang="ru-RU" sz="4500" b="1" dirty="0" smtClean="0">
                <a:solidFill>
                  <a:schemeClr val="accent1"/>
                </a:solidFill>
              </a:rPr>
              <a:t>Изживать педагогический авторитаризм и деспотизм, иллюзию собственной непогрешимости и гарантированной правоты. </a:t>
            </a:r>
          </a:p>
          <a:p>
            <a:pPr>
              <a:buAutoNum type="arabicParenR"/>
            </a:pPr>
            <a:r>
              <a:rPr lang="ru-RU" sz="4500" b="1" dirty="0" smtClean="0">
                <a:solidFill>
                  <a:schemeClr val="accent1"/>
                </a:solidFill>
              </a:rPr>
              <a:t>Чаще улыбаетесь! Будьте приветливы! Нет ничего более неприятного в школе, чем хмурое, злое лицо учителя.</a:t>
            </a:r>
          </a:p>
          <a:p>
            <a:pPr>
              <a:buAutoNum type="arabicParenR"/>
            </a:pPr>
            <a:r>
              <a:rPr lang="ru-RU" sz="4500" b="1" dirty="0" smtClean="0">
                <a:solidFill>
                  <a:schemeClr val="accent1"/>
                </a:solidFill>
              </a:rPr>
              <a:t>Настоящий учитель постоянно развивает в себе незаурядность, всеми силами борется с формализмом и равнодушием, проявляет инициативу и творчество.</a:t>
            </a:r>
          </a:p>
          <a:p>
            <a:pPr>
              <a:buAutoNum type="arabicParenR"/>
            </a:pPr>
            <a:r>
              <a:rPr lang="ru-RU" sz="4500" b="1" dirty="0" smtClean="0">
                <a:solidFill>
                  <a:schemeClr val="accent1"/>
                </a:solidFill>
              </a:rPr>
              <a:t>Педагог, иногда смотри на мир глазами ребенка.</a:t>
            </a:r>
          </a:p>
          <a:p>
            <a:endParaRPr lang="ru-RU" sz="45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17472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487681"/>
            <a:ext cx="8596668" cy="5553682"/>
          </a:xfrm>
        </p:spPr>
        <p:txBody>
          <a:bodyPr>
            <a:normAutofit/>
          </a:bodyPr>
          <a:lstStyle/>
          <a:p>
            <a:pPr>
              <a:buAutoNum type="arabicParenR"/>
            </a:pPr>
            <a:r>
              <a:rPr lang="ru-RU" b="1" dirty="0" smtClean="0">
                <a:solidFill>
                  <a:schemeClr val="accent1"/>
                </a:solidFill>
              </a:rPr>
              <a:t>Для учителя личность ребенка – цель, объект и результат педагогической деятельности, сам ребенок – равноправный субъект взаимодействия.</a:t>
            </a:r>
          </a:p>
          <a:p>
            <a:pPr>
              <a:buAutoNum type="arabicParenR"/>
            </a:pPr>
            <a:r>
              <a:rPr lang="ru-RU" b="1" dirty="0" smtClean="0">
                <a:solidFill>
                  <a:schemeClr val="accent1"/>
                </a:solidFill>
              </a:rPr>
              <a:t>Помните, что самые главные вопросы задаются не людям, а самому себе, но ответы на них следует искать вместе.</a:t>
            </a:r>
          </a:p>
          <a:p>
            <a:pPr>
              <a:buAutoNum type="arabicParenR"/>
            </a:pPr>
            <a:r>
              <a:rPr lang="ru-RU" b="1" dirty="0" smtClean="0">
                <a:solidFill>
                  <a:schemeClr val="accent1"/>
                </a:solidFill>
              </a:rPr>
              <a:t> Познание себя, управление собой – забота каждого педагога.</a:t>
            </a:r>
          </a:p>
          <a:p>
            <a:pPr>
              <a:buAutoNum type="arabicParenR"/>
            </a:pPr>
            <a:r>
              <a:rPr lang="ru-RU" b="1" dirty="0" smtClean="0">
                <a:solidFill>
                  <a:schemeClr val="accent1"/>
                </a:solidFill>
              </a:rPr>
              <a:t>Если другие не разделяют ваших точек зрения- это не показатель их несостоятельности.</a:t>
            </a:r>
          </a:p>
          <a:p>
            <a:pPr>
              <a:buAutoNum type="arabicParenR"/>
            </a:pPr>
            <a:r>
              <a:rPr lang="ru-RU" b="1" dirty="0" smtClean="0">
                <a:solidFill>
                  <a:schemeClr val="accent1"/>
                </a:solidFill>
              </a:rPr>
              <a:t>Не страдайте от того, что не все упорядочено, строго, правильно в окружающей действительности и людях. Принимайте окружающий мир таким, какой он есть.</a:t>
            </a:r>
          </a:p>
          <a:p>
            <a:pPr>
              <a:buAutoNum type="arabicParenR"/>
            </a:pPr>
            <a:r>
              <a:rPr lang="ru-RU" b="1" dirty="0" smtClean="0">
                <a:solidFill>
                  <a:schemeClr val="accent1"/>
                </a:solidFill>
              </a:rPr>
              <a:t>Будьте терпимы к человеческим недостаткам и слабостям. Умейте признавать свою неправоту и при необходимости – извиняться.</a:t>
            </a:r>
          </a:p>
          <a:p>
            <a:pPr>
              <a:buAutoNum type="arabicParenR"/>
            </a:pPr>
            <a:r>
              <a:rPr lang="ru-RU" b="1" dirty="0" smtClean="0">
                <a:solidFill>
                  <a:schemeClr val="accent1"/>
                </a:solidFill>
              </a:rPr>
              <a:t>Будьте заинтересованы в продуктивном общении с людьми, обращайтесь к тому позитивному, что в них есть, поворачивайте людей к себе хорошей стороной.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4974" y="1840549"/>
            <a:ext cx="8596668" cy="38807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8300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393</TotalTime>
  <Words>1087</Words>
  <Application>Microsoft Office PowerPoint</Application>
  <PresentationFormat>Произвольный</PresentationFormat>
  <Paragraphs>60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Грань</vt:lpstr>
      <vt:lpstr>Ярмарка социально – педагогических инноваций 2020г. при  МАОУ «Саган – Нурская СОШ»  Мастер класс на тему «Формирование толерантности подростков»   </vt:lpstr>
      <vt:lpstr>Об авторе:</vt:lpstr>
      <vt:lpstr>Толерантность – это  уважение, принятие и правильное понимание богатого многообразия культур нашего мира, наших форм самовыражения и способов проявления человеческой индивидуальности.</vt:lpstr>
      <vt:lpstr>Толерантность и интолерантность:</vt:lpstr>
      <vt:lpstr>Слайд 5</vt:lpstr>
      <vt:lpstr>Результаты теста:</vt:lpstr>
      <vt:lpstr>Упражнение  «Пять добрых слов» </vt:lpstr>
      <vt:lpstr>Советы учителю: 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ЗДРАВСТВУЙТЕ УВАЖАЕМЫЕ КОЛЛЕГИ!  </dc:title>
  <dc:creator>Katerina</dc:creator>
  <cp:lastModifiedBy>user</cp:lastModifiedBy>
  <cp:revision>49</cp:revision>
  <dcterms:created xsi:type="dcterms:W3CDTF">2016-02-13T13:15:30Z</dcterms:created>
  <dcterms:modified xsi:type="dcterms:W3CDTF">2020-03-02T06:34:40Z</dcterms:modified>
</cp:coreProperties>
</file>