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229B"/>
    <a:srgbClr val="00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7772400" cy="1428759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The theme: Talking about weather.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2143116"/>
            <a:ext cx="7929618" cy="407196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 smtClean="0">
                <a:solidFill>
                  <a:srgbClr val="002060"/>
                </a:solidFill>
              </a:rPr>
              <a:t>Aims: - to present and practice new vocabulary.</a:t>
            </a:r>
            <a:endParaRPr lang="ru-RU" sz="2800" dirty="0" smtClean="0">
              <a:solidFill>
                <a:srgbClr val="002060"/>
              </a:solidFill>
            </a:endParaRPr>
          </a:p>
          <a:p>
            <a:pPr lvl="1" algn="l"/>
            <a:r>
              <a:rPr lang="en-US" dirty="0" smtClean="0">
                <a:solidFill>
                  <a:srgbClr val="002060"/>
                </a:solidFill>
              </a:rPr>
              <a:t>to enable pupils to talk about the weather</a:t>
            </a:r>
            <a:endParaRPr lang="ru-RU" sz="2400" dirty="0" smtClean="0">
              <a:solidFill>
                <a:srgbClr val="002060"/>
              </a:solidFill>
            </a:endParaRP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     Aids: pictures, cards, papers</a:t>
            </a:r>
            <a:endParaRPr lang="ru-RU" sz="2800" dirty="0" smtClean="0">
              <a:solidFill>
                <a:srgbClr val="002060"/>
              </a:solidFill>
            </a:endParaRP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The procedure of the lesson </a:t>
            </a:r>
            <a:endParaRPr lang="ru-RU" sz="2800" dirty="0" smtClean="0">
              <a:solidFill>
                <a:srgbClr val="002060"/>
              </a:solidFill>
            </a:endParaRP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I   </a:t>
            </a:r>
            <a:r>
              <a:rPr lang="en-US" u="sng" dirty="0" smtClean="0">
                <a:solidFill>
                  <a:srgbClr val="002060"/>
                </a:solidFill>
              </a:rPr>
              <a:t>The</a:t>
            </a:r>
            <a:r>
              <a:rPr lang="uz-Latn-UZ" u="sng" dirty="0" smtClean="0">
                <a:solidFill>
                  <a:srgbClr val="002060"/>
                </a:solidFill>
              </a:rPr>
              <a:t> </a:t>
            </a:r>
            <a:r>
              <a:rPr lang="en-US" u="sng" dirty="0" smtClean="0">
                <a:solidFill>
                  <a:srgbClr val="002060"/>
                </a:solidFill>
              </a:rPr>
              <a:t>beginning of</a:t>
            </a:r>
            <a:r>
              <a:rPr lang="uz-Latn-UZ" u="sng" dirty="0" smtClean="0">
                <a:solidFill>
                  <a:srgbClr val="002060"/>
                </a:solidFill>
              </a:rPr>
              <a:t> </a:t>
            </a:r>
            <a:r>
              <a:rPr lang="en-US" u="sng" dirty="0" smtClean="0">
                <a:solidFill>
                  <a:srgbClr val="002060"/>
                </a:solidFill>
              </a:rPr>
              <a:t>the</a:t>
            </a:r>
            <a:r>
              <a:rPr lang="uz-Latn-UZ" u="sng" dirty="0" smtClean="0">
                <a:solidFill>
                  <a:srgbClr val="002060"/>
                </a:solidFill>
              </a:rPr>
              <a:t> </a:t>
            </a:r>
            <a:r>
              <a:rPr lang="en-US" u="sng" dirty="0" smtClean="0">
                <a:solidFill>
                  <a:srgbClr val="002060"/>
                </a:solidFill>
              </a:rPr>
              <a:t>lesson</a:t>
            </a:r>
            <a:endParaRPr lang="ru-RU" sz="2800" dirty="0" smtClean="0">
              <a:solidFill>
                <a:srgbClr val="002060"/>
              </a:solidFill>
            </a:endParaRP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a) greeting </a:t>
            </a:r>
            <a:endParaRPr lang="ru-RU" sz="2800" dirty="0" smtClean="0">
              <a:solidFill>
                <a:srgbClr val="002060"/>
              </a:solidFill>
            </a:endParaRP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b) checking up homework </a:t>
            </a:r>
            <a:endParaRPr lang="ru-RU" sz="2800" dirty="0" smtClean="0">
              <a:solidFill>
                <a:srgbClr val="002060"/>
              </a:solidFill>
            </a:endParaRPr>
          </a:p>
          <a:p>
            <a:pPr algn="l"/>
            <a:r>
              <a:rPr lang="en-US" dirty="0" smtClean="0">
                <a:solidFill>
                  <a:srgbClr val="002060"/>
                </a:solidFill>
              </a:rPr>
              <a:t>II  </a:t>
            </a:r>
            <a:r>
              <a:rPr lang="en-US" u="sng" dirty="0" smtClean="0">
                <a:solidFill>
                  <a:srgbClr val="002060"/>
                </a:solidFill>
              </a:rPr>
              <a:t>warm   up  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Public\Pictures\Sample Pictures\Lighthou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3500438"/>
            <a:ext cx="3357586" cy="314327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25538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Theme : </a:t>
            </a:r>
            <a:r>
              <a:rPr lang="en-US" sz="5400" b="1" i="1" dirty="0">
                <a:solidFill>
                  <a:srgbClr val="7030A0"/>
                </a:solidFill>
              </a:rPr>
              <a:t>Weather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686800" cy="489585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                          </a:t>
            </a:r>
            <a:r>
              <a:rPr lang="en-US" b="1" i="1" u="sng" dirty="0">
                <a:solidFill>
                  <a:srgbClr val="FF3300"/>
                </a:solidFill>
              </a:rPr>
              <a:t>new words: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u="sng" dirty="0">
                <a:solidFill>
                  <a:srgbClr val="FF0000"/>
                </a:solidFill>
              </a:rPr>
              <a:t>-cold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u="sng" dirty="0">
                <a:solidFill>
                  <a:srgbClr val="FF0000"/>
                </a:solidFill>
              </a:rPr>
              <a:t>          -hot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u="sng" dirty="0">
                <a:solidFill>
                  <a:srgbClr val="FF0000"/>
                </a:solidFill>
              </a:rPr>
              <a:t>                  -warm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u="sng" dirty="0">
                <a:solidFill>
                  <a:srgbClr val="FF0000"/>
                </a:solidFill>
              </a:rPr>
              <a:t>                             -storm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u="sng" dirty="0">
                <a:solidFill>
                  <a:srgbClr val="FF0000"/>
                </a:solidFill>
              </a:rPr>
              <a:t>                                        -cloud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u="sng" dirty="0">
                <a:solidFill>
                  <a:srgbClr val="FF0000"/>
                </a:solidFill>
              </a:rPr>
              <a:t>                                                   -hail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u="sng" dirty="0">
                <a:solidFill>
                  <a:srgbClr val="FF0000"/>
                </a:solidFill>
              </a:rPr>
              <a:t>                                                          -rain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u="sng" dirty="0">
                <a:solidFill>
                  <a:srgbClr val="FF0000"/>
                </a:solidFill>
              </a:rPr>
              <a:t>                                                                   -snow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u="sng" dirty="0">
                <a:solidFill>
                  <a:srgbClr val="FF0000"/>
                </a:solidFill>
              </a:rPr>
              <a:t>                                                                              -sun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800" b="1" u="sng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71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-171450"/>
            <a:ext cx="7993062" cy="67691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b="1" i="1"/>
              <a:t>Weather</a:t>
            </a:r>
            <a:endParaRPr lang="en-US" sz="1000" b="1" i="1"/>
          </a:p>
          <a:p>
            <a:pPr algn="ctr">
              <a:buFontTx/>
              <a:buNone/>
            </a:pPr>
            <a:endParaRPr lang="ru-RU" b="1" i="1"/>
          </a:p>
        </p:txBody>
      </p:sp>
      <p:graphicFrame>
        <p:nvGraphicFramePr>
          <p:cNvPr id="9304" name="Group 88"/>
          <p:cNvGraphicFramePr>
            <a:graphicFrameLocks noGrp="1"/>
          </p:cNvGraphicFramePr>
          <p:nvPr/>
        </p:nvGraphicFramePr>
        <p:xfrm>
          <a:off x="620713" y="349250"/>
          <a:ext cx="1231900" cy="5626100"/>
        </p:xfrm>
        <a:graphic>
          <a:graphicData uri="http://schemas.openxmlformats.org/drawingml/2006/table">
            <a:tbl>
              <a:tblPr/>
              <a:tblGrid>
                <a:gridCol w="1231900"/>
              </a:tblGrid>
              <a:tr h="562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305" name="Rectangle 89"/>
          <p:cNvSpPr>
            <a:spLocks noChangeArrowheads="1"/>
          </p:cNvSpPr>
          <p:nvPr/>
        </p:nvSpPr>
        <p:spPr bwMode="auto">
          <a:xfrm>
            <a:off x="620713" y="5975350"/>
            <a:ext cx="18415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100"/>
              <a:t/>
            </a:r>
            <a:br>
              <a:rPr lang="ru-RU" sz="1100"/>
            </a:br>
            <a:endParaRPr lang="ru-RU"/>
          </a:p>
        </p:txBody>
      </p:sp>
      <p:graphicFrame>
        <p:nvGraphicFramePr>
          <p:cNvPr id="9310" name="Group 94"/>
          <p:cNvGraphicFramePr>
            <a:graphicFrameLocks noGrp="1"/>
          </p:cNvGraphicFramePr>
          <p:nvPr/>
        </p:nvGraphicFramePr>
        <p:xfrm>
          <a:off x="630238" y="358775"/>
          <a:ext cx="7893050" cy="5652770"/>
        </p:xfrm>
        <a:graphic>
          <a:graphicData uri="http://schemas.openxmlformats.org/drawingml/2006/table">
            <a:tbl>
              <a:tblPr/>
              <a:tblGrid>
                <a:gridCol w="3946525"/>
                <a:gridCol w="3946525"/>
              </a:tblGrid>
              <a:tr h="2232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32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6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318" name="Group 102"/>
          <p:cNvGraphicFramePr>
            <a:graphicFrameLocks noGrp="1"/>
          </p:cNvGraphicFramePr>
          <p:nvPr/>
        </p:nvGraphicFramePr>
        <p:xfrm>
          <a:off x="-36513" y="368300"/>
          <a:ext cx="4622801" cy="2675890"/>
        </p:xfrm>
        <a:graphic>
          <a:graphicData uri="http://schemas.openxmlformats.org/drawingml/2006/table">
            <a:tbl>
              <a:tblPr/>
              <a:tblGrid>
                <a:gridCol w="4622801"/>
              </a:tblGrid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Verdana" pitchFamily="34" charset="0"/>
                        </a:rPr>
                        <a:t>Summer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A2F7"/>
                    </a:solidFill>
                  </a:tcPr>
                </a:tc>
              </a:tr>
              <a:tr h="2051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33"/>
                          </a:solidFill>
                          <a:effectLst/>
                          <a:latin typeface="Verdana" pitchFamily="34" charset="0"/>
                        </a:rPr>
                        <a:t>  </a:t>
                      </a:r>
                      <a:r>
                        <a:rPr kumimoji="0" lang="ru-RU" sz="1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33"/>
                          </a:solidFill>
                          <a:effectLst/>
                          <a:latin typeface="Verdana" pitchFamily="34" charset="0"/>
                        </a:rPr>
                        <a:t> </a:t>
                      </a: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33"/>
                          </a:solidFill>
                          <a:effectLst/>
                          <a:latin typeface="Verdana" pitchFamily="34" charset="0"/>
                        </a:rPr>
                        <a:t>                                                                                           .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1F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319" name="Group 103"/>
          <p:cNvGraphicFramePr>
            <a:graphicFrameLocks noGrp="1"/>
          </p:cNvGraphicFramePr>
          <p:nvPr/>
        </p:nvGraphicFramePr>
        <p:xfrm>
          <a:off x="4576763" y="368300"/>
          <a:ext cx="4603750" cy="2675890"/>
        </p:xfrm>
        <a:graphic>
          <a:graphicData uri="http://schemas.openxmlformats.org/drawingml/2006/table">
            <a:tbl>
              <a:tblPr/>
              <a:tblGrid>
                <a:gridCol w="4603750"/>
              </a:tblGrid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Verdana" pitchFamily="34" charset="0"/>
                        </a:rPr>
                        <a:t>Spring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9933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A2F7"/>
                    </a:solidFill>
                  </a:tcPr>
                </a:tc>
              </a:tr>
              <a:tr h="2051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33"/>
                          </a:solidFill>
                          <a:effectLst/>
                          <a:latin typeface="Verdana" pitchFamily="34" charset="0"/>
                        </a:rPr>
                        <a:t>  </a:t>
                      </a:r>
                      <a:r>
                        <a:rPr kumimoji="0" lang="ru-RU" sz="1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33"/>
                          </a:solidFill>
                          <a:effectLst/>
                          <a:latin typeface="Verdana" pitchFamily="34" charset="0"/>
                        </a:rPr>
                        <a:t> 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33"/>
                          </a:solidFill>
                          <a:effectLst/>
                          <a:latin typeface="Verdana" pitchFamily="34" charset="0"/>
                        </a:rPr>
                        <a:t>                                                                                           .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1F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320" name="Group 104"/>
          <p:cNvGraphicFramePr>
            <a:graphicFrameLocks noGrp="1"/>
          </p:cNvGraphicFramePr>
          <p:nvPr/>
        </p:nvGraphicFramePr>
        <p:xfrm>
          <a:off x="-36513" y="3048000"/>
          <a:ext cx="4622801" cy="2682240"/>
        </p:xfrm>
        <a:graphic>
          <a:graphicData uri="http://schemas.openxmlformats.org/drawingml/2006/table">
            <a:tbl>
              <a:tblPr/>
              <a:tblGrid>
                <a:gridCol w="4622801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</a:rPr>
                        <a:t>Autumn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A2F7"/>
                    </a:solidFill>
                  </a:tcPr>
                </a:tc>
              </a:tr>
              <a:tr h="2057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33"/>
                          </a:solidFill>
                          <a:effectLst/>
                          <a:latin typeface="Verdana" pitchFamily="34" charset="0"/>
                        </a:rPr>
                        <a:t>  </a:t>
                      </a:r>
                      <a:r>
                        <a:rPr kumimoji="0" lang="ru-RU" sz="1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33"/>
                          </a:solidFill>
                          <a:effectLst/>
                          <a:latin typeface="Verdana" pitchFamily="34" charset="0"/>
                        </a:rPr>
                        <a:t> </a:t>
                      </a: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33"/>
                          </a:solidFill>
                          <a:effectLst/>
                          <a:latin typeface="Verdana" pitchFamily="34" charset="0"/>
                        </a:rPr>
                        <a:t>                                                                                           .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1F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321" name="Group 105"/>
          <p:cNvGraphicFramePr>
            <a:graphicFrameLocks noGrp="1"/>
          </p:cNvGraphicFramePr>
          <p:nvPr/>
        </p:nvGraphicFramePr>
        <p:xfrm>
          <a:off x="4576763" y="3048000"/>
          <a:ext cx="4603750" cy="2682240"/>
        </p:xfrm>
        <a:graphic>
          <a:graphicData uri="http://schemas.openxmlformats.org/drawingml/2006/table">
            <a:tbl>
              <a:tblPr/>
              <a:tblGrid>
                <a:gridCol w="460375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</a:rPr>
                        <a:t>Winter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A2F7"/>
                    </a:solidFill>
                  </a:tcPr>
                </a:tc>
              </a:tr>
              <a:tr h="2057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33"/>
                          </a:solidFill>
                          <a:effectLst/>
                          <a:latin typeface="Verdana" pitchFamily="34" charset="0"/>
                        </a:rPr>
                        <a:t>  </a:t>
                      </a:r>
                      <a:r>
                        <a:rPr kumimoji="0" lang="ru-RU" sz="1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33"/>
                          </a:solidFill>
                          <a:effectLst/>
                          <a:latin typeface="Verdana" pitchFamily="34" charset="0"/>
                        </a:rPr>
                        <a:t> </a:t>
                      </a: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33"/>
                          </a:solidFill>
                          <a:effectLst/>
                          <a:latin typeface="Verdana" pitchFamily="34" charset="0"/>
                        </a:rPr>
                        <a:t>                                                                                           .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</a:rPr>
                        <a:t>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1FD"/>
                    </a:solidFill>
                  </a:tcPr>
                </a:tc>
              </a:tr>
            </a:tbl>
          </a:graphicData>
        </a:graphic>
      </p:graphicFrame>
      <p:pic>
        <p:nvPicPr>
          <p:cNvPr id="9222" name="Picture 6" descr="summ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6288" y="765175"/>
            <a:ext cx="2643187" cy="2232025"/>
          </a:xfrm>
          <a:prstGeom prst="rect">
            <a:avLst/>
          </a:prstGeom>
          <a:noFill/>
        </p:spPr>
      </p:pic>
      <p:pic>
        <p:nvPicPr>
          <p:cNvPr id="9226" name="Picture 10" descr="spr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765175"/>
            <a:ext cx="2736850" cy="2159000"/>
          </a:xfrm>
          <a:prstGeom prst="rect">
            <a:avLst/>
          </a:prstGeom>
          <a:noFill/>
        </p:spPr>
      </p:pic>
      <p:pic>
        <p:nvPicPr>
          <p:cNvPr id="9231" name="Picture 15" descr="autum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088" y="3429000"/>
            <a:ext cx="2427287" cy="2232025"/>
          </a:xfrm>
          <a:prstGeom prst="rect">
            <a:avLst/>
          </a:prstGeom>
          <a:noFill/>
        </p:spPr>
      </p:pic>
      <p:pic>
        <p:nvPicPr>
          <p:cNvPr id="9235" name="Picture 19" descr="wint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7400" y="3429000"/>
            <a:ext cx="2451100" cy="223202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476250"/>
            <a:ext cx="8710613" cy="5327650"/>
          </a:xfrm>
        </p:spPr>
        <p:txBody>
          <a:bodyPr>
            <a:normAutofit fontScale="90000"/>
          </a:bodyPr>
          <a:lstStyle/>
          <a:p>
            <a:r>
              <a:rPr lang="en-US" sz="4400" b="1" u="sng" dirty="0">
                <a:solidFill>
                  <a:srgbClr val="FFFF00"/>
                </a:solidFill>
              </a:rPr>
              <a:t/>
            </a:r>
            <a:br>
              <a:rPr lang="en-US" sz="4400" b="1" u="sng" dirty="0">
                <a:solidFill>
                  <a:srgbClr val="FFFF00"/>
                </a:solidFill>
              </a:rPr>
            </a:br>
            <a:r>
              <a:rPr lang="en-US" sz="4400" b="1" u="sng" dirty="0">
                <a:solidFill>
                  <a:srgbClr val="FFFF00"/>
                </a:solidFill>
              </a:rPr>
              <a:t>To  develop pronunciation new words</a:t>
            </a:r>
            <a:r>
              <a:rPr lang="en-US" sz="4400" dirty="0">
                <a:solidFill>
                  <a:srgbClr val="009900"/>
                </a:solidFill>
              </a:rPr>
              <a:t/>
            </a:r>
            <a:br>
              <a:rPr lang="en-US" sz="4400" dirty="0">
                <a:solidFill>
                  <a:srgbClr val="009900"/>
                </a:solidFill>
              </a:rPr>
            </a:br>
            <a:r>
              <a:rPr lang="en-US" sz="4400" dirty="0">
                <a:solidFill>
                  <a:srgbClr val="009900"/>
                </a:solidFill>
              </a:rPr>
              <a:t/>
            </a:r>
            <a:br>
              <a:rPr lang="en-US" sz="4400" dirty="0">
                <a:solidFill>
                  <a:srgbClr val="009900"/>
                </a:solidFill>
              </a:rPr>
            </a:br>
            <a:r>
              <a:rPr lang="en-US" sz="4400" dirty="0"/>
              <a:t>cool, two, too, blue</a:t>
            </a:r>
            <a:br>
              <a:rPr lang="en-US" sz="4400" dirty="0"/>
            </a:br>
            <a:r>
              <a:rPr lang="en-US" sz="4400" dirty="0"/>
              <a:t>cold, hot, long</a:t>
            </a:r>
            <a:br>
              <a:rPr lang="en-US" sz="4400" dirty="0"/>
            </a:br>
            <a:r>
              <a:rPr lang="en-US" sz="4400" dirty="0"/>
              <a:t>mice: fine: bright, white, sky </a:t>
            </a:r>
            <a:br>
              <a:rPr lang="en-US" sz="4400" dirty="0"/>
            </a:br>
            <a:r>
              <a:rPr lang="en-US" sz="4400" dirty="0"/>
              <a:t>warm, short </a:t>
            </a:r>
            <a:br>
              <a:rPr lang="en-US" sz="4400" dirty="0"/>
            </a:br>
            <a:r>
              <a:rPr lang="en-US" sz="4400" dirty="0"/>
              <a:t>rain, skate</a:t>
            </a:r>
            <a:br>
              <a:rPr lang="en-US" sz="4400" dirty="0"/>
            </a:br>
            <a:endParaRPr lang="ru-RU" sz="4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1) To write up the word “weather” on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toster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and that are connected to the word.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 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 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uz-Latn-UZ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 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cold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 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Warm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rgbClr val="00FF99"/>
                </a:solidFill>
              </a:rPr>
              <a:t> </a:t>
            </a:r>
            <a:endParaRPr lang="ru-RU" dirty="0">
              <a:solidFill>
                <a:srgbClr val="00FF99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214546" y="2000240"/>
            <a:ext cx="4929222" cy="28575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weather</a:t>
            </a:r>
            <a:endParaRPr lang="ru-RU" sz="4000" dirty="0" smtClean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7072330" y="292893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 flipV="1">
            <a:off x="1928794" y="3857628"/>
            <a:ext cx="35719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6072198" y="1857364"/>
            <a:ext cx="571504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 flipH="1" flipV="1">
            <a:off x="4964909" y="175020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>
            <a:off x="3571868" y="1643050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500166" y="235743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>
            <a:off x="2357422" y="1928802"/>
            <a:ext cx="71438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2607455" y="4679165"/>
            <a:ext cx="57150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3607587" y="5107793"/>
            <a:ext cx="64294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16200000" flipH="1">
            <a:off x="4893471" y="5036355"/>
            <a:ext cx="64294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6200000" flipH="1">
            <a:off x="6000760" y="4786322"/>
            <a:ext cx="642942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7072330" y="3929066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0800000">
            <a:off x="1500166" y="2357430"/>
            <a:ext cx="785818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lnSpcReduction="10000"/>
          </a:bodyPr>
          <a:lstStyle/>
          <a:p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</a:rPr>
              <a:t>2. Speaking. Answering the questions</a:t>
            </a:r>
            <a:endParaRPr lang="ru-RU" sz="4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</a:rPr>
              <a:t>a) what’s the weather like in spring? </a:t>
            </a:r>
            <a:endParaRPr lang="ru-RU" sz="4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</a:rPr>
              <a:t>b) 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</a:rPr>
              <a:t>In</a:t>
            </a:r>
            <a:r>
              <a:rPr lang="uz-Latn-UZ" sz="4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4000" b="1" dirty="0" err="1" smtClean="0">
                <a:solidFill>
                  <a:schemeClr val="accent2">
                    <a:lumMod val="50000"/>
                  </a:schemeClr>
                </a:solidFill>
              </a:rPr>
              <a:t>wich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</a:rPr>
              <a:t>season is the weather hot?</a:t>
            </a:r>
            <a:endParaRPr lang="ru-RU" sz="4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</a:rPr>
              <a:t>c) what weather do you like?</a:t>
            </a:r>
            <a:endParaRPr lang="ru-RU" sz="4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</a:rPr>
              <a:t>d) Is it often cold in winter?</a:t>
            </a:r>
            <a:endParaRPr lang="ru-RU" sz="4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</a:rPr>
              <a:t>e) Do you like winter and why?</a:t>
            </a:r>
            <a:endParaRPr lang="ru-RU" sz="4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r>
              <a:rPr lang="en-US" sz="4000" b="1" dirty="0" smtClean="0"/>
              <a:t>3. Playing game “Snowball” (to through a ball to each of pupils in turn saying a word belongs to weather. The pupil who catches a ball must make up sentence).</a:t>
            </a:r>
            <a:endParaRPr lang="ru-RU" sz="4000" b="1" dirty="0" smtClean="0"/>
          </a:p>
          <a:p>
            <a:r>
              <a:rPr lang="en-US" sz="4000" b="1" dirty="0" smtClean="0"/>
              <a:t>Example:       cold</a:t>
            </a:r>
            <a:endParaRPr lang="ru-RU" sz="4000" b="1" dirty="0" smtClean="0"/>
          </a:p>
          <a:p>
            <a:r>
              <a:rPr lang="en-US" sz="4000" b="1" dirty="0" smtClean="0"/>
              <a:t>it is cold in winter</a:t>
            </a:r>
            <a:endParaRPr lang="ru-RU" sz="4000" b="1" dirty="0" smtClean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II  (Playing game) The main of the lesson.</a:t>
            </a:r>
            <a:endParaRPr lang="ru-RU" sz="3600" dirty="0" smtClean="0">
              <a:solidFill>
                <a:srgbClr val="FF0000"/>
              </a:solidFill>
            </a:endParaRPr>
          </a:p>
          <a:p>
            <a:pPr lvl="1"/>
            <a:r>
              <a:rPr lang="en-US" sz="3600" u="sng" dirty="0" smtClean="0">
                <a:solidFill>
                  <a:srgbClr val="FF0000"/>
                </a:solidFill>
              </a:rPr>
              <a:t>to  develop pronunciation new words</a:t>
            </a:r>
            <a:endParaRPr lang="ru-RU" sz="3600" dirty="0" smtClean="0">
              <a:solidFill>
                <a:srgbClr val="FF0000"/>
              </a:solidFill>
            </a:endParaRPr>
          </a:p>
          <a:p>
            <a:r>
              <a:rPr lang="en-US" sz="3600" dirty="0" smtClean="0">
                <a:solidFill>
                  <a:srgbClr val="FF0000"/>
                </a:solidFill>
              </a:rPr>
              <a:t>cool, two, too, blue</a:t>
            </a:r>
            <a:endParaRPr lang="ru-RU" sz="3600" dirty="0" smtClean="0">
              <a:solidFill>
                <a:srgbClr val="FF0000"/>
              </a:solidFill>
            </a:endParaRPr>
          </a:p>
          <a:p>
            <a:r>
              <a:rPr lang="en-US" sz="3600" dirty="0" smtClean="0">
                <a:solidFill>
                  <a:srgbClr val="FF0000"/>
                </a:solidFill>
              </a:rPr>
              <a:t>cold, hot, long</a:t>
            </a:r>
            <a:endParaRPr lang="ru-RU" sz="3600" dirty="0" smtClean="0">
              <a:solidFill>
                <a:srgbClr val="FF0000"/>
              </a:solidFill>
            </a:endParaRPr>
          </a:p>
          <a:p>
            <a:r>
              <a:rPr lang="en-US" sz="3600" dirty="0" smtClean="0">
                <a:solidFill>
                  <a:srgbClr val="FF0000"/>
                </a:solidFill>
              </a:rPr>
              <a:t>mice: fine: bright: white, ski</a:t>
            </a:r>
            <a:endParaRPr lang="ru-RU" sz="3600" dirty="0" smtClean="0">
              <a:solidFill>
                <a:srgbClr val="FF0000"/>
              </a:solidFill>
            </a:endParaRPr>
          </a:p>
          <a:p>
            <a:r>
              <a:rPr lang="en-US" sz="3600" dirty="0" smtClean="0">
                <a:solidFill>
                  <a:srgbClr val="FF0000"/>
                </a:solidFill>
              </a:rPr>
              <a:t>warm: short </a:t>
            </a:r>
            <a:endParaRPr lang="ru-RU" sz="3600" dirty="0" smtClean="0">
              <a:solidFill>
                <a:srgbClr val="FF0000"/>
              </a:solidFill>
            </a:endParaRPr>
          </a:p>
          <a:p>
            <a:r>
              <a:rPr lang="en-US" sz="3600" dirty="0" smtClean="0">
                <a:solidFill>
                  <a:srgbClr val="FF0000"/>
                </a:solidFill>
              </a:rPr>
              <a:t>rain: skate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071538" y="1214422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571604" y="1214422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071670" y="1214422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71538" y="1714488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571604" y="1714488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071670" y="1714488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071538" y="2214554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571604" y="2214554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071670" y="2214554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571736" y="2214554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071538" y="2714620"/>
            <a:ext cx="50006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571604" y="2714620"/>
            <a:ext cx="50006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071670" y="2714620"/>
            <a:ext cx="50006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571736" y="2714620"/>
            <a:ext cx="50006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071538" y="3143248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571604" y="3143248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071670" y="3143248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2571736" y="3143248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071802" y="3143248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071538" y="3643314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571604" y="3643314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071670" y="3643314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571736" y="3643314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071802" y="3643314"/>
            <a:ext cx="5000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1071538" y="4143380"/>
            <a:ext cx="50006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1571604" y="4143380"/>
            <a:ext cx="50006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071670" y="4143380"/>
            <a:ext cx="50006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571736" y="4143380"/>
            <a:ext cx="50006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071802" y="4143380"/>
            <a:ext cx="50006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3571868" y="4143380"/>
            <a:ext cx="42862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Public\Pictures\Sample Pictures\Deser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0562" y="857233"/>
            <a:ext cx="3822171" cy="5268930"/>
          </a:xfrm>
          <a:prstGeom prst="rect">
            <a:avLst/>
          </a:prstGeom>
          <a:noFill/>
        </p:spPr>
      </p:pic>
      <p:sp>
        <p:nvSpPr>
          <p:cNvPr id="41" name="Прямоугольник 40"/>
          <p:cNvSpPr/>
          <p:nvPr/>
        </p:nvSpPr>
        <p:spPr>
          <a:xfrm>
            <a:off x="714349" y="285728"/>
            <a:ext cx="5458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Puzzle time Build up the “ladder</a:t>
            </a:r>
            <a:endParaRPr lang="ru-RU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r>
              <a:rPr lang="en-US" dirty="0" smtClean="0"/>
              <a:t>Writing. Make up sentences</a:t>
            </a:r>
            <a:endParaRPr lang="ru-RU" dirty="0" smtClean="0"/>
          </a:p>
          <a:p>
            <a:r>
              <a:rPr lang="en-US" dirty="0" smtClean="0"/>
              <a:t>	</a:t>
            </a:r>
            <a:endParaRPr lang="ru-RU" dirty="0" smtClean="0"/>
          </a:p>
          <a:p>
            <a:r>
              <a:rPr lang="en-US" dirty="0" smtClean="0"/>
              <a:t>	</a:t>
            </a:r>
            <a:r>
              <a:rPr lang="uz-Latn-UZ" dirty="0" smtClean="0"/>
              <a:t>                                </a:t>
            </a:r>
            <a:r>
              <a:rPr lang="en-US" dirty="0" smtClean="0"/>
              <a:t>cold	   </a:t>
            </a:r>
            <a:r>
              <a:rPr lang="uz-Latn-UZ" dirty="0" smtClean="0"/>
              <a:t>       </a:t>
            </a:r>
            <a:r>
              <a:rPr lang="en-US" dirty="0" smtClean="0"/>
              <a:t>  spring </a:t>
            </a:r>
            <a:endParaRPr lang="ru-RU" dirty="0" smtClean="0"/>
          </a:p>
          <a:p>
            <a:r>
              <a:rPr lang="en-US" dirty="0" smtClean="0"/>
              <a:t>     often        </a:t>
            </a:r>
            <a:r>
              <a:rPr lang="uz-Latn-UZ" dirty="0" smtClean="0"/>
              <a:t>              </a:t>
            </a:r>
            <a:r>
              <a:rPr lang="en-US" dirty="0" smtClean="0"/>
              <a:t> warm	  autumn</a:t>
            </a:r>
            <a:endParaRPr lang="ru-RU" dirty="0" smtClean="0"/>
          </a:p>
          <a:p>
            <a:r>
              <a:rPr lang="en-US" dirty="0" smtClean="0"/>
              <a:t>        is	</a:t>
            </a:r>
            <a:r>
              <a:rPr lang="uz-Latn-UZ" dirty="0" smtClean="0"/>
              <a:t>  </a:t>
            </a:r>
            <a:r>
              <a:rPr lang="en-US" dirty="0" smtClean="0"/>
              <a:t>always	</a:t>
            </a:r>
            <a:r>
              <a:rPr lang="uz-Latn-UZ" dirty="0" smtClean="0"/>
              <a:t> </a:t>
            </a:r>
            <a:r>
              <a:rPr lang="en-US" dirty="0" smtClean="0"/>
              <a:t> hot	     </a:t>
            </a:r>
            <a:r>
              <a:rPr lang="uz-Latn-UZ" dirty="0" smtClean="0"/>
              <a:t>     </a:t>
            </a:r>
            <a:r>
              <a:rPr lang="en-US" dirty="0" smtClean="0"/>
              <a:t> March</a:t>
            </a:r>
            <a:endParaRPr lang="ru-RU" dirty="0" smtClean="0"/>
          </a:p>
          <a:p>
            <a:r>
              <a:rPr lang="en-US" dirty="0" smtClean="0"/>
              <a:t>It            	</a:t>
            </a:r>
            <a:r>
              <a:rPr lang="uz-Latn-UZ" dirty="0" smtClean="0"/>
              <a:t> </a:t>
            </a:r>
            <a:r>
              <a:rPr lang="en-US" dirty="0" smtClean="0"/>
              <a:t>usually	</a:t>
            </a:r>
            <a:r>
              <a:rPr lang="uz-Latn-UZ" dirty="0" smtClean="0"/>
              <a:t> </a:t>
            </a:r>
            <a:r>
              <a:rPr lang="en-US" dirty="0" smtClean="0"/>
              <a:t> fine              April</a:t>
            </a:r>
            <a:endParaRPr lang="ru-RU" dirty="0" smtClean="0"/>
          </a:p>
          <a:p>
            <a:r>
              <a:rPr lang="en-US" dirty="0" smtClean="0"/>
              <a:t>	Isn’t	sometimes	dry	           September</a:t>
            </a:r>
            <a:endParaRPr lang="ru-RU" dirty="0" smtClean="0"/>
          </a:p>
          <a:p>
            <a:r>
              <a:rPr lang="en-US" dirty="0" smtClean="0"/>
              <a:t>	                     </a:t>
            </a:r>
            <a:r>
              <a:rPr lang="uz-Latn-UZ" dirty="0" smtClean="0"/>
              <a:t>                              </a:t>
            </a:r>
            <a:r>
              <a:rPr lang="en-US" dirty="0" smtClean="0"/>
              <a:t>October</a:t>
            </a:r>
            <a:endParaRPr lang="ru-RU" dirty="0" smtClean="0"/>
          </a:p>
          <a:p>
            <a:r>
              <a:rPr lang="en-US" dirty="0" smtClean="0"/>
              <a:t>Example: It isn’t always hot in spring.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6200000" flipH="1">
            <a:off x="-500098" y="3571876"/>
            <a:ext cx="3357586" cy="7143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607191" y="3536157"/>
            <a:ext cx="3357586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6200000" flipH="1">
            <a:off x="2571736" y="3571876"/>
            <a:ext cx="3214710" cy="7143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6200000" flipH="1">
            <a:off x="4000496" y="3500438"/>
            <a:ext cx="3357586" cy="7143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>
                <a:solidFill>
                  <a:srgbClr val="FF0000"/>
                </a:solidFill>
              </a:rPr>
              <a:t>Listening. Play the tape and listen the poem world weather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In the North it’s snowing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And in the South  it’s hot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In the East the wind is blowing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And in the west it is not.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     In the South the sun is shining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     And in the west the sky is blue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     In the East it’s raining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     And in the North it’s raining too.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pPr lvl="0"/>
            <a:r>
              <a:rPr lang="en-US" dirty="0" smtClean="0"/>
              <a:t>Consolidation part. To practice asking questions complete the dialogue by asking.</a:t>
            </a:r>
            <a:endParaRPr lang="ru-RU" sz="2800" dirty="0" smtClean="0"/>
          </a:p>
          <a:p>
            <a:r>
              <a:rPr lang="en-US" dirty="0" smtClean="0"/>
              <a:t>         -                                          ?</a:t>
            </a:r>
            <a:endParaRPr lang="ru-RU" sz="2800" dirty="0" smtClean="0"/>
          </a:p>
          <a:p>
            <a:pPr lvl="1"/>
            <a:r>
              <a:rPr lang="en-US" dirty="0" smtClean="0"/>
              <a:t>There are four seasons in a year</a:t>
            </a:r>
            <a:endParaRPr lang="ru-RU" sz="2400" dirty="0" smtClean="0"/>
          </a:p>
          <a:p>
            <a:pPr lvl="1"/>
            <a:r>
              <a:rPr lang="en-US" dirty="0" smtClean="0"/>
              <a:t>                                       ?</a:t>
            </a:r>
            <a:endParaRPr lang="ru-RU" sz="2400" dirty="0" smtClean="0"/>
          </a:p>
          <a:p>
            <a:pPr lvl="1"/>
            <a:r>
              <a:rPr lang="en-US" dirty="0" smtClean="0"/>
              <a:t>The winter months are: December, January, February</a:t>
            </a:r>
            <a:endParaRPr lang="ru-RU" sz="2400" dirty="0" smtClean="0"/>
          </a:p>
          <a:p>
            <a:pPr lvl="1"/>
            <a:r>
              <a:rPr lang="en-US" dirty="0" smtClean="0"/>
              <a:t>                                       ?</a:t>
            </a:r>
            <a:endParaRPr lang="ru-RU" sz="2400" dirty="0" smtClean="0"/>
          </a:p>
          <a:p>
            <a:pPr lvl="1"/>
            <a:r>
              <a:rPr lang="en-US" dirty="0" smtClean="0"/>
              <a:t>Yes, it is cold in winter</a:t>
            </a:r>
            <a:endParaRPr lang="ru-RU" sz="2400" dirty="0" smtClean="0"/>
          </a:p>
          <a:p>
            <a:pPr lvl="1"/>
            <a:r>
              <a:rPr lang="en-US" dirty="0" smtClean="0"/>
              <a:t>                                       ?</a:t>
            </a:r>
            <a:endParaRPr lang="ru-RU" sz="2400" dirty="0" smtClean="0"/>
          </a:p>
          <a:p>
            <a:pPr lvl="1"/>
            <a:r>
              <a:rPr lang="en-US" dirty="0" smtClean="0"/>
              <a:t>Yes, I like spring.</a:t>
            </a:r>
            <a:endParaRPr lang="ru-R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ublic\Pictures\Sample Pictures\Hydrangea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3143248"/>
            <a:ext cx="7989387" cy="3286148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57158" y="285728"/>
            <a:ext cx="785818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15229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end of the lesson.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15229B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15229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marking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15229B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15229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Homework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15229B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15229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Describe the weather in spring in Uzbekistan.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15229B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15229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(Make up sentences and draw a picture about it)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15229B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15229B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b) Learn the poem “world weather”.   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15229B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39</TotalTime>
  <Words>430</Words>
  <PresentationFormat>Экран (4:3)</PresentationFormat>
  <Paragraphs>94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The theme: Talking about weather.</vt:lpstr>
      <vt:lpstr>Theme : Weather </vt:lpstr>
      <vt:lpstr>Слайд 3</vt:lpstr>
      <vt:lpstr> To  develop pronunciation new words  cool, two, too, blue cold, hot, long mice: fine: bright, white, sky  warm, short  rain, skate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Пользователь Windows</cp:lastModifiedBy>
  <cp:revision>12</cp:revision>
  <dcterms:created xsi:type="dcterms:W3CDTF">2013-03-25T18:22:42Z</dcterms:created>
  <dcterms:modified xsi:type="dcterms:W3CDTF">2020-03-31T06:21:01Z</dcterms:modified>
</cp:coreProperties>
</file>