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75" r:id="rId4"/>
    <p:sldId id="276" r:id="rId5"/>
    <p:sldId id="288" r:id="rId6"/>
    <p:sldId id="287" r:id="rId7"/>
    <p:sldId id="282" r:id="rId8"/>
    <p:sldId id="284" r:id="rId9"/>
    <p:sldId id="283" r:id="rId10"/>
    <p:sldId id="290" r:id="rId11"/>
    <p:sldId id="289" r:id="rId12"/>
    <p:sldId id="292" r:id="rId13"/>
    <p:sldId id="291" r:id="rId14"/>
    <p:sldId id="265" r:id="rId15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2" pos="3591" userDrawn="1">
          <p15:clr>
            <a:srgbClr val="A4A3A4"/>
          </p15:clr>
        </p15:guide>
        <p15:guide id="7" orient="horz" pos="2500" userDrawn="1">
          <p15:clr>
            <a:srgbClr val="A4A3A4"/>
          </p15:clr>
        </p15:guide>
        <p15:guide id="8" pos="4951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7F1E4"/>
    <a:srgbClr val="B8D3E8"/>
    <a:srgbClr val="197DCE"/>
    <a:srgbClr val="BC7FBB"/>
    <a:srgbClr val="7FC6E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84E427A-3D55-4303-BF80-6455036E1DE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26" autoAdjust="0"/>
    <p:restoredTop sz="94291" autoAdjust="0"/>
  </p:normalViewPr>
  <p:slideViewPr>
    <p:cSldViewPr snapToGrid="0" showGuides="1">
      <p:cViewPr varScale="1">
        <p:scale>
          <a:sx n="73" d="100"/>
          <a:sy n="73" d="100"/>
        </p:scale>
        <p:origin x="-624" y="-102"/>
      </p:cViewPr>
      <p:guideLst>
        <p:guide orient="horz" pos="2500"/>
        <p:guide pos="3591"/>
        <p:guide pos="495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018" y="7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BA013A81-3DCA-48FF-B1B3-A7C975A2780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A1C77BA0-3528-427C-9BE2-79D49213FF4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2C54021-6772-4A57-861F-90A75A7AA084}" type="datetime1">
              <a:rPr lang="ru-RU" smtClean="0"/>
              <a:pPr rtl="0"/>
              <a:t>09.04.2020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29A05A8F-DB20-403E-B1F6-934526320FE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="" xmlns:a16="http://schemas.microsoft.com/office/drawing/2014/main" id="{A1B1CAF2-EBF9-46DA-A085-6592F733081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40DF807-07AB-4E04-861A-CD3923A871F5}" type="slidenum">
              <a:rPr lang="ru-RU" smtClean="0"/>
              <a:pPr rtl="0"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437683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0E2EC71-EA82-4BBF-9279-07E91EB2821A}" type="datetime1">
              <a:rPr lang="ru-RU" noProof="0" smtClean="0"/>
              <a:pPr rtl="0"/>
              <a:t>09.04.2020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3D78A92-0141-4330-8F3E-FAADFAC23844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174888773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3D78A92-0141-4330-8F3E-FAADFAC23844}" type="slidenum">
              <a:rPr lang="ru-RU" smtClean="0"/>
              <a:pPr rtl="0"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63517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3D78A92-0141-4330-8F3E-FAADFAC23844}" type="slidenum">
              <a:rPr lang="ru-RU" smtClean="0"/>
              <a:pPr rtl="0"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22083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3D78A92-0141-4330-8F3E-FAADFAC23844}" type="slidenum">
              <a:rPr lang="ru-RU" smtClean="0"/>
              <a:pPr rtl="0"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558019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3D78A92-0141-4330-8F3E-FAADFAC23844}" type="slidenum">
              <a:rPr lang="ru-RU" smtClean="0"/>
              <a:pPr rtl="0"/>
              <a:t>14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77817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да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1DAC5403-E1D0-4032-A9FE-410B2982643C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D846C517-01CF-4924-81A5-DAD4CE0BFA6C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70000"/>
                </a:schemeClr>
              </a:gs>
              <a:gs pos="100000">
                <a:schemeClr val="accent3">
                  <a:alpha val="7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21" name="Текст 26">
            <a:extLst>
              <a:ext uri="{FF2B5EF4-FFF2-40B4-BE49-F238E27FC236}">
                <a16:creationId xmlns="" xmlns:a16="http://schemas.microsoft.com/office/drawing/2014/main" id="{E013E669-E15F-4096-81CC-6637C4A9F9E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12235" y="1680191"/>
            <a:ext cx="4367531" cy="324417"/>
          </a:xfrm>
        </p:spPr>
        <p:txBody>
          <a:bodyPr rtlCol="0">
            <a:noAutofit/>
          </a:bodyPr>
          <a:lstStyle>
            <a:lvl1pPr marL="0" indent="0" algn="ctr">
              <a:buNone/>
              <a:defRPr sz="2000" b="1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/>
              <a:t>20ГГ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7021" y="2107415"/>
            <a:ext cx="10117959" cy="2281355"/>
          </a:xfrm>
        </p:spPr>
        <p:txBody>
          <a:bodyPr rtlCol="0">
            <a:noAutofit/>
          </a:bodyPr>
          <a:lstStyle>
            <a:lvl1pPr algn="ctr">
              <a:defRPr sz="8000" b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ЗАГОЛОВОК</a:t>
            </a:r>
            <a:br>
              <a:rPr lang="ru-RU" noProof="0"/>
            </a:br>
            <a:r>
              <a:rPr lang="ru-RU" noProof="0"/>
              <a:t>ПРЕЗЕНТАЦИИ</a:t>
            </a:r>
          </a:p>
        </p:txBody>
      </p:sp>
      <p:sp>
        <p:nvSpPr>
          <p:cNvPr id="23" name="Текст 26">
            <a:extLst>
              <a:ext uri="{FF2B5EF4-FFF2-40B4-BE49-F238E27FC236}">
                <a16:creationId xmlns="" xmlns:a16="http://schemas.microsoft.com/office/drawing/2014/main" id="{5BB088E3-63C1-423F-A939-150B8E1F87A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12235" y="1333943"/>
            <a:ext cx="4367531" cy="324417"/>
          </a:xfrm>
        </p:spPr>
        <p:txBody>
          <a:bodyPr rtlCol="0">
            <a:noAutofit/>
          </a:bodyPr>
          <a:lstStyle>
            <a:lvl1pPr marL="0" indent="0" algn="ctr">
              <a:buNone/>
              <a:defRPr sz="23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/>
              <a:t>Месяц</a:t>
            </a:r>
          </a:p>
        </p:txBody>
      </p:sp>
      <p:sp>
        <p:nvSpPr>
          <p:cNvPr id="36" name="Текст 14">
            <a:extLst>
              <a:ext uri="{FF2B5EF4-FFF2-40B4-BE49-F238E27FC236}">
                <a16:creationId xmlns="" xmlns:a16="http://schemas.microsoft.com/office/drawing/2014/main" id="{2A3D73F7-77EC-4576-B541-20C032F462D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050857" y="4720037"/>
            <a:ext cx="10090287" cy="1101897"/>
          </a:xfrm>
        </p:spPr>
        <p:txBody>
          <a:bodyPr rtlCol="0">
            <a:noAutofit/>
          </a:bodyPr>
          <a:lstStyle>
            <a:lvl1pPr marL="0" indent="0" algn="ctr">
              <a:buNone/>
              <a:defRPr sz="3500" b="0" i="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ru-RU" noProof="0"/>
              <a:t>Ключевая фраза</a:t>
            </a:r>
            <a:br>
              <a:rPr lang="ru-RU" noProof="0"/>
            </a:br>
            <a:r>
              <a:rPr lang="ru-RU" noProof="0"/>
              <a:t>презентации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6691BBC0-FAFE-4A57-9925-6182B74C4CB1}"/>
              </a:ext>
            </a:extLst>
          </p:cNvPr>
          <p:cNvSpPr/>
          <p:nvPr userDrawn="1"/>
        </p:nvSpPr>
        <p:spPr>
          <a:xfrm>
            <a:off x="3023092" y="4453465"/>
            <a:ext cx="6120000" cy="64008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3966819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34F3F28-2A24-40B5-AC8C-5A53DC799A96}"/>
              </a:ext>
            </a:extLst>
          </p:cNvPr>
          <p:cNvSpPr/>
          <p:nvPr userDrawn="1"/>
        </p:nvSpPr>
        <p:spPr>
          <a:xfrm>
            <a:off x="129540" y="3410712"/>
            <a:ext cx="11932920" cy="3319272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99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F097552-E3A8-41F6-B00B-4A39A247AA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981036"/>
            <a:ext cx="10515600" cy="782638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СЛАЙД-РАЗДЕЛИТЕЛЬ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>
            <a:lvl1pPr>
              <a:defRPr b="1">
                <a:latin typeface="+mn-lt"/>
              </a:defRPr>
            </a:lvl1pPr>
          </a:lstStyle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ДД.ММ.20ГГ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="" xmlns:a16="http://schemas.microsoft.com/office/drawing/2014/main" id="{95BAC97E-3C4E-4D04-8A57-DC61E07CB8FD}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E7822F33-D675-4E6C-BD09-D9C78365BB41}"/>
              </a:ext>
            </a:extLst>
          </p:cNvPr>
          <p:cNvSpPr/>
          <p:nvPr userDrawn="1"/>
        </p:nvSpPr>
        <p:spPr>
          <a:xfrm>
            <a:off x="3148724" y="4804366"/>
            <a:ext cx="590400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11" name="Текст 2">
            <a:extLst>
              <a:ext uri="{FF2B5EF4-FFF2-40B4-BE49-F238E27FC236}">
                <a16:creationId xmlns="" xmlns:a16="http://schemas.microsoft.com/office/drawing/2014/main" id="{F4F6DD4A-6071-4D11-ABDB-28EA5AC871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942478"/>
            <a:ext cx="10515600" cy="45908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lang="en-US" sz="2300">
                <a:solidFill>
                  <a:schemeClr val="bg2"/>
                </a:solidFill>
              </a:defRPr>
            </a:lvl1pPr>
          </a:lstStyle>
          <a:p>
            <a:pPr marL="228600" lvl="0" indent="-228600" algn="ctr" rt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3823477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34F3F28-2A24-40B5-AC8C-5A53DC799A96}"/>
              </a:ext>
            </a:extLst>
          </p:cNvPr>
          <p:cNvSpPr/>
          <p:nvPr userDrawn="1"/>
        </p:nvSpPr>
        <p:spPr>
          <a:xfrm>
            <a:off x="129540" y="128016"/>
            <a:ext cx="685800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F097552-E3A8-41F6-B00B-4A39A247AA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1169256"/>
            <a:ext cx="5285914" cy="782638"/>
          </a:xfrm>
        </p:spPr>
        <p:txBody>
          <a:bodyPr rtlCol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РАЗМЕТКА ТЕКСТА 1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ДД.ММ.20ГГ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="" xmlns:a16="http://schemas.microsoft.com/office/drawing/2014/main" id="{95BAC97E-3C4E-4D04-8A57-DC61E07CB8FD}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12" name="Текст 17">
            <a:extLst>
              <a:ext uri="{FF2B5EF4-FFF2-40B4-BE49-F238E27FC236}">
                <a16:creationId xmlns="" xmlns:a16="http://schemas.microsoft.com/office/drawing/2014/main" id="{028AD4F5-2320-4533-9EC4-9832091E65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1248" y="2136036"/>
            <a:ext cx="5285914" cy="857098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300">
                <a:solidFill>
                  <a:schemeClr val="bg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E7822F33-D675-4E6C-BD09-D9C78365BB41}"/>
              </a:ext>
            </a:extLst>
          </p:cNvPr>
          <p:cNvSpPr/>
          <p:nvPr userDrawn="1"/>
        </p:nvSpPr>
        <p:spPr>
          <a:xfrm>
            <a:off x="915026" y="1992586"/>
            <a:ext cx="489600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14" name="Текст 14">
            <a:extLst>
              <a:ext uri="{FF2B5EF4-FFF2-40B4-BE49-F238E27FC236}">
                <a16:creationId xmlns="" xmlns:a16="http://schemas.microsoft.com/office/drawing/2014/main" id="{302F0820-F94A-40EF-B3BE-26CD0CB5517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199" y="3100269"/>
            <a:ext cx="5288963" cy="2588637"/>
          </a:xfrm>
        </p:spPr>
        <p:txBody>
          <a:bodyPr lIns="0"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600" b="0" i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372139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содержимы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34F3F28-2A24-40B5-AC8C-5A53DC799A96}"/>
              </a:ext>
            </a:extLst>
          </p:cNvPr>
          <p:cNvSpPr/>
          <p:nvPr userDrawn="1"/>
        </p:nvSpPr>
        <p:spPr>
          <a:xfrm>
            <a:off x="129540" y="128016"/>
            <a:ext cx="11932920" cy="3319272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F097552-E3A8-41F6-B00B-4A39A247AA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1093460"/>
            <a:ext cx="5320386" cy="782638"/>
          </a:xfrm>
        </p:spPr>
        <p:txBody>
          <a:bodyPr rtlCol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РАЗМЕТКА ТЕКСТА 2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ДД.ММ.20ГГ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="" xmlns:a16="http://schemas.microsoft.com/office/drawing/2014/main" id="{95BAC97E-3C4E-4D04-8A57-DC61E07CB8FD}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12" name="Текст 17">
            <a:extLst>
              <a:ext uri="{FF2B5EF4-FFF2-40B4-BE49-F238E27FC236}">
                <a16:creationId xmlns="" xmlns:a16="http://schemas.microsoft.com/office/drawing/2014/main" id="{028AD4F5-2320-4533-9EC4-9832091E65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1248" y="2060240"/>
            <a:ext cx="5320386" cy="882524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300">
                <a:solidFill>
                  <a:schemeClr val="bg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E7822F33-D675-4E6C-BD09-D9C78365BB41}"/>
              </a:ext>
            </a:extLst>
          </p:cNvPr>
          <p:cNvSpPr/>
          <p:nvPr userDrawn="1"/>
        </p:nvSpPr>
        <p:spPr>
          <a:xfrm>
            <a:off x="914693" y="1916790"/>
            <a:ext cx="489600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11" name="Текст 14">
            <a:extLst>
              <a:ext uri="{FF2B5EF4-FFF2-40B4-BE49-F238E27FC236}">
                <a16:creationId xmlns="" xmlns:a16="http://schemas.microsoft.com/office/drawing/2014/main" id="{4B6CBCCA-9781-462D-AF43-C6AAE3D1AA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17897" y="1125545"/>
            <a:ext cx="4707842" cy="1849304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600" b="0" i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2599193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метка для двух раздел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C40FB52-44A8-43D1-8B33-F4E55A83AC38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64ACA68-1C2C-4C4D-9CB4-1C8BF3E03F57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99000">
                <a:schemeClr val="accent3">
                  <a:alpha val="8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8A140A0-8435-451E-9A8E-9C33B97E1B1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ДД.ММ.20ГГ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3BDD90A-F598-4982-8244-00A2189F77B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="" xmlns:a16="http://schemas.microsoft.com/office/drawing/2014/main" id="{03373955-AB5B-4186-8098-9DBA0AB2650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59649" y="2738211"/>
            <a:ext cx="4183650" cy="454353"/>
          </a:xfrm>
        </p:spPr>
        <p:txBody>
          <a:bodyPr rtlCol="0">
            <a:noAutofit/>
          </a:bodyPr>
          <a:lstStyle>
            <a:lvl1pPr marL="0" indent="0">
              <a:buNone/>
              <a:defRPr sz="30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Название раздела 1</a:t>
            </a:r>
          </a:p>
        </p:txBody>
      </p:sp>
      <p:sp>
        <p:nvSpPr>
          <p:cNvPr id="9" name="Текст 26">
            <a:extLst>
              <a:ext uri="{FF2B5EF4-FFF2-40B4-BE49-F238E27FC236}">
                <a16:creationId xmlns="" xmlns:a16="http://schemas.microsoft.com/office/drawing/2014/main" id="{B534F865-65DF-4129-9CE5-414E2493757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201" y="1835244"/>
            <a:ext cx="10515599" cy="629105"/>
          </a:xfrm>
        </p:spPr>
        <p:txBody>
          <a:bodyPr lIns="0" rIns="0" rtlCol="0">
            <a:noAutofit/>
          </a:bodyPr>
          <a:lstStyle>
            <a:lvl1pPr marL="0" indent="0" algn="ctr" rtl="0">
              <a:buNone/>
              <a:defRPr sz="2300" b="0" i="0">
                <a:solidFill>
                  <a:schemeClr val="bg2"/>
                </a:solidFill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0" name="Текст 2">
            <a:extLst>
              <a:ext uri="{FF2B5EF4-FFF2-40B4-BE49-F238E27FC236}">
                <a16:creationId xmlns="" xmlns:a16="http://schemas.microsoft.com/office/drawing/2014/main" id="{23A3472E-32B4-4CAD-B5D0-420AA3FB4CE3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627121" y="2738211"/>
            <a:ext cx="4183650" cy="454353"/>
          </a:xfrm>
        </p:spPr>
        <p:txBody>
          <a:bodyPr rtlCol="0">
            <a:noAutofit/>
          </a:bodyPr>
          <a:lstStyle>
            <a:lvl1pPr marL="0" indent="0">
              <a:buNone/>
              <a:defRPr sz="30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Название раздела 2</a:t>
            </a:r>
          </a:p>
        </p:txBody>
      </p:sp>
      <p:sp>
        <p:nvSpPr>
          <p:cNvPr id="11" name="Текст 26">
            <a:extLst>
              <a:ext uri="{FF2B5EF4-FFF2-40B4-BE49-F238E27FC236}">
                <a16:creationId xmlns="" xmlns:a16="http://schemas.microsoft.com/office/drawing/2014/main" id="{1AEED068-3EA0-4BF4-875C-02473E9EB0C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159649" y="3428501"/>
            <a:ext cx="4365625" cy="2333625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2" name="Текст 26">
            <a:extLst>
              <a:ext uri="{FF2B5EF4-FFF2-40B4-BE49-F238E27FC236}">
                <a16:creationId xmlns="" xmlns:a16="http://schemas.microsoft.com/office/drawing/2014/main" id="{3590B9DA-A2DF-4AE1-9A98-C7B84F48C3A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7121" y="3428501"/>
            <a:ext cx="4365625" cy="2333625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4510C334-F1CE-4CEF-ADC6-D1BADB99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7629"/>
            <a:ext cx="10515600" cy="1325563"/>
          </a:xfrm>
        </p:spPr>
        <p:txBody>
          <a:bodyPr lIns="0" rIns="0"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СРАВНЕНИЕ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="" xmlns:a16="http://schemas.microsoft.com/office/drawing/2014/main" id="{B6E88236-C248-4008-9619-75BCE6D3401C}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2D3F74C5-9ADD-4AE3-BCA5-88726CC2A1A3}"/>
              </a:ext>
            </a:extLst>
          </p:cNvPr>
          <p:cNvSpPr/>
          <p:nvPr userDrawn="1"/>
        </p:nvSpPr>
        <p:spPr>
          <a:xfrm>
            <a:off x="4528201" y="1667974"/>
            <a:ext cx="316800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3450372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 диаграм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C40FB52-44A8-43D1-8B33-F4E55A83AC38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64ACA68-1C2C-4C4D-9CB4-1C8BF3E03F57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8A140A0-8435-451E-9A8E-9C33B97E1B1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ДД.ММ.20ГГ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3BDD90A-F598-4982-8244-00A2189F77B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9" name="Текст 26">
            <a:extLst>
              <a:ext uri="{FF2B5EF4-FFF2-40B4-BE49-F238E27FC236}">
                <a16:creationId xmlns="" xmlns:a16="http://schemas.microsoft.com/office/drawing/2014/main" id="{B534F865-65DF-4129-9CE5-414E2493757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41248" y="3359239"/>
            <a:ext cx="4357688" cy="2252574"/>
          </a:xfrm>
        </p:spPr>
        <p:txBody>
          <a:bodyPr lIns="0" rIns="0" rtlCol="0">
            <a:noAutofit/>
          </a:bodyPr>
          <a:lstStyle>
            <a:lvl1pPr marL="0" indent="0" algn="l" rtl="0">
              <a:buNone/>
              <a:defRPr sz="2300" b="0" i="0">
                <a:solidFill>
                  <a:schemeClr val="bg2"/>
                </a:solidFill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4510C334-F1CE-4CEF-ADC6-D1BADB99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1246187"/>
            <a:ext cx="4357688" cy="2161001"/>
          </a:xfrm>
        </p:spPr>
        <p:txBody>
          <a:bodyPr lIns="0" rIns="0" rtlCol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СЛАЙД С ДИАГРАММОЙ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="" xmlns:a16="http://schemas.microsoft.com/office/drawing/2014/main" id="{B6E88236-C248-4008-9619-75BCE6D3401C}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2D3F74C5-9ADD-4AE3-BCA5-88726CC2A1A3}"/>
              </a:ext>
            </a:extLst>
          </p:cNvPr>
          <p:cNvSpPr/>
          <p:nvPr userDrawn="1"/>
        </p:nvSpPr>
        <p:spPr>
          <a:xfrm>
            <a:off x="911877" y="3191969"/>
            <a:ext cx="3968496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16" name="Диаграмма 18">
            <a:extLst>
              <a:ext uri="{FF2B5EF4-FFF2-40B4-BE49-F238E27FC236}">
                <a16:creationId xmlns="" xmlns:a16="http://schemas.microsoft.com/office/drawing/2014/main" id="{BE9C98A7-B145-402E-BADA-CE785E3BA996}"/>
              </a:ext>
            </a:extLst>
          </p:cNvPr>
          <p:cNvSpPr>
            <a:spLocks noGrp="1"/>
          </p:cNvSpPr>
          <p:nvPr>
            <p:ph type="chart" sz="quarter" idx="32" hasCustomPrompt="1"/>
          </p:nvPr>
        </p:nvSpPr>
        <p:spPr>
          <a:xfrm>
            <a:off x="6981371" y="1246188"/>
            <a:ext cx="4284663" cy="4365625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диаграмму</a:t>
            </a:r>
          </a:p>
        </p:txBody>
      </p:sp>
    </p:spTree>
    <p:extLst>
      <p:ext uri="{BB962C8B-B14F-4D97-AF65-F5344CB8AC3E}">
        <p14:creationId xmlns="" xmlns:p14="http://schemas.microsoft.com/office/powerpoint/2010/main" val="2525342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 таблиц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C40FB52-44A8-43D1-8B33-F4E55A83AC38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64ACA68-1C2C-4C4D-9CB4-1C8BF3E03F57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8A140A0-8435-451E-9A8E-9C33B97E1B1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ДД.ММ.20ГГ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3BDD90A-F598-4982-8244-00A2189F77B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9" name="Текст 26">
            <a:extLst>
              <a:ext uri="{FF2B5EF4-FFF2-40B4-BE49-F238E27FC236}">
                <a16:creationId xmlns="" xmlns:a16="http://schemas.microsoft.com/office/drawing/2014/main" id="{B534F865-65DF-4129-9CE5-414E2493757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683563" y="3359239"/>
            <a:ext cx="2596896" cy="2252574"/>
          </a:xfrm>
        </p:spPr>
        <p:txBody>
          <a:bodyPr lIns="0" rIns="0" rtlCol="0">
            <a:noAutofit/>
          </a:bodyPr>
          <a:lstStyle>
            <a:lvl1pPr marL="0" indent="0" algn="l" rtl="0">
              <a:buNone/>
              <a:defRPr sz="2300" b="0" i="0">
                <a:solidFill>
                  <a:schemeClr val="bg2"/>
                </a:solidFill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4510C334-F1CE-4CEF-ADC6-D1BADB99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62" y="1757774"/>
            <a:ext cx="2669859" cy="1325563"/>
          </a:xfrm>
        </p:spPr>
        <p:txBody>
          <a:bodyPr lIns="0" rIns="0" rtlCol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СЛАЙД С ТАБЛИЦЕЙ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="" xmlns:a16="http://schemas.microsoft.com/office/drawing/2014/main" id="{B6E88236-C248-4008-9619-75BCE6D3401C}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2D3F74C5-9ADD-4AE3-BCA5-88726CC2A1A3}"/>
              </a:ext>
            </a:extLst>
          </p:cNvPr>
          <p:cNvSpPr/>
          <p:nvPr userDrawn="1"/>
        </p:nvSpPr>
        <p:spPr>
          <a:xfrm>
            <a:off x="8683563" y="3191969"/>
            <a:ext cx="259200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13" name="Таблица 17">
            <a:extLst>
              <a:ext uri="{FF2B5EF4-FFF2-40B4-BE49-F238E27FC236}">
                <a16:creationId xmlns="" xmlns:a16="http://schemas.microsoft.com/office/drawing/2014/main" id="{62814DE5-26B2-4A8E-BA8D-A2E4C5547EB9}"/>
              </a:ext>
            </a:extLst>
          </p:cNvPr>
          <p:cNvSpPr>
            <a:spLocks noGrp="1"/>
          </p:cNvSpPr>
          <p:nvPr>
            <p:ph type="tbl" sz="quarter" idx="17" hasCustomPrompt="1"/>
          </p:nvPr>
        </p:nvSpPr>
        <p:spPr>
          <a:xfrm>
            <a:off x="911225" y="1505433"/>
            <a:ext cx="6561138" cy="3847135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таблицу</a:t>
            </a:r>
          </a:p>
        </p:txBody>
      </p:sp>
    </p:spTree>
    <p:extLst>
      <p:ext uri="{BB962C8B-B14F-4D97-AF65-F5344CB8AC3E}">
        <p14:creationId xmlns="" xmlns:p14="http://schemas.microsoft.com/office/powerpoint/2010/main" val="240194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изображением и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34F3F28-2A24-40B5-AC8C-5A53DC799A96}"/>
              </a:ext>
            </a:extLst>
          </p:cNvPr>
          <p:cNvSpPr/>
          <p:nvPr userDrawn="1"/>
        </p:nvSpPr>
        <p:spPr>
          <a:xfrm>
            <a:off x="129540" y="128016"/>
            <a:ext cx="11932920" cy="2368296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ДД.ММ.20ГГ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="" xmlns:a16="http://schemas.microsoft.com/office/drawing/2014/main" id="{95BAC97E-3C4E-4D04-8A57-DC61E07CB8FD}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14" name="Текст 26">
            <a:extLst>
              <a:ext uri="{FF2B5EF4-FFF2-40B4-BE49-F238E27FC236}">
                <a16:creationId xmlns="" xmlns:a16="http://schemas.microsoft.com/office/drawing/2014/main" id="{B33A3032-1037-4342-827F-CF13499782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201" y="1835244"/>
            <a:ext cx="10515599" cy="629105"/>
          </a:xfrm>
        </p:spPr>
        <p:txBody>
          <a:bodyPr lIns="0" rIns="0" rtlCol="0">
            <a:noAutofit/>
          </a:bodyPr>
          <a:lstStyle>
            <a:lvl1pPr marL="0" indent="0" algn="ctr" rtl="0">
              <a:buNone/>
              <a:defRPr sz="2300" b="0" i="0">
                <a:solidFill>
                  <a:schemeClr val="bg2"/>
                </a:solidFill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FD6F6A17-AFDC-40C7-9D63-50FA052A16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7629"/>
            <a:ext cx="10515600" cy="1325563"/>
          </a:xfrm>
        </p:spPr>
        <p:txBody>
          <a:bodyPr lIns="0" rIns="0"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СЛАЙД С БОЛЬШИМ ИЗОБРАЖЕНИЕМ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668B9DC-C6AF-45D4-BBA3-A5EF781EAB7F}"/>
              </a:ext>
            </a:extLst>
          </p:cNvPr>
          <p:cNvSpPr/>
          <p:nvPr userDrawn="1"/>
        </p:nvSpPr>
        <p:spPr>
          <a:xfrm>
            <a:off x="955041" y="1667974"/>
            <a:ext cx="1029600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1761272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 мультимеди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C40FB52-44A8-43D1-8B33-F4E55A83AC38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64ACA68-1C2C-4C4D-9CB4-1C8BF3E03F57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8A140A0-8435-451E-9A8E-9C33B97E1B1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ДД.ММ.20ГГ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3BDD90A-F598-4982-8244-00A2189F77B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4510C334-F1CE-4CEF-ADC6-D1BADB99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68873"/>
            <a:ext cx="10515600" cy="1325563"/>
          </a:xfrm>
        </p:spPr>
        <p:txBody>
          <a:bodyPr lIns="0" rIns="0"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СЛАЙД С ВИДЕО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="" xmlns:a16="http://schemas.microsoft.com/office/drawing/2014/main" id="{B6E88236-C248-4008-9619-75BCE6D3401C}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16" name="Мультимедиа 7">
            <a:extLst>
              <a:ext uri="{FF2B5EF4-FFF2-40B4-BE49-F238E27FC236}">
                <a16:creationId xmlns="" xmlns:a16="http://schemas.microsoft.com/office/drawing/2014/main" id="{A11F77F4-4B16-4503-B9B6-AE22C686E3E3}"/>
              </a:ext>
            </a:extLst>
          </p:cNvPr>
          <p:cNvSpPr>
            <a:spLocks noGrp="1"/>
          </p:cNvSpPr>
          <p:nvPr>
            <p:ph type="media" sz="quarter" idx="17" hasCustomPrompt="1"/>
          </p:nvPr>
        </p:nvSpPr>
        <p:spPr>
          <a:xfrm>
            <a:off x="1395984" y="1497770"/>
            <a:ext cx="9400032" cy="4215384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Щелкните значок, чтобы добавить мультимедиа</a:t>
            </a:r>
          </a:p>
        </p:txBody>
      </p:sp>
    </p:spTree>
    <p:extLst>
      <p:ext uri="{BB962C8B-B14F-4D97-AF65-F5344CB8AC3E}">
        <p14:creationId xmlns="" xmlns:p14="http://schemas.microsoft.com/office/powerpoint/2010/main" val="2399738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 благодарнос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1DAC5403-E1D0-4032-A9FE-410B2982643C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D846C517-01CF-4924-81A5-DAD4CE0BFA6C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99000">
                <a:schemeClr val="accent3">
                  <a:alpha val="8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16" name="Текст 26">
            <a:extLst>
              <a:ext uri="{FF2B5EF4-FFF2-40B4-BE49-F238E27FC236}">
                <a16:creationId xmlns="" xmlns:a16="http://schemas.microsoft.com/office/drawing/2014/main" id="{82190F1B-1701-4806-870F-8FC7F32FE4A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12235" y="4222968"/>
            <a:ext cx="4367531" cy="474519"/>
          </a:xfrm>
        </p:spPr>
        <p:txBody>
          <a:bodyPr rtlCol="0">
            <a:noAutofit/>
          </a:bodyPr>
          <a:lstStyle>
            <a:lvl1pPr marL="0" indent="0" algn="ctr">
              <a:buNone/>
              <a:defRPr sz="35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/>
              <a:t>+7 678-555-0128</a:t>
            </a:r>
          </a:p>
        </p:txBody>
      </p:sp>
      <p:sp>
        <p:nvSpPr>
          <p:cNvPr id="18" name="Текст 26">
            <a:extLst>
              <a:ext uri="{FF2B5EF4-FFF2-40B4-BE49-F238E27FC236}">
                <a16:creationId xmlns="" xmlns:a16="http://schemas.microsoft.com/office/drawing/2014/main" id="{972B7F81-5409-42D9-B44C-88D9CBD9BAD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12235" y="3927698"/>
            <a:ext cx="4367531" cy="288000"/>
          </a:xfrm>
        </p:spPr>
        <p:txBody>
          <a:bodyPr rtlCol="0">
            <a:noAutofit/>
          </a:bodyPr>
          <a:lstStyle>
            <a:lvl1pPr marL="0" indent="0" algn="ctr">
              <a:buNone/>
              <a:defRPr sz="20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/>
              <a:t>Телефон</a:t>
            </a:r>
          </a:p>
        </p:txBody>
      </p:sp>
      <p:sp>
        <p:nvSpPr>
          <p:cNvPr id="19" name="Текст 14">
            <a:extLst>
              <a:ext uri="{FF2B5EF4-FFF2-40B4-BE49-F238E27FC236}">
                <a16:creationId xmlns="" xmlns:a16="http://schemas.microsoft.com/office/drawing/2014/main" id="{FAA54554-5CE2-43AD-979D-F095482C49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0857" y="2655074"/>
            <a:ext cx="10090287" cy="606659"/>
          </a:xfrm>
        </p:spPr>
        <p:txBody>
          <a:bodyPr rtlCol="0">
            <a:noAutofit/>
          </a:bodyPr>
          <a:lstStyle>
            <a:lvl1pPr marL="0" indent="0" algn="ctr">
              <a:buNone/>
              <a:defRPr sz="3500" b="0" i="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ru-RU" noProof="0"/>
              <a:t>Афанасий Быков</a:t>
            </a:r>
          </a:p>
        </p:txBody>
      </p:sp>
      <p:sp>
        <p:nvSpPr>
          <p:cNvPr id="20" name="Текст 26">
            <a:extLst>
              <a:ext uri="{FF2B5EF4-FFF2-40B4-BE49-F238E27FC236}">
                <a16:creationId xmlns="" xmlns:a16="http://schemas.microsoft.com/office/drawing/2014/main" id="{A1D8F0C1-128A-435B-8585-F0B32496EC7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135722" y="5230723"/>
            <a:ext cx="5920556" cy="474519"/>
          </a:xfrm>
        </p:spPr>
        <p:txBody>
          <a:bodyPr rtlCol="0">
            <a:noAutofit/>
          </a:bodyPr>
          <a:lstStyle>
            <a:lvl1pPr marL="0" indent="0" algn="ctr">
              <a:buNone/>
              <a:defRPr sz="35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/>
              <a:t>bykov@example.com</a:t>
            </a:r>
          </a:p>
        </p:txBody>
      </p:sp>
      <p:sp>
        <p:nvSpPr>
          <p:cNvPr id="22" name="Текст 26">
            <a:extLst>
              <a:ext uri="{FF2B5EF4-FFF2-40B4-BE49-F238E27FC236}">
                <a16:creationId xmlns="" xmlns:a16="http://schemas.microsoft.com/office/drawing/2014/main" id="{90B48E8B-E525-4852-9167-5281C64B1C3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912235" y="4929014"/>
            <a:ext cx="4367531" cy="288000"/>
          </a:xfrm>
        </p:spPr>
        <p:txBody>
          <a:bodyPr rtlCol="0">
            <a:noAutofit/>
          </a:bodyPr>
          <a:lstStyle>
            <a:lvl1pPr marL="0" indent="0" algn="ctr">
              <a:buNone/>
              <a:defRPr sz="20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/>
              <a:t>Эл. почта</a:t>
            </a:r>
          </a:p>
        </p:txBody>
      </p:sp>
      <p:sp>
        <p:nvSpPr>
          <p:cNvPr id="24" name="Заголовок 1">
            <a:extLst>
              <a:ext uri="{FF2B5EF4-FFF2-40B4-BE49-F238E27FC236}">
                <a16:creationId xmlns="" xmlns:a16="http://schemas.microsoft.com/office/drawing/2014/main" id="{0C5EB90F-1ADD-412B-9044-2CC607B78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0856" y="993494"/>
            <a:ext cx="10104124" cy="1517356"/>
          </a:xfrm>
        </p:spPr>
        <p:txBody>
          <a:bodyPr rtlCol="0">
            <a:noAutofit/>
          </a:bodyPr>
          <a:lstStyle>
            <a:lvl1pPr algn="ctr">
              <a:defRPr sz="8000" b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СПАСИБО!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540A1271-E1E7-40AB-9552-9B4249544008}"/>
              </a:ext>
            </a:extLst>
          </p:cNvPr>
          <p:cNvSpPr/>
          <p:nvPr userDrawn="1"/>
        </p:nvSpPr>
        <p:spPr>
          <a:xfrm>
            <a:off x="3912235" y="2421953"/>
            <a:ext cx="4392000" cy="64008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1371178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1DAC5403-E1D0-4032-A9FE-410B2982643C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D846C517-01CF-4924-81A5-DAD4CE0BFA6C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70000"/>
                </a:schemeClr>
              </a:gs>
              <a:gs pos="100000">
                <a:schemeClr val="accent3">
                  <a:alpha val="7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7021" y="2107415"/>
            <a:ext cx="10117959" cy="2281355"/>
          </a:xfrm>
        </p:spPr>
        <p:txBody>
          <a:bodyPr rtlCol="0">
            <a:noAutofit/>
          </a:bodyPr>
          <a:lstStyle>
            <a:lvl1pPr algn="ctr">
              <a:defRPr sz="8000" b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ЗАГОЛОВОК</a:t>
            </a:r>
            <a:br>
              <a:rPr lang="ru-RU" noProof="0"/>
            </a:br>
            <a:r>
              <a:rPr lang="ru-RU" noProof="0"/>
              <a:t>ПРЕЗЕНТАЦИИ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6691BBC0-FAFE-4A57-9925-6182B74C4CB1}"/>
              </a:ext>
            </a:extLst>
          </p:cNvPr>
          <p:cNvSpPr/>
          <p:nvPr userDrawn="1"/>
        </p:nvSpPr>
        <p:spPr>
          <a:xfrm>
            <a:off x="4879848" y="4453465"/>
            <a:ext cx="2432304" cy="64008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9" name="Подзаголовок 2">
            <a:extLst>
              <a:ext uri="{FF2B5EF4-FFF2-40B4-BE49-F238E27FC236}">
                <a16:creationId xmlns="" xmlns:a16="http://schemas.microsoft.com/office/drawing/2014/main" id="{08214E67-DE9D-42F7-B713-798383BBD1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7021" y="4720036"/>
            <a:ext cx="10117959" cy="1101898"/>
          </a:xfrm>
        </p:spPr>
        <p:txBody>
          <a:bodyPr vert="horz" lIns="91440" tIns="45720" rIns="91440" bIns="45720" rtlCol="0">
            <a:noAutofit/>
          </a:bodyPr>
          <a:lstStyle>
            <a:lvl1pPr marL="0" indent="0" algn="ctr">
              <a:buNone/>
              <a:defRPr lang="en-US" sz="3500" b="0" i="0" dirty="0">
                <a:solidFill>
                  <a:schemeClr val="bg2"/>
                </a:solidFill>
              </a:defRPr>
            </a:lvl1pPr>
          </a:lstStyle>
          <a:p>
            <a:pPr marL="228600" lvl="0" indent="-228600" algn="ctr" rtl="0"/>
            <a:r>
              <a:rPr lang="ru-RU" noProof="0" smtClean="0"/>
              <a:t>Образец подзаголовка</a:t>
            </a:r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40385532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34F3F28-2A24-40B5-AC8C-5A53DC799A96}"/>
              </a:ext>
            </a:extLst>
          </p:cNvPr>
          <p:cNvSpPr/>
          <p:nvPr userDrawn="1"/>
        </p:nvSpPr>
        <p:spPr>
          <a:xfrm>
            <a:off x="129539" y="128016"/>
            <a:ext cx="11932919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ДД.ММ.20ГГ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="" xmlns:a16="http://schemas.microsoft.com/office/drawing/2014/main" id="{95BAC97E-3C4E-4D04-8A57-DC61E07CB8FD}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E7822F33-D675-4E6C-BD09-D9C78365BB41}"/>
              </a:ext>
            </a:extLst>
          </p:cNvPr>
          <p:cNvSpPr/>
          <p:nvPr userDrawn="1"/>
        </p:nvSpPr>
        <p:spPr>
          <a:xfrm>
            <a:off x="915026" y="1747488"/>
            <a:ext cx="442800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15" name="Объект 2">
            <a:extLst>
              <a:ext uri="{FF2B5EF4-FFF2-40B4-BE49-F238E27FC236}">
                <a16:creationId xmlns="" xmlns:a16="http://schemas.microsoft.com/office/drawing/2014/main" id="{01B00995-C0FC-4EC6-A9B0-828FB28FC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8" name="Заголовок 7">
            <a:extLst>
              <a:ext uri="{FF2B5EF4-FFF2-40B4-BE49-F238E27FC236}">
                <a16:creationId xmlns="" xmlns:a16="http://schemas.microsoft.com/office/drawing/2014/main" id="{51A54DF2-9EE6-43F7-A586-88CA6C624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33351147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34F3F28-2A24-40B5-AC8C-5A53DC799A96}"/>
              </a:ext>
            </a:extLst>
          </p:cNvPr>
          <p:cNvSpPr/>
          <p:nvPr userDrawn="1"/>
        </p:nvSpPr>
        <p:spPr>
          <a:xfrm>
            <a:off x="129539" y="128016"/>
            <a:ext cx="11932919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ДД.ММ.20ГГ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="" xmlns:a16="http://schemas.microsoft.com/office/drawing/2014/main" id="{95BAC97E-3C4E-4D04-8A57-DC61E07CB8FD}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E7822F33-D675-4E6C-BD09-D9C78365BB41}"/>
              </a:ext>
            </a:extLst>
          </p:cNvPr>
          <p:cNvSpPr/>
          <p:nvPr userDrawn="1"/>
        </p:nvSpPr>
        <p:spPr>
          <a:xfrm>
            <a:off x="915026" y="1747488"/>
            <a:ext cx="442800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8" name="Заголовок 7">
            <a:extLst>
              <a:ext uri="{FF2B5EF4-FFF2-40B4-BE49-F238E27FC236}">
                <a16:creationId xmlns="" xmlns:a16="http://schemas.microsoft.com/office/drawing/2014/main" id="{51A54DF2-9EE6-43F7-A586-88CA6C624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1" name="Объект 2">
            <a:extLst>
              <a:ext uri="{FF2B5EF4-FFF2-40B4-BE49-F238E27FC236}">
                <a16:creationId xmlns="" xmlns:a16="http://schemas.microsoft.com/office/drawing/2014/main" id="{A122F4F2-F130-4DBE-B244-1D59BBE5CD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12" name="Объект 3">
            <a:extLst>
              <a:ext uri="{FF2B5EF4-FFF2-40B4-BE49-F238E27FC236}">
                <a16:creationId xmlns="" xmlns:a16="http://schemas.microsoft.com/office/drawing/2014/main" id="{D4CE5575-876A-4335-83ED-6B346DA1B4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1625035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34F3F28-2A24-40B5-AC8C-5A53DC799A96}"/>
              </a:ext>
            </a:extLst>
          </p:cNvPr>
          <p:cNvSpPr/>
          <p:nvPr userDrawn="1"/>
        </p:nvSpPr>
        <p:spPr>
          <a:xfrm>
            <a:off x="129539" y="128016"/>
            <a:ext cx="11932919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ДД.ММ.20ГГ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="" xmlns:a16="http://schemas.microsoft.com/office/drawing/2014/main" id="{95BAC97E-3C4E-4D04-8A57-DC61E07CB8FD}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E7822F33-D675-4E6C-BD09-D9C78365BB41}"/>
              </a:ext>
            </a:extLst>
          </p:cNvPr>
          <p:cNvSpPr/>
          <p:nvPr userDrawn="1"/>
        </p:nvSpPr>
        <p:spPr>
          <a:xfrm>
            <a:off x="915026" y="1747488"/>
            <a:ext cx="442800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8" name="Заголовок 7">
            <a:extLst>
              <a:ext uri="{FF2B5EF4-FFF2-40B4-BE49-F238E27FC236}">
                <a16:creationId xmlns="" xmlns:a16="http://schemas.microsoft.com/office/drawing/2014/main" id="{51A54DF2-9EE6-43F7-A586-88CA6C624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1" name="Текст 2">
            <a:extLst>
              <a:ext uri="{FF2B5EF4-FFF2-40B4-BE49-F238E27FC236}">
                <a16:creationId xmlns="" xmlns:a16="http://schemas.microsoft.com/office/drawing/2014/main" id="{D1F82F6E-10E8-4A58-9655-E18D14D79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40863"/>
            <a:ext cx="5157787" cy="664211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2" name="Объект 3">
            <a:extLst>
              <a:ext uri="{FF2B5EF4-FFF2-40B4-BE49-F238E27FC236}">
                <a16:creationId xmlns="" xmlns:a16="http://schemas.microsoft.com/office/drawing/2014/main" id="{C2F6C18E-5BCB-42EF-9310-5BD6E011DF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14" name="Текст 4">
            <a:extLst>
              <a:ext uri="{FF2B5EF4-FFF2-40B4-BE49-F238E27FC236}">
                <a16:creationId xmlns="" xmlns:a16="http://schemas.microsoft.com/office/drawing/2014/main" id="{9BA2923F-D123-40C6-A193-B86D683D5B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40863"/>
            <a:ext cx="5183188" cy="6642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6" name="Объект 5">
            <a:extLst>
              <a:ext uri="{FF2B5EF4-FFF2-40B4-BE49-F238E27FC236}">
                <a16:creationId xmlns="" xmlns:a16="http://schemas.microsoft.com/office/drawing/2014/main" id="{8305C175-94AC-44DD-9321-0A8DBDF22D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2759988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34F3F28-2A24-40B5-AC8C-5A53DC799A96}"/>
              </a:ext>
            </a:extLst>
          </p:cNvPr>
          <p:cNvSpPr/>
          <p:nvPr userDrawn="1"/>
        </p:nvSpPr>
        <p:spPr>
          <a:xfrm>
            <a:off x="129539" y="128016"/>
            <a:ext cx="11932919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ДД.ММ.20ГГ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="" xmlns:a16="http://schemas.microsoft.com/office/drawing/2014/main" id="{95BAC97E-3C4E-4D04-8A57-DC61E07CB8FD}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E7822F33-D675-4E6C-BD09-D9C78365BB41}"/>
              </a:ext>
            </a:extLst>
          </p:cNvPr>
          <p:cNvSpPr/>
          <p:nvPr userDrawn="1"/>
        </p:nvSpPr>
        <p:spPr>
          <a:xfrm>
            <a:off x="915026" y="2105709"/>
            <a:ext cx="374904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B1C3E675-6E45-4A81-AEA3-D36388222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2" name="Текст 3">
            <a:extLst>
              <a:ext uri="{FF2B5EF4-FFF2-40B4-BE49-F238E27FC236}">
                <a16:creationId xmlns="" xmlns:a16="http://schemas.microsoft.com/office/drawing/2014/main" id="{1E4B599D-7641-40C1-8DAE-110A36403C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77592"/>
            <a:ext cx="3932237" cy="3691396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4" name="Объект 2">
            <a:extLst>
              <a:ext uri="{FF2B5EF4-FFF2-40B4-BE49-F238E27FC236}">
                <a16:creationId xmlns="" xmlns:a16="http://schemas.microsoft.com/office/drawing/2014/main" id="{709FEF38-E3A7-4527-97CB-AF528BAEB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457200"/>
            <a:ext cx="6172200" cy="5408613"/>
          </a:xfrm>
        </p:spPr>
        <p:txBody>
          <a:bodyPr rtlCol="0"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3727947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34F3F28-2A24-40B5-AC8C-5A53DC799A96}"/>
              </a:ext>
            </a:extLst>
          </p:cNvPr>
          <p:cNvSpPr/>
          <p:nvPr userDrawn="1"/>
        </p:nvSpPr>
        <p:spPr>
          <a:xfrm>
            <a:off x="129539" y="128016"/>
            <a:ext cx="11932919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ДД.ММ.20ГГ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="" xmlns:a16="http://schemas.microsoft.com/office/drawing/2014/main" id="{95BAC97E-3C4E-4D04-8A57-DC61E07CB8FD}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E7822F33-D675-4E6C-BD09-D9C78365BB41}"/>
              </a:ext>
            </a:extLst>
          </p:cNvPr>
          <p:cNvSpPr/>
          <p:nvPr userDrawn="1"/>
        </p:nvSpPr>
        <p:spPr>
          <a:xfrm>
            <a:off x="915026" y="2105709"/>
            <a:ext cx="374904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B1C3E675-6E45-4A81-AEA3-D36388222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2" name="Текст 3">
            <a:extLst>
              <a:ext uri="{FF2B5EF4-FFF2-40B4-BE49-F238E27FC236}">
                <a16:creationId xmlns="" xmlns:a16="http://schemas.microsoft.com/office/drawing/2014/main" id="{1E4B599D-7641-40C1-8DAE-110A36403C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77592"/>
            <a:ext cx="3932237" cy="3691396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5" name="Рисунок 2">
            <a:extLst>
              <a:ext uri="{FF2B5EF4-FFF2-40B4-BE49-F238E27FC236}">
                <a16:creationId xmlns="" xmlns:a16="http://schemas.microsoft.com/office/drawing/2014/main" id="{1B69B4CE-EB2F-46CF-9A80-64E44E5E95AC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457201"/>
            <a:ext cx="6172200" cy="5403850"/>
          </a:xfrm>
        </p:spPr>
        <p:txBody>
          <a:bodyPr rtlCol="0" anchor="ctr"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="" xmlns:p14="http://schemas.microsoft.com/office/powerpoint/2010/main" val="3698307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C40FB52-44A8-43D1-8B33-F4E55A83AC38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64ACA68-1C2C-4C4D-9CB4-1C8BF3E03F57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99000">
                <a:schemeClr val="accent3">
                  <a:alpha val="8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8A140A0-8435-451E-9A8E-9C33B97E1B1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ДД.ММ.20ГГ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3BDD90A-F598-4982-8244-00A2189F77B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="" xmlns:a16="http://schemas.microsoft.com/office/drawing/2014/main" id="{B6E88236-C248-4008-9619-75BCE6D3401C}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2D3F74C5-9ADD-4AE3-BCA5-88726CC2A1A3}"/>
              </a:ext>
            </a:extLst>
          </p:cNvPr>
          <p:cNvSpPr/>
          <p:nvPr userDrawn="1"/>
        </p:nvSpPr>
        <p:spPr>
          <a:xfrm>
            <a:off x="2945847" y="1667974"/>
            <a:ext cx="630000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F2B3756-19E0-4B2F-B1D5-7664E0B38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24183200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C40FB52-44A8-43D1-8B33-F4E55A83AC38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64ACA68-1C2C-4C4D-9CB4-1C8BF3E03F57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99000">
                <a:schemeClr val="accent3">
                  <a:alpha val="8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8A140A0-8435-451E-9A8E-9C33B97E1B1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3BDD90A-F598-4982-8244-00A2189F77B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="" xmlns:a16="http://schemas.microsoft.com/office/drawing/2014/main" id="{B6E88236-C248-4008-9619-75BCE6D3401C}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26263062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учну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64ACA68-1C2C-4C4D-9CB4-1C8BF3E03F57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4510C334-F1CE-4CEF-ADC6-D1BADB99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7629"/>
            <a:ext cx="10515600" cy="1325563"/>
          </a:xfrm>
        </p:spPr>
        <p:txBody>
          <a:bodyPr lIns="0" rIns="0"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КАК ИСПОЛЬЗОВАТЬ ЭТОТ ШАБЛОН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2D3F74C5-9ADD-4AE3-BCA5-88726CC2A1A3}"/>
              </a:ext>
            </a:extLst>
          </p:cNvPr>
          <p:cNvSpPr/>
          <p:nvPr userDrawn="1"/>
        </p:nvSpPr>
        <p:spPr>
          <a:xfrm>
            <a:off x="2017776" y="1667974"/>
            <a:ext cx="8156448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ru-RU" noProof="0"/>
          </a:p>
        </p:txBody>
      </p:sp>
      <p:sp>
        <p:nvSpPr>
          <p:cNvPr id="31" name="Текст 21">
            <a:extLst>
              <a:ext uri="{FF2B5EF4-FFF2-40B4-BE49-F238E27FC236}">
                <a16:creationId xmlns="" xmlns:a16="http://schemas.microsoft.com/office/drawing/2014/main" id="{10000CCD-6AFF-4E65-8858-5502306E58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5578" y="1960171"/>
            <a:ext cx="882686" cy="109220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8000" b="1">
                <a:solidFill>
                  <a:schemeClr val="bg2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1</a:t>
            </a:r>
          </a:p>
        </p:txBody>
      </p:sp>
      <p:sp>
        <p:nvSpPr>
          <p:cNvPr id="32" name="Текст 24">
            <a:extLst>
              <a:ext uri="{FF2B5EF4-FFF2-40B4-BE49-F238E27FC236}">
                <a16:creationId xmlns="" xmlns:a16="http://schemas.microsoft.com/office/drawing/2014/main" id="{D5D777E5-98F6-416A-8D23-3399269D85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42535" y="1984171"/>
            <a:ext cx="3103110" cy="1032355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3000" b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3" name="Текст 21">
            <a:extLst>
              <a:ext uri="{FF2B5EF4-FFF2-40B4-BE49-F238E27FC236}">
                <a16:creationId xmlns="" xmlns:a16="http://schemas.microsoft.com/office/drawing/2014/main" id="{C979BADF-99B5-4C91-AAE5-FC2C4DBEDE2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20642" y="1960171"/>
            <a:ext cx="882686" cy="109220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8000" b="1">
                <a:solidFill>
                  <a:schemeClr val="bg2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2</a:t>
            </a:r>
          </a:p>
        </p:txBody>
      </p:sp>
      <p:sp>
        <p:nvSpPr>
          <p:cNvPr id="34" name="Текст 24">
            <a:extLst>
              <a:ext uri="{FF2B5EF4-FFF2-40B4-BE49-F238E27FC236}">
                <a16:creationId xmlns="" xmlns:a16="http://schemas.microsoft.com/office/drawing/2014/main" id="{6706F6A2-1599-4D73-9288-3ECEACDDCAE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77939" y="1984171"/>
            <a:ext cx="2243918" cy="1032355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3000" b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5" name="Текст 21">
            <a:extLst>
              <a:ext uri="{FF2B5EF4-FFF2-40B4-BE49-F238E27FC236}">
                <a16:creationId xmlns="" xmlns:a16="http://schemas.microsoft.com/office/drawing/2014/main" id="{BAE5E245-1702-4722-895D-0808BB0A868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06755" y="1977950"/>
            <a:ext cx="882686" cy="109220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8000" b="1">
                <a:solidFill>
                  <a:schemeClr val="bg2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3</a:t>
            </a:r>
          </a:p>
        </p:txBody>
      </p:sp>
      <p:sp>
        <p:nvSpPr>
          <p:cNvPr id="36" name="Текст 24">
            <a:extLst>
              <a:ext uri="{FF2B5EF4-FFF2-40B4-BE49-F238E27FC236}">
                <a16:creationId xmlns="" xmlns:a16="http://schemas.microsoft.com/office/drawing/2014/main" id="{3701E665-3CED-413C-BAC6-CE003B1494E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564052" y="2001950"/>
            <a:ext cx="2959116" cy="1032355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3000" b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7" name="Текст 24">
            <a:extLst>
              <a:ext uri="{FF2B5EF4-FFF2-40B4-BE49-F238E27FC236}">
                <a16:creationId xmlns="" xmlns:a16="http://schemas.microsoft.com/office/drawing/2014/main" id="{E01406B4-D44B-4D1E-91F3-D87541EAD4C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20059" y="3103993"/>
            <a:ext cx="1698625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8" name="Текст 24">
            <a:extLst>
              <a:ext uri="{FF2B5EF4-FFF2-40B4-BE49-F238E27FC236}">
                <a16:creationId xmlns="" xmlns:a16="http://schemas.microsoft.com/office/drawing/2014/main" id="{9AAD5CF9-9A59-4C5F-8C29-B92AD601211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718684" y="3103993"/>
            <a:ext cx="1698625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9" name="Текст 24">
            <a:extLst>
              <a:ext uri="{FF2B5EF4-FFF2-40B4-BE49-F238E27FC236}">
                <a16:creationId xmlns="" xmlns:a16="http://schemas.microsoft.com/office/drawing/2014/main" id="{C6725172-65CC-4645-B23F-E77886468F3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94793" y="3103993"/>
            <a:ext cx="2599197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0" name="Текст 24">
            <a:extLst>
              <a:ext uri="{FF2B5EF4-FFF2-40B4-BE49-F238E27FC236}">
                <a16:creationId xmlns="" xmlns:a16="http://schemas.microsoft.com/office/drawing/2014/main" id="{0EA5E6CA-5C78-4B75-BA22-59750E7D450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876955" y="3102450"/>
            <a:ext cx="3726423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1" name="Текст 24">
            <a:extLst>
              <a:ext uri="{FF2B5EF4-FFF2-40B4-BE49-F238E27FC236}">
                <a16:creationId xmlns="" xmlns:a16="http://schemas.microsoft.com/office/drawing/2014/main" id="{E1C61752-F57C-4FBF-93F3-06F43CCA43C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657040" y="5751926"/>
            <a:ext cx="8877920" cy="47047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 b="0">
                <a:solidFill>
                  <a:schemeClr val="accent4"/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2" name="Текст 24">
            <a:extLst>
              <a:ext uri="{FF2B5EF4-FFF2-40B4-BE49-F238E27FC236}">
                <a16:creationId xmlns="" xmlns:a16="http://schemas.microsoft.com/office/drawing/2014/main" id="{E0232175-FB97-4039-8136-B9DD27441C0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94791" y="5070254"/>
            <a:ext cx="2599199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0">
                <a:solidFill>
                  <a:schemeClr val="bg2"/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3" name="Текст 24">
            <a:extLst>
              <a:ext uri="{FF2B5EF4-FFF2-40B4-BE49-F238E27FC236}">
                <a16:creationId xmlns="" xmlns:a16="http://schemas.microsoft.com/office/drawing/2014/main" id="{6E5262C3-0603-403F-AB36-FB4EB9FC7BC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890713" y="5070254"/>
            <a:ext cx="3712665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0">
                <a:solidFill>
                  <a:schemeClr val="bg2"/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4" name="Рисунок 12">
            <a:extLst>
              <a:ext uri="{FF2B5EF4-FFF2-40B4-BE49-F238E27FC236}">
                <a16:creationId xmlns="" xmlns:a16="http://schemas.microsoft.com/office/drawing/2014/main" id="{D2FBACFC-8B68-4A37-95A4-26BE5A23D759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1020058" y="3976866"/>
            <a:ext cx="3273552" cy="161848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6" name="Рисунок 12">
            <a:extLst>
              <a:ext uri="{FF2B5EF4-FFF2-40B4-BE49-F238E27FC236}">
                <a16:creationId xmlns="" xmlns:a16="http://schemas.microsoft.com/office/drawing/2014/main" id="{5A6A36C6-8489-4333-927A-141D8F98AE50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4794792" y="4041034"/>
            <a:ext cx="2599199" cy="896112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7" name="Рисунок 9">
            <a:extLst>
              <a:ext uri="{FF2B5EF4-FFF2-40B4-BE49-F238E27FC236}">
                <a16:creationId xmlns="" xmlns:a16="http://schemas.microsoft.com/office/drawing/2014/main" id="{BB2DF986-C446-4302-9099-B1512AD5D8CA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876955" y="4041034"/>
            <a:ext cx="2599200" cy="89640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="" xmlns:p14="http://schemas.microsoft.com/office/powerpoint/2010/main" val="311389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475097E-EB08-4475-9112-275B84027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21279" y="6118484"/>
            <a:ext cx="549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8DB6A3A-74E6-4FE2-8AD2-CEB070447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>
            <a:extLst>
              <a:ext uri="{FF2B5EF4-FFF2-40B4-BE49-F238E27FC236}">
                <a16:creationId xmlns="" xmlns:a16="http://schemas.microsoft.com/office/drawing/2014/main" id="{2C0128AA-FDF4-4DD5-A009-3C58D2457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48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B1C2DC0-7E13-4A66-9F9B-371BA9C6E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11848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2"/>
                </a:solidFill>
              </a:defRPr>
            </a:lvl1pPr>
          </a:lstStyle>
          <a:p>
            <a:pPr rtl="0"/>
            <a:r>
              <a:rPr lang="ru-RU" noProof="0"/>
              <a:t>ДД.ММ.20ГГ</a:t>
            </a:r>
          </a:p>
        </p:txBody>
      </p:sp>
      <p:sp>
        <p:nvSpPr>
          <p:cNvPr id="11" name="Нижний колонтитул 4">
            <a:extLst>
              <a:ext uri="{FF2B5EF4-FFF2-40B4-BE49-F238E27FC236}">
                <a16:creationId xmlns="" xmlns:a16="http://schemas.microsoft.com/office/drawing/2014/main" id="{1F296578-6D40-435B-861E-0904DDC10B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118484"/>
            <a:ext cx="3398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2"/>
                </a:solidFill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</p:spTree>
    <p:extLst>
      <p:ext uri="{BB962C8B-B14F-4D97-AF65-F5344CB8AC3E}">
        <p14:creationId xmlns="" xmlns:p14="http://schemas.microsoft.com/office/powerpoint/2010/main" val="3223999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7" r:id="rId2"/>
    <p:sldLayoutId id="2147483678" r:id="rId3"/>
    <p:sldLayoutId id="2147483679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87" r:id="rId17"/>
    <p:sldLayoutId id="2147483695" r:id="rId18"/>
    <p:sldLayoutId id="2147483688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572" userDrawn="1">
          <p15:clr>
            <a:srgbClr val="F26B43"/>
          </p15:clr>
        </p15:guide>
        <p15:guide id="2" pos="574" userDrawn="1">
          <p15:clr>
            <a:srgbClr val="F26B43"/>
          </p15:clr>
        </p15:guide>
        <p15:guide id="3" pos="7106" userDrawn="1">
          <p15:clr>
            <a:srgbClr val="F26B43"/>
          </p15:clr>
        </p15:guide>
        <p15:guide id="4" orient="horz" pos="3748" userDrawn="1">
          <p15:clr>
            <a:srgbClr val="F26B43"/>
          </p15:clr>
        </p15:guide>
        <p15:guide id="5" pos="4407" userDrawn="1">
          <p15:clr>
            <a:srgbClr val="F26B43"/>
          </p15:clr>
        </p15:guide>
        <p15:guide id="6" pos="3273" userDrawn="1">
          <p15:clr>
            <a:srgbClr val="F26B43"/>
          </p15:clr>
        </p15:guide>
        <p15:guide id="7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  <p15:guide id="9" pos="302" userDrawn="1">
          <p15:clr>
            <a:srgbClr val="F26B43"/>
          </p15:clr>
        </p15:guide>
        <p15:guide id="10" pos="73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05857963-8D3D-4F24-B535-54652EE09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021" y="731521"/>
            <a:ext cx="10117959" cy="3657250"/>
          </a:xfrm>
        </p:spPr>
        <p:txBody>
          <a:bodyPr rtlCol="0"/>
          <a:lstStyle/>
          <a:p>
            <a:r>
              <a:rPr lang="ru-RU" dirty="0" smtClean="0"/>
              <a:t>Животный и растительный мир Ивановской области</a:t>
            </a: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B623514F-9C9F-4868-A7D9-66CAA07E61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84171" y="5081451"/>
            <a:ext cx="7759338" cy="1358538"/>
          </a:xfrm>
        </p:spPr>
        <p:txBody>
          <a:bodyPr rtlCol="0"/>
          <a:lstStyle/>
          <a:p>
            <a:pPr algn="r"/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133703" y="5146765"/>
            <a:ext cx="66620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solidFill>
                  <a:schemeClr val="bg2"/>
                </a:solidFill>
                <a:latin typeface="+mj-lt"/>
              </a:rPr>
              <a:t>Цель: </a:t>
            </a:r>
            <a:r>
              <a:rPr lang="ru-RU" sz="2400" dirty="0" smtClean="0">
                <a:solidFill>
                  <a:schemeClr val="bg2"/>
                </a:solidFill>
                <a:latin typeface="+mj-lt"/>
              </a:rPr>
              <a:t>закрепить знания о различных видах  </a:t>
            </a:r>
          </a:p>
          <a:p>
            <a:pPr algn="r"/>
            <a:r>
              <a:rPr lang="ru-RU" sz="2400" dirty="0" smtClean="0">
                <a:solidFill>
                  <a:schemeClr val="bg2"/>
                </a:solidFill>
                <a:latin typeface="+mj-lt"/>
              </a:rPr>
              <a:t>животного и растительного мира </a:t>
            </a:r>
          </a:p>
          <a:p>
            <a:pPr algn="r"/>
            <a:r>
              <a:rPr lang="ru-RU" sz="2400" dirty="0" smtClean="0">
                <a:solidFill>
                  <a:schemeClr val="bg2"/>
                </a:solidFill>
                <a:latin typeface="+mj-lt"/>
              </a:rPr>
              <a:t>Ивановской области, его многообразии.</a:t>
            </a:r>
            <a:endParaRPr lang="ru-RU" sz="2400" dirty="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42316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73E7209B-EA97-4E46-B935-409525612C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smtClean="0"/>
              <a:pPr rtl="0"/>
              <a:t>2</a:t>
            </a:fld>
            <a:endParaRPr lang="ru-RU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171A006E-2552-45AA-81E6-9D6D26A503C2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548640" y="953589"/>
            <a:ext cx="10528663" cy="5055325"/>
          </a:xfrm>
        </p:spPr>
        <p:txBody>
          <a:bodyPr rtlCol="0">
            <a:no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+mj-lt"/>
              </a:rPr>
              <a:t>Давайте будем беречь планету, </a:t>
            </a:r>
          </a:p>
          <a:p>
            <a:r>
              <a:rPr lang="ru-RU" sz="3600" dirty="0" smtClean="0">
                <a:solidFill>
                  <a:schemeClr val="bg1"/>
                </a:solidFill>
                <a:latin typeface="+mj-lt"/>
              </a:rPr>
              <a:t>Другой такой на свете нету. </a:t>
            </a:r>
          </a:p>
          <a:p>
            <a:r>
              <a:rPr lang="ru-RU" sz="3600" dirty="0" smtClean="0">
                <a:solidFill>
                  <a:schemeClr val="bg1"/>
                </a:solidFill>
                <a:latin typeface="+mj-lt"/>
              </a:rPr>
              <a:t>Развеем над нею и тучи, и дым, </a:t>
            </a:r>
          </a:p>
          <a:p>
            <a:r>
              <a:rPr lang="ru-RU" sz="3600" dirty="0" smtClean="0">
                <a:solidFill>
                  <a:schemeClr val="bg1"/>
                </a:solidFill>
                <a:latin typeface="+mj-lt"/>
              </a:rPr>
              <a:t>В обиду её никому не дадим!</a:t>
            </a:r>
          </a:p>
          <a:p>
            <a:r>
              <a:rPr lang="ru-RU" sz="3600" dirty="0" smtClean="0">
                <a:solidFill>
                  <a:schemeClr val="bg1"/>
                </a:solidFill>
                <a:latin typeface="+mj-lt"/>
              </a:rPr>
              <a:t>Беречь будем птиц, насекомых, зверей. </a:t>
            </a:r>
          </a:p>
          <a:p>
            <a:r>
              <a:rPr lang="ru-RU" sz="3600" dirty="0" smtClean="0">
                <a:solidFill>
                  <a:schemeClr val="bg1"/>
                </a:solidFill>
                <a:latin typeface="+mj-lt"/>
              </a:rPr>
              <a:t>От этого станем мы только добрей!</a:t>
            </a:r>
            <a:br>
              <a:rPr lang="ru-RU" sz="3600" dirty="0" smtClean="0">
                <a:solidFill>
                  <a:schemeClr val="bg1"/>
                </a:solidFill>
                <a:latin typeface="+mj-lt"/>
              </a:rPr>
            </a:br>
            <a:r>
              <a:rPr lang="ru-RU" sz="3600" dirty="0" smtClean="0">
                <a:solidFill>
                  <a:schemeClr val="bg1"/>
                </a:solidFill>
                <a:latin typeface="+mj-lt"/>
              </a:rPr>
              <a:t>                               </a:t>
            </a:r>
          </a:p>
          <a:p>
            <a:r>
              <a:rPr lang="ru-RU" sz="3600" dirty="0" smtClean="0">
                <a:solidFill>
                  <a:schemeClr val="bg1"/>
                </a:solidFill>
                <a:latin typeface="+mj-lt"/>
              </a:rPr>
              <a:t>                               Василий Добрев</a:t>
            </a:r>
            <a:endParaRPr lang="ru-RU" sz="36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34389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 rtl="0"/>
              <a:t>3</a:t>
            </a:fld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300445" y="640080"/>
            <a:ext cx="11534503" cy="2586446"/>
          </a:xfrm>
        </p:spPr>
        <p:txBody>
          <a:bodyPr>
            <a:normAutofit/>
          </a:bodyPr>
          <a:lstStyle/>
          <a:p>
            <a:r>
              <a:rPr lang="ru-RU" sz="3000" dirty="0" smtClean="0">
                <a:latin typeface="+mj-lt"/>
              </a:rPr>
              <a:t>Природа Ивановской области по своему своеобразна и уникальна</a:t>
            </a:r>
            <a:r>
              <a:rPr lang="en-US" sz="3000" dirty="0" smtClean="0">
                <a:latin typeface="+mj-lt"/>
              </a:rPr>
              <a:t>, </a:t>
            </a:r>
            <a:r>
              <a:rPr lang="ru-RU" sz="3000" dirty="0" smtClean="0">
                <a:latin typeface="+mj-lt"/>
              </a:rPr>
              <a:t>чему способствует географическое расположение – центральная часть европейской России. Богата область  своими водными ресурсами – одних озёр здесь насчитывается более ста</a:t>
            </a:r>
            <a:r>
              <a:rPr lang="en-US" sz="3000" dirty="0" smtClean="0">
                <a:latin typeface="+mj-lt"/>
              </a:rPr>
              <a:t>, </a:t>
            </a:r>
            <a:r>
              <a:rPr lang="ru-RU" sz="3000" dirty="0" smtClean="0">
                <a:latin typeface="+mj-lt"/>
              </a:rPr>
              <a:t>с удивительным неподражаемым рельефом и растительным и животным миром.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593D545-C417-48EA-9543-078BF8EB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" y="365760"/>
            <a:ext cx="6609805" cy="1254034"/>
          </a:xfrm>
        </p:spPr>
        <p:txBody>
          <a:bodyPr rtlCol="0">
            <a:normAutofit/>
          </a:bodyPr>
          <a:lstStyle/>
          <a:p>
            <a:pPr algn="ctr"/>
            <a:r>
              <a:rPr lang="ru-RU" sz="3200" dirty="0" smtClean="0"/>
              <a:t>Растительный мир Ивановской области</a:t>
            </a:r>
            <a:endParaRPr lang="ru-RU" sz="3200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4D492004-FF5A-486F-BD35-52AACB74C6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smtClean="0"/>
              <a:pPr rtl="0"/>
              <a:t>4</a:t>
            </a:fld>
            <a:endParaRPr lang="ru-RU"/>
          </a:p>
        </p:txBody>
      </p:sp>
      <p:sp>
        <p:nvSpPr>
          <p:cNvPr id="9" name="Текст 5">
            <a:extLst>
              <a:ext uri="{FF2B5EF4-FFF2-40B4-BE49-F238E27FC236}">
                <a16:creationId xmlns="" xmlns:a16="http://schemas.microsoft.com/office/drawing/2014/main" id="{7E54AC28-9C3E-4734-B2BB-5EC5F60F55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074" y="2338251"/>
            <a:ext cx="6217920" cy="3775166"/>
          </a:xfrm>
        </p:spPr>
        <p:txBody>
          <a:bodyPr rtlCol="0">
            <a:noAutofit/>
          </a:bodyPr>
          <a:lstStyle/>
          <a:p>
            <a:r>
              <a:rPr lang="ru-RU" sz="2800" dirty="0" smtClean="0">
                <a:latin typeface="+mj-lt"/>
              </a:rPr>
              <a:t>Природа здешних мест удивительно разнообразна. По дороге в лес здесь можно встретить  дремучие ельники</a:t>
            </a:r>
            <a:r>
              <a:rPr lang="en-US" sz="2800" dirty="0" smtClean="0">
                <a:latin typeface="+mj-lt"/>
              </a:rPr>
              <a:t>, </a:t>
            </a:r>
            <a:r>
              <a:rPr lang="ru-RU" sz="2800" dirty="0" smtClean="0">
                <a:latin typeface="+mj-lt"/>
              </a:rPr>
              <a:t>растущие бок о бок с берёзовыми рощами</a:t>
            </a:r>
            <a:r>
              <a:rPr lang="en-US" sz="2800" dirty="0" smtClean="0">
                <a:latin typeface="+mj-lt"/>
              </a:rPr>
              <a:t>, </a:t>
            </a:r>
            <a:r>
              <a:rPr lang="ru-RU" sz="2800" dirty="0" smtClean="0">
                <a:latin typeface="+mj-lt"/>
              </a:rPr>
              <a:t>дубовые насаждения сменяют  сосновые боры.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3733523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 rtl="0"/>
              <a:t>5</a:t>
            </a:fld>
            <a:endParaRPr lang="ru-RU" noProof="0"/>
          </a:p>
        </p:txBody>
      </p:sp>
      <p:sp>
        <p:nvSpPr>
          <p:cNvPr id="7" name="Прямоугольник 6"/>
          <p:cNvSpPr/>
          <p:nvPr/>
        </p:nvSpPr>
        <p:spPr>
          <a:xfrm>
            <a:off x="4624251" y="444137"/>
            <a:ext cx="680574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2"/>
                </a:solidFill>
                <a:latin typeface="+mj-lt"/>
              </a:rPr>
              <a:t>Многочисленные кустарники и небольшие деревья идеально вписываются в общий пейзаж природы</a:t>
            </a:r>
            <a:r>
              <a:rPr lang="en-US" sz="2000" dirty="0" smtClean="0">
                <a:solidFill>
                  <a:schemeClr val="bg2"/>
                </a:solidFill>
                <a:latin typeface="+mj-lt"/>
              </a:rPr>
              <a:t>, </a:t>
            </a:r>
            <a:r>
              <a:rPr lang="ru-RU" sz="2000" dirty="0" smtClean="0">
                <a:solidFill>
                  <a:schemeClr val="bg2"/>
                </a:solidFill>
                <a:latin typeface="+mj-lt"/>
              </a:rPr>
              <a:t>дополняя её. Это малина</a:t>
            </a:r>
            <a:r>
              <a:rPr lang="en-US" sz="2000" dirty="0" smtClean="0">
                <a:solidFill>
                  <a:schemeClr val="bg2"/>
                </a:solidFill>
                <a:latin typeface="+mj-lt"/>
              </a:rPr>
              <a:t>,</a:t>
            </a:r>
            <a:r>
              <a:rPr lang="ru-RU" sz="2000" dirty="0" smtClean="0">
                <a:solidFill>
                  <a:schemeClr val="bg2"/>
                </a:solidFill>
                <a:latin typeface="+mj-lt"/>
              </a:rPr>
              <a:t> рябина</a:t>
            </a:r>
            <a:r>
              <a:rPr lang="en-US" sz="2000" dirty="0" smtClean="0">
                <a:solidFill>
                  <a:schemeClr val="bg2"/>
                </a:solidFill>
                <a:latin typeface="+mj-lt"/>
              </a:rPr>
              <a:t>,</a:t>
            </a:r>
            <a:r>
              <a:rPr lang="ru-RU" sz="2000" dirty="0" smtClean="0">
                <a:solidFill>
                  <a:schemeClr val="bg2"/>
                </a:solidFill>
                <a:latin typeface="+mj-lt"/>
              </a:rPr>
              <a:t> чёрная и серая ольха</a:t>
            </a:r>
            <a:r>
              <a:rPr lang="en-US" sz="2000" dirty="0" smtClean="0">
                <a:solidFill>
                  <a:schemeClr val="bg2"/>
                </a:solidFill>
                <a:latin typeface="+mj-lt"/>
              </a:rPr>
              <a:t>,</a:t>
            </a:r>
            <a:r>
              <a:rPr lang="ru-RU" sz="2000" dirty="0" smtClean="0">
                <a:solidFill>
                  <a:schemeClr val="bg2"/>
                </a:solidFill>
                <a:latin typeface="+mj-lt"/>
              </a:rPr>
              <a:t> лещина</a:t>
            </a:r>
            <a:r>
              <a:rPr lang="en-US" sz="2000" dirty="0" smtClean="0">
                <a:solidFill>
                  <a:schemeClr val="bg2"/>
                </a:solidFill>
                <a:latin typeface="+mj-lt"/>
              </a:rPr>
              <a:t>,</a:t>
            </a:r>
            <a:r>
              <a:rPr lang="ru-RU" sz="2000" dirty="0" smtClean="0">
                <a:solidFill>
                  <a:schemeClr val="bg2"/>
                </a:solidFill>
                <a:latin typeface="+mj-lt"/>
              </a:rPr>
              <a:t> черёмуха</a:t>
            </a:r>
            <a:r>
              <a:rPr lang="en-US" sz="2000" dirty="0" smtClean="0">
                <a:solidFill>
                  <a:schemeClr val="bg2"/>
                </a:solidFill>
                <a:latin typeface="+mj-lt"/>
              </a:rPr>
              <a:t>,</a:t>
            </a:r>
            <a:r>
              <a:rPr lang="ru-RU" sz="2000" dirty="0" smtClean="0">
                <a:solidFill>
                  <a:schemeClr val="bg2"/>
                </a:solidFill>
                <a:latin typeface="+mj-lt"/>
              </a:rPr>
              <a:t> ирга</a:t>
            </a:r>
            <a:r>
              <a:rPr lang="en-US" sz="2000" dirty="0" smtClean="0">
                <a:solidFill>
                  <a:schemeClr val="bg2"/>
                </a:solidFill>
                <a:latin typeface="+mj-lt"/>
              </a:rPr>
              <a:t>,</a:t>
            </a:r>
            <a:r>
              <a:rPr lang="ru-RU" sz="2000" dirty="0" smtClean="0">
                <a:solidFill>
                  <a:schemeClr val="bg2"/>
                </a:solidFill>
                <a:latin typeface="+mj-lt"/>
              </a:rPr>
              <a:t> жимолость</a:t>
            </a:r>
            <a:r>
              <a:rPr lang="en-US" sz="2000" dirty="0" smtClean="0">
                <a:solidFill>
                  <a:schemeClr val="bg2"/>
                </a:solidFill>
                <a:latin typeface="+mj-lt"/>
              </a:rPr>
              <a:t>,</a:t>
            </a:r>
            <a:r>
              <a:rPr lang="ru-RU" sz="2000" dirty="0" smtClean="0">
                <a:solidFill>
                  <a:schemeClr val="bg2"/>
                </a:solidFill>
                <a:latin typeface="+mj-lt"/>
              </a:rPr>
              <a:t> калина. </a:t>
            </a:r>
          </a:p>
          <a:p>
            <a:r>
              <a:rPr lang="ru-RU" sz="2000" dirty="0" smtClean="0">
                <a:solidFill>
                  <a:schemeClr val="bg2"/>
                </a:solidFill>
                <a:latin typeface="+mj-lt"/>
              </a:rPr>
              <a:t>В лесах Ивановской области произрастает порядка 10 видов ивы</a:t>
            </a:r>
            <a:r>
              <a:rPr lang="en-US" sz="2000" dirty="0" smtClean="0">
                <a:solidFill>
                  <a:schemeClr val="bg2"/>
                </a:solidFill>
                <a:latin typeface="+mj-lt"/>
              </a:rPr>
              <a:t>, </a:t>
            </a:r>
            <a:r>
              <a:rPr lang="ru-RU" sz="2000" dirty="0" smtClean="0">
                <a:solidFill>
                  <a:schemeClr val="bg2"/>
                </a:solidFill>
                <a:latin typeface="+mj-lt"/>
              </a:rPr>
              <a:t> в большом количестве встречается дуб</a:t>
            </a:r>
            <a:r>
              <a:rPr lang="en-US" sz="2000" dirty="0" smtClean="0">
                <a:solidFill>
                  <a:schemeClr val="bg2"/>
                </a:solidFill>
                <a:latin typeface="+mj-lt"/>
              </a:rPr>
              <a:t>,</a:t>
            </a:r>
            <a:r>
              <a:rPr lang="ru-RU" sz="2000" dirty="0" smtClean="0">
                <a:solidFill>
                  <a:schemeClr val="bg2"/>
                </a:solidFill>
                <a:latin typeface="+mj-lt"/>
              </a:rPr>
              <a:t> липа</a:t>
            </a:r>
            <a:r>
              <a:rPr lang="en-US" sz="2000" dirty="0" smtClean="0">
                <a:solidFill>
                  <a:schemeClr val="bg2"/>
                </a:solidFill>
                <a:latin typeface="+mj-lt"/>
              </a:rPr>
              <a:t>,</a:t>
            </a:r>
            <a:r>
              <a:rPr lang="ru-RU" sz="2000" dirty="0" smtClean="0">
                <a:solidFill>
                  <a:schemeClr val="bg2"/>
                </a:solidFill>
                <a:latin typeface="+mj-lt"/>
              </a:rPr>
              <a:t> три вида берёз</a:t>
            </a:r>
            <a:r>
              <a:rPr lang="en-US" sz="2000" dirty="0" smtClean="0">
                <a:solidFill>
                  <a:schemeClr val="bg2"/>
                </a:solidFill>
                <a:latin typeface="+mj-lt"/>
              </a:rPr>
              <a:t>,</a:t>
            </a:r>
            <a:r>
              <a:rPr lang="ru-RU" sz="2000" dirty="0" smtClean="0">
                <a:solidFill>
                  <a:schemeClr val="bg2"/>
                </a:solidFill>
                <a:latin typeface="+mj-lt"/>
              </a:rPr>
              <a:t> осина и тополь.</a:t>
            </a:r>
          </a:p>
        </p:txBody>
      </p:sp>
      <p:pic>
        <p:nvPicPr>
          <p:cNvPr id="3074" name="Picture 2" descr="C:\Users\swist\OneDrive\Рабочий стол\s12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1429" y="3862345"/>
            <a:ext cx="4082430" cy="25515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Users\swist\OneDrive\Рабочий стол\s12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53668" y="2699555"/>
            <a:ext cx="3705529" cy="26170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 descr="C:\Users\swist\OneDrive\Рабочий стол\Kak-tsvetet-dub-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4439" y="410127"/>
            <a:ext cx="4022430" cy="32605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 descr="C:\Users\swist\OneDrive\Рабочий стол\8405fddb07e7c2122ab61c747ca9e62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80692" y="2958376"/>
            <a:ext cx="2737031" cy="27370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 rtl="0"/>
              <a:t>6</a:t>
            </a:fld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6"/>
          </p:nvPr>
        </p:nvSpPr>
        <p:spPr>
          <a:xfrm>
            <a:off x="470263" y="420096"/>
            <a:ext cx="11064239" cy="1826715"/>
          </a:xfrm>
        </p:spPr>
        <p:txBody>
          <a:bodyPr/>
          <a:lstStyle/>
          <a:p>
            <a:r>
              <a:rPr lang="ru-RU" sz="2400" dirty="0" smtClean="0">
                <a:latin typeface="+mj-lt"/>
              </a:rPr>
              <a:t>Особенно впечатляет богатство лекарственных растений – здесь их более 600 видов. На болотистых участках леса в изобилии произрастает клюква. Наиболее часто встречаемые ягоды – брусника</a:t>
            </a:r>
            <a:r>
              <a:rPr lang="en-US" sz="2400" dirty="0" smtClean="0">
                <a:latin typeface="+mj-lt"/>
              </a:rPr>
              <a:t>,</a:t>
            </a:r>
            <a:r>
              <a:rPr lang="ru-RU" sz="2400" dirty="0" smtClean="0">
                <a:latin typeface="+mj-lt"/>
              </a:rPr>
              <a:t> черника</a:t>
            </a:r>
            <a:r>
              <a:rPr lang="en-US" sz="2400" dirty="0" smtClean="0">
                <a:latin typeface="+mj-lt"/>
              </a:rPr>
              <a:t>,</a:t>
            </a:r>
            <a:r>
              <a:rPr lang="ru-RU" sz="2400" dirty="0" smtClean="0">
                <a:latin typeface="+mj-lt"/>
              </a:rPr>
              <a:t>  костяника</a:t>
            </a:r>
            <a:r>
              <a:rPr lang="en-US" sz="2400" dirty="0" smtClean="0">
                <a:latin typeface="+mj-lt"/>
              </a:rPr>
              <a:t>,</a:t>
            </a:r>
            <a:r>
              <a:rPr lang="ru-RU" sz="2400" dirty="0" smtClean="0">
                <a:latin typeface="+mj-lt"/>
              </a:rPr>
              <a:t> а земляника представлена тремя видами. Ближе к осени по всему лесу встречаются целые полянки грибов. </a:t>
            </a:r>
            <a:endParaRPr lang="ru-RU" sz="2400" dirty="0">
              <a:latin typeface="+mj-lt"/>
            </a:endParaRPr>
          </a:p>
        </p:txBody>
      </p:sp>
      <p:pic>
        <p:nvPicPr>
          <p:cNvPr id="5122" name="Picture 2" descr="C:\Users\swist\OneDrive\Рабочий стол\s1200.jpg"/>
          <p:cNvPicPr>
            <a:picLocks noChangeAspect="1" noChangeArrowheads="1"/>
          </p:cNvPicPr>
          <p:nvPr/>
        </p:nvPicPr>
        <p:blipFill>
          <a:blip r:embed="rId2"/>
          <a:srcRect r="1072" b="8650"/>
          <a:stretch>
            <a:fillRect/>
          </a:stretch>
        </p:blipFill>
        <p:spPr bwMode="auto">
          <a:xfrm>
            <a:off x="689119" y="2447024"/>
            <a:ext cx="2691087" cy="18637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C:\Users\swist\OneDrive\Рабочий стол\s12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5370" y="2598985"/>
            <a:ext cx="4762197" cy="31747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5" descr="C:\Users\swist\OneDrive\Рабочий стол\s12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50404" y="4682353"/>
            <a:ext cx="2791548" cy="18621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4" descr="C:\Users\swist\OneDrive\Рабочий стол\s120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621487" y="2027873"/>
            <a:ext cx="3226523" cy="25454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C:\Users\swist\OneDrive\Рабочий стол\s120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1927" y="4429018"/>
            <a:ext cx="3150249" cy="20240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 rtl="0"/>
              <a:t>7</a:t>
            </a:fld>
            <a:endParaRPr lang="ru-RU" noProof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Животный мир Ивановской области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31074" y="1789611"/>
            <a:ext cx="11430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2"/>
                </a:solidFill>
                <a:latin typeface="+mj-lt"/>
              </a:rPr>
              <a:t>К числу наиболее природоохранных значимых объектов Ивановской области относится Клязьменский заказник, который имеет федеральный статус. Протянулся он по территории Савинского и Южного районов – общей площадью 21000км. Здесь часто можно встретить лису, зайца, белку, куницу, речную выдру.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smtClean="0">
                <a:solidFill>
                  <a:schemeClr val="bg2"/>
                </a:solidFill>
                <a:latin typeface="+mj-lt"/>
              </a:rPr>
              <a:t>В густых таежных лесах края обитают медведи, лоси, кабаны, белки, глухари. </a:t>
            </a:r>
            <a:endParaRPr lang="ru-RU" sz="2000" dirty="0" smtClean="0">
              <a:latin typeface="+mj-lt"/>
            </a:endParaRPr>
          </a:p>
          <a:p>
            <a:endParaRPr lang="ru-RU" sz="2000" dirty="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2050" name="Picture 2" descr="C:\Users\swist\OneDrive\Рабочий стол\Ivanovskay_oblast_5-500x33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69681" y="4330882"/>
            <a:ext cx="3042013" cy="20320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swist\OneDrive\Рабочий стол\Ivanovskay_oblast_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399" y="4448471"/>
            <a:ext cx="2727074" cy="21543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C:\Users\swist\OneDrive\Рабочий стол\mammal-3059457_960_72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9044" y="3254282"/>
            <a:ext cx="2785027" cy="19055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C:\Users\swist\OneDrive\Рабочий стол\medveditsa-medvezhata-semeistvo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2068" y="3418492"/>
            <a:ext cx="2950620" cy="1882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 rtl="0"/>
              <a:t>8</a:t>
            </a:fld>
            <a:endParaRPr lang="ru-RU" noProof="0"/>
          </a:p>
        </p:txBody>
      </p:sp>
      <p:sp>
        <p:nvSpPr>
          <p:cNvPr id="5" name="Прямоугольник 4"/>
          <p:cNvSpPr/>
          <p:nvPr/>
        </p:nvSpPr>
        <p:spPr>
          <a:xfrm>
            <a:off x="470261" y="376518"/>
            <a:ext cx="1124712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2"/>
                </a:solidFill>
                <a:latin typeface="+mj-lt"/>
              </a:rPr>
              <a:t>Особенно богат мир птиц - более 100 видов. Это воробьи, галки, вороны, глухари, синицы, сойки, голуби - сизари, тетерев, рябчик, совы. Перелетные птицы представлены обыкновенной кукушкой, стрижом, ласточками, соловьями, утками, серым журавлем (краснокнижный вид). </a:t>
            </a:r>
          </a:p>
          <a:p>
            <a:endParaRPr lang="ru-RU" sz="2000" dirty="0" smtClean="0">
              <a:solidFill>
                <a:schemeClr val="bg2"/>
              </a:solidFill>
              <a:latin typeface="+mj-lt"/>
            </a:endParaRPr>
          </a:p>
          <a:p>
            <a:endParaRPr lang="ru-RU" dirty="0"/>
          </a:p>
        </p:txBody>
      </p:sp>
      <p:pic>
        <p:nvPicPr>
          <p:cNvPr id="1026" name="Picture 2" descr="C:\Users\swist\OneDrive\Рабочий стол\Ivanovskay_oblast_3-320x4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39065" y="2652724"/>
            <a:ext cx="2264455" cy="3170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swist\OneDrive\Рабочий стол\s12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22683" y="4034394"/>
            <a:ext cx="3740276" cy="2487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swist\OneDrive\Рабочий стол\72713_mai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91409" y="1903000"/>
            <a:ext cx="3048590" cy="2286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C:\Users\swist\OneDrive\Рабочий стол\559202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54124" y="1810072"/>
            <a:ext cx="3194874" cy="2129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C:\Users\swist\OneDrive\Рабочий стол\s120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2388" y="4346078"/>
            <a:ext cx="3384644" cy="22564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 rtl="0"/>
              <a:t>9</a:t>
            </a:fld>
            <a:endParaRPr lang="ru-RU" noProof="0"/>
          </a:p>
        </p:txBody>
      </p:sp>
      <p:sp>
        <p:nvSpPr>
          <p:cNvPr id="5" name="Прямоугольник 4"/>
          <p:cNvSpPr/>
          <p:nvPr/>
        </p:nvSpPr>
        <p:spPr>
          <a:xfrm>
            <a:off x="365760" y="4023360"/>
            <a:ext cx="1132549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bg2"/>
                </a:solidFill>
                <a:latin typeface="+mj-lt"/>
              </a:rPr>
              <a:t>Благоприятная окружающая среда способствует развитию вида пресмыкающихся и земноводных. Здесь часто можно увидеть ящерицу, лягушку, жабу, ужей и разных змей.</a:t>
            </a:r>
            <a:endParaRPr lang="ru-RU" sz="2800" dirty="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4098" name="Picture 2" descr="C:\Users\swist\OneDrive\Рабочий стол\nature-3536335__4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84871" y="958484"/>
            <a:ext cx="4033868" cy="2270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Users\swist\OneDrive\Рабочий стол\s12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6571" y="321492"/>
            <a:ext cx="3435531" cy="2576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C:\Users\swist\OneDrive\Рабочий стол\origina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09576" y="1371282"/>
            <a:ext cx="3506141" cy="23385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 rtl="0"/>
              <a:t>10</a:t>
            </a:fld>
            <a:endParaRPr lang="ru-RU" noProof="0"/>
          </a:p>
        </p:txBody>
      </p:sp>
      <p:sp>
        <p:nvSpPr>
          <p:cNvPr id="5" name="Прямоугольник 4"/>
          <p:cNvSpPr/>
          <p:nvPr/>
        </p:nvSpPr>
        <p:spPr>
          <a:xfrm>
            <a:off x="287383" y="535576"/>
            <a:ext cx="115214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2"/>
                </a:solidFill>
                <a:latin typeface="+mj-lt"/>
              </a:rPr>
              <a:t>В водоёмах Ивановской области обитает более 40 видов рыб, часть которых является интересными объектами для рыбалки. К основным объектам рыбной ловли в Ивановской области относится: плотва, лещ, густера, краснопёрка, </a:t>
            </a:r>
          </a:p>
          <a:p>
            <a:r>
              <a:rPr lang="ru-RU" sz="2400" dirty="0" smtClean="0">
                <a:solidFill>
                  <a:schemeClr val="bg2"/>
                </a:solidFill>
                <a:latin typeface="+mj-lt"/>
              </a:rPr>
              <a:t>карп(сазан), золотой и серебряный карась, язь, сом, налим, окунь, чехонь</a:t>
            </a:r>
            <a:r>
              <a:rPr lang="en-US" sz="2400" dirty="0" smtClean="0">
                <a:solidFill>
                  <a:schemeClr val="bg2"/>
                </a:solidFill>
                <a:latin typeface="+mj-lt"/>
              </a:rPr>
              <a:t>,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>
                <a:solidFill>
                  <a:schemeClr val="bg2"/>
                </a:solidFill>
                <a:latin typeface="+mj-lt"/>
              </a:rPr>
              <a:t>судак и щука. </a:t>
            </a:r>
            <a:r>
              <a:rPr lang="en-US" sz="2400" dirty="0" smtClean="0">
                <a:solidFill>
                  <a:schemeClr val="bg2"/>
                </a:solidFill>
                <a:latin typeface="+mj-lt"/>
              </a:rPr>
              <a:t> </a:t>
            </a:r>
            <a:endParaRPr lang="ru-RU" sz="2400" dirty="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8195" name="Picture 3" descr="C:\Users\swist\OneDrive\Рабочий стол\ivan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26526" y="2169345"/>
            <a:ext cx="5583731" cy="39272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 rtl="0"/>
              <a:t>11</a:t>
            </a:fld>
            <a:endParaRPr lang="ru-RU" noProof="0"/>
          </a:p>
        </p:txBody>
      </p:sp>
      <p:sp>
        <p:nvSpPr>
          <p:cNvPr id="5" name="Прямоугольник 4"/>
          <p:cNvSpPr/>
          <p:nvPr/>
        </p:nvSpPr>
        <p:spPr>
          <a:xfrm>
            <a:off x="248194" y="472163"/>
            <a:ext cx="114561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2"/>
                </a:solidFill>
                <a:latin typeface="+mj-lt"/>
              </a:rPr>
              <a:t>Охраняемые виды бабочек распространены повсеместно по всей области. Это аполлоны и махаоны. Большое количество шмелей и пчел, что благоприятно сказывается на опылении растений и расширению их популяции. В общей сложности 192 вида животных этого края занесены в Красную книгу и охраняются по всей строгости закона.</a:t>
            </a:r>
            <a:endParaRPr lang="ru-RU" dirty="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7170" name="Picture 2" descr="C:\Users\swist\OneDrive\Рабочий стол\5279878_xlar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6456" y="2076862"/>
            <a:ext cx="3096410" cy="2492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1" name="Picture 3" descr="C:\Users\swist\OneDrive\Рабочий стол\188203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41224" y="2580332"/>
            <a:ext cx="3409130" cy="23966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2" name="Picture 4" descr="C:\Users\swist\OneDrive\Рабочий стол\scale_12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96073" y="3450374"/>
            <a:ext cx="4061854" cy="24540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 rtl="0"/>
              <a:t>12</a:t>
            </a:fld>
            <a:endParaRPr lang="ru-RU" noProof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00446" y="1815737"/>
            <a:ext cx="479406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400" dirty="0" smtClean="0">
                <a:solidFill>
                  <a:schemeClr val="bg2"/>
                </a:solidFill>
                <a:latin typeface="+mj-lt"/>
              </a:rPr>
              <a:t>В современном мире каждый человек должен знать природу, животных и растения своего края, поэтому изучение данной темы имеет важное значение. </a:t>
            </a:r>
            <a:endParaRPr lang="ru-RU" sz="3400" dirty="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1026" name="Picture 2" descr="C:\Users\swist\OneDrive\Рабочий стол\512151_ma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6321" y="2108108"/>
            <a:ext cx="6534067" cy="38224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 rtl="0"/>
              <a:t>13</a:t>
            </a:fld>
            <a:endParaRPr lang="ru-RU" noProof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Викторина «Что мы знаем о животном и растительном мире Ивановской области?»</a:t>
            </a:r>
            <a:endParaRPr lang="ru-RU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444137" y="1920242"/>
            <a:ext cx="1128630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400" dirty="0" smtClean="0">
                <a:solidFill>
                  <a:schemeClr val="bg2"/>
                </a:solidFill>
                <a:latin typeface="+mj-lt"/>
              </a:rPr>
              <a:t>Какие виды деревьев и кустарников встречаются на территории Ивановской области?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solidFill>
                  <a:schemeClr val="bg2"/>
                </a:solidFill>
                <a:latin typeface="+mj-lt"/>
              </a:rPr>
              <a:t>Перечисли наиболее часто встречаемые ягоды.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solidFill>
                  <a:schemeClr val="bg2"/>
                </a:solidFill>
                <a:latin typeface="+mj-lt"/>
              </a:rPr>
              <a:t>Какой заказник на территории Ивановской области имеет </a:t>
            </a:r>
            <a:r>
              <a:rPr lang="ru-RU" sz="2400" dirty="0" smtClean="0">
                <a:solidFill>
                  <a:schemeClr val="bg2"/>
                </a:solidFill>
                <a:latin typeface="+mj-lt"/>
              </a:rPr>
              <a:t>федеральный </a:t>
            </a:r>
            <a:r>
              <a:rPr lang="ru-RU" sz="2400" dirty="0" smtClean="0">
                <a:solidFill>
                  <a:schemeClr val="bg2"/>
                </a:solidFill>
                <a:latin typeface="+mj-lt"/>
              </a:rPr>
              <a:t>статус и какова его площадь?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solidFill>
                  <a:schemeClr val="bg2"/>
                </a:solidFill>
                <a:latin typeface="+mj-lt"/>
              </a:rPr>
              <a:t>Какие звери обитают в таёжных лесах края?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solidFill>
                  <a:schemeClr val="bg2"/>
                </a:solidFill>
                <a:latin typeface="+mj-lt"/>
              </a:rPr>
              <a:t>Сколько видов птиц находится на</a:t>
            </a:r>
            <a:r>
              <a:rPr lang="ru-RU" sz="2400" dirty="0" smtClean="0">
                <a:solidFill>
                  <a:schemeClr val="bg2"/>
                </a:solidFill>
              </a:rPr>
              <a:t> </a:t>
            </a:r>
            <a:r>
              <a:rPr lang="ru-RU" sz="2400" dirty="0" smtClean="0">
                <a:solidFill>
                  <a:schemeClr val="bg2"/>
                </a:solidFill>
                <a:latin typeface="+mj-lt"/>
              </a:rPr>
              <a:t>территории Ивановской области</a:t>
            </a:r>
            <a:r>
              <a:rPr lang="ru-RU" sz="2400" dirty="0" smtClean="0">
                <a:solidFill>
                  <a:schemeClr val="bg2"/>
                </a:solidFill>
                <a:latin typeface="+mj-lt"/>
              </a:rPr>
              <a:t>? Перечисли их.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solidFill>
                  <a:schemeClr val="bg2"/>
                </a:solidFill>
                <a:latin typeface="+mj-lt"/>
              </a:rPr>
              <a:t>Какие виды </a:t>
            </a:r>
            <a:r>
              <a:rPr lang="ru-RU" sz="2400" dirty="0" smtClean="0">
                <a:solidFill>
                  <a:schemeClr val="bg2"/>
                </a:solidFill>
                <a:latin typeface="+mj-lt"/>
              </a:rPr>
              <a:t>бабочек распространены </a:t>
            </a:r>
            <a:r>
              <a:rPr lang="ru-RU" sz="2400" dirty="0" smtClean="0">
                <a:solidFill>
                  <a:schemeClr val="bg2"/>
                </a:solidFill>
                <a:latin typeface="+mj-lt"/>
              </a:rPr>
              <a:t>по </a:t>
            </a:r>
            <a:r>
              <a:rPr lang="ru-RU" sz="2400" dirty="0" smtClean="0">
                <a:solidFill>
                  <a:schemeClr val="bg2"/>
                </a:solidFill>
                <a:latin typeface="+mj-lt"/>
              </a:rPr>
              <a:t>всей </a:t>
            </a:r>
            <a:r>
              <a:rPr lang="ru-RU" sz="2400" dirty="0" smtClean="0">
                <a:solidFill>
                  <a:schemeClr val="bg2"/>
                </a:solidFill>
                <a:latin typeface="+mj-lt"/>
              </a:rPr>
              <a:t>области?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solidFill>
                  <a:schemeClr val="bg2"/>
                </a:solidFill>
                <a:latin typeface="+mj-lt"/>
              </a:rPr>
              <a:t>Сколько видов  животных Ивановского края </a:t>
            </a:r>
            <a:r>
              <a:rPr lang="ru-RU" sz="2400" dirty="0" smtClean="0">
                <a:solidFill>
                  <a:schemeClr val="bg2"/>
                </a:solidFill>
                <a:latin typeface="+mj-lt"/>
              </a:rPr>
              <a:t>занесены в Красную </a:t>
            </a:r>
            <a:r>
              <a:rPr lang="ru-RU" sz="2400" dirty="0" smtClean="0">
                <a:solidFill>
                  <a:schemeClr val="bg2"/>
                </a:solidFill>
                <a:latin typeface="+mj-lt"/>
              </a:rPr>
              <a:t>книгу?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="" xmlns:a16="http://schemas.microsoft.com/office/drawing/2014/main" id="{72B381BA-F1D7-483F-B759-9C3451355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СПАСИБО!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A412BBAB-4628-42F5-BF78-BE0E594751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19303" y="5630092"/>
            <a:ext cx="7694025" cy="849085"/>
          </a:xfrm>
        </p:spPr>
        <p:txBody>
          <a:bodyPr rtlCol="0"/>
          <a:lstStyle/>
          <a:p>
            <a:pPr algn="l"/>
            <a:r>
              <a:rPr lang="ru-RU" sz="2400" dirty="0" smtClean="0">
                <a:latin typeface="+mj-lt"/>
              </a:rPr>
              <a:t>Работу выполнила: </a:t>
            </a:r>
            <a:r>
              <a:rPr lang="ru-RU" sz="2400" dirty="0" smtClean="0">
                <a:latin typeface="+mj-lt"/>
              </a:rPr>
              <a:t>Воспитатель ОГКОУ </a:t>
            </a:r>
            <a:r>
              <a:rPr lang="ru-RU" sz="2400" dirty="0" smtClean="0">
                <a:latin typeface="+mj-lt"/>
              </a:rPr>
              <a:t>"Ивановская школа-интернат </a:t>
            </a:r>
            <a:r>
              <a:rPr lang="ru-RU" sz="2400" dirty="0" smtClean="0">
                <a:latin typeface="+mj-lt"/>
              </a:rPr>
              <a:t>№1" Свистунова И. А</a:t>
            </a:r>
            <a:r>
              <a:rPr lang="ru-RU" sz="2400" dirty="0" smtClean="0"/>
              <a:t>.</a:t>
            </a:r>
          </a:p>
          <a:p>
            <a:pPr algn="l" rtl="0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09279394"/>
      </p:ext>
    </p:extLst>
  </p:cSld>
  <p:clrMapOvr>
    <a:masterClrMapping/>
  </p:clrMapOvr>
</p:sld>
</file>

<file path=ppt/theme/theme1.xml><?xml version="1.0" encoding="utf-8"?>
<a:theme xmlns:a="http://schemas.openxmlformats.org/drawingml/2006/main" name="Животный мир Ивановской обл.">
  <a:themeElements>
    <a:clrScheme name="Custom 24">
      <a:dk1>
        <a:sysClr val="windowText" lastClr="000000"/>
      </a:dk1>
      <a:lt1>
        <a:sysClr val="window" lastClr="FFFFFF"/>
      </a:lt1>
      <a:dk2>
        <a:srgbClr val="64AC00"/>
      </a:dk2>
      <a:lt2>
        <a:srgbClr val="CBFF00"/>
      </a:lt2>
      <a:accent1>
        <a:srgbClr val="002E62"/>
      </a:accent1>
      <a:accent2>
        <a:srgbClr val="004CB9"/>
      </a:accent2>
      <a:accent3>
        <a:srgbClr val="005500"/>
      </a:accent3>
      <a:accent4>
        <a:srgbClr val="16B3DC"/>
      </a:accent4>
      <a:accent5>
        <a:srgbClr val="F9DC5C"/>
      </a:accent5>
      <a:accent6>
        <a:srgbClr val="EF626C"/>
      </a:accent6>
      <a:hlink>
        <a:srgbClr val="FFFFFF"/>
      </a:hlink>
      <a:folHlink>
        <a:srgbClr val="FFFFFF"/>
      </a:folHlink>
    </a:clrScheme>
    <a:fontScheme name="Custom 21">
      <a:majorFont>
        <a:latin typeface="Gill Sans MT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 w="1270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</a:objectDefaults>
  <a:extraClrSchemeLst/>
  <a:extLst>
    <a:ext uri="{05A4C25C-085E-4340-85A3-A5531E510DB2}">
      <thm15:themeFamily xmlns="" xmlns:thm15="http://schemas.microsoft.com/office/thememl/2012/main" name="Office_30677657_TF22977542" id="{BFD103F6-B756-4241-8A62-8A5DCCFC94F1}" vid="{BDB6EC45-ADC3-492A-B1CD-3D723C23B062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Животный мир Ивановской обл.</Template>
  <TotalTime>0</TotalTime>
  <Words>637</Words>
  <PresentationFormat>Произвольный</PresentationFormat>
  <Paragraphs>53</Paragraphs>
  <Slides>14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Животный мир Ивановской обл.</vt:lpstr>
      <vt:lpstr>Животный и растительный мир Ивановской области</vt:lpstr>
      <vt:lpstr>Слайд 2</vt:lpstr>
      <vt:lpstr>Слайд 3</vt:lpstr>
      <vt:lpstr>Растительный мир Ивановской области</vt:lpstr>
      <vt:lpstr>Слайд 5</vt:lpstr>
      <vt:lpstr>Слайд 6</vt:lpstr>
      <vt:lpstr>Животный мир Ивановской области</vt:lpstr>
      <vt:lpstr>Слайд 8</vt:lpstr>
      <vt:lpstr>Слайд 9</vt:lpstr>
      <vt:lpstr>Слайд 10</vt:lpstr>
      <vt:lpstr>Слайд 11</vt:lpstr>
      <vt:lpstr>Заключение</vt:lpstr>
      <vt:lpstr>Викторина «Что мы знаем о животном и растительном мире Ивановской области?»</vt:lpstr>
      <vt:lpstr>СПАСИБО!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2020-04-07T16:43:16Z</dcterms:created>
  <dcterms:modified xsi:type="dcterms:W3CDTF">2020-04-09T15:03:41Z</dcterms:modified>
</cp:coreProperties>
</file>