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72" r:id="rId2"/>
    <p:sldId id="338" r:id="rId3"/>
    <p:sldId id="321" r:id="rId4"/>
    <p:sldId id="284" r:id="rId5"/>
    <p:sldId id="322" r:id="rId6"/>
    <p:sldId id="339" r:id="rId7"/>
    <p:sldId id="340" r:id="rId8"/>
    <p:sldId id="341" r:id="rId9"/>
    <p:sldId id="342" r:id="rId10"/>
    <p:sldId id="343" r:id="rId11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5314" autoAdjust="0"/>
  </p:normalViewPr>
  <p:slideViewPr>
    <p:cSldViewPr>
      <p:cViewPr>
        <p:scale>
          <a:sx n="118" d="100"/>
          <a:sy n="118" d="100"/>
        </p:scale>
        <p:origin x="-175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95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421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3476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20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250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852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4590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861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6370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398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510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899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4922297"/>
            <a:ext cx="6755486" cy="33855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57150">
            <a:solidFill>
              <a:srgbClr val="00B0F0"/>
            </a:solidFill>
          </a:ln>
        </p:spPr>
        <p:txBody>
          <a:bodyPr wrap="square" rtlCol="0" anchor="ctr">
            <a:spAutoFit/>
          </a:bodyPr>
          <a:lstStyle/>
          <a:p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/>
        </p:nvSpPr>
        <p:spPr bwMode="auto">
          <a:xfrm>
            <a:off x="522575" y="97302"/>
            <a:ext cx="8229600" cy="570796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dirty="0">
                <a:solidFill>
                  <a:srgbClr val="000080"/>
                </a:solidFill>
                <a:latin typeface="times new roman"/>
              </a:rPr>
              <a:t>Основные показатели и  результаты  деятельности в части приобщения детей</a:t>
            </a:r>
            <a:br>
              <a:rPr lang="ru-RU" sz="4800" dirty="0">
                <a:solidFill>
                  <a:srgbClr val="000080"/>
                </a:solidFill>
                <a:latin typeface="times new roman"/>
              </a:rPr>
            </a:br>
            <a:r>
              <a:rPr lang="ru-RU" sz="4800" dirty="0">
                <a:solidFill>
                  <a:srgbClr val="000080"/>
                </a:solidFill>
                <a:latin typeface="times new roman"/>
              </a:rPr>
              <a:t>                   к общечеловеческим  ценностям</a:t>
            </a:r>
            <a:endParaRPr lang="ru-RU" sz="4800" b="0" i="0" dirty="0">
              <a:solidFill>
                <a:srgbClr val="12A4D8"/>
              </a:solidFill>
              <a:effectLst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5082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27896" y="0"/>
            <a:ext cx="7816104" cy="46166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32226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2339752" y="6138000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7016874" y="605447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4690620" y="6166992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437" y="4999789"/>
            <a:ext cx="1011428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09" y="5024512"/>
            <a:ext cx="914625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620688"/>
            <a:ext cx="783057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    Приобщение ребёнка к общечеловеческим ценностям одна из актуальных и сложнейших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проблем, которая должна решаться сегодня всеми, кто имеет отношение к детям. То, что мы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заложим в душу ребёнка сейчас, проявится позднее, станет его и нашей жизнью.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Сегодня мы говорим о необходимости возрождения в обществе духовности и культуры,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что непосредственно связано с развитием и воспитанием ребёнка до школы. Образование,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навыки, умение можно приобрести и позже, а вот основа самого лучшего в людях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человечности – закладывается именно в дошкольном возрасте.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         Этот важный этап жизни формирует детей полноценными личностями и рождает такие качества,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которые помогает человеку определиться в жизни. Центральным звеном социализации является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гуманистическое воспитание ребёнка с опорой на общечеловеческие ценности: любовь к родителям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и семье, и людям, которые сопровождают ребёнка в первые годы жизни, к родному месту, где он живёт,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детскому саду, городу, посёлку. В этот период начинают развиваться черты характера, которые незримо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связывают ребёнка с его народом, существенно влияя на его мировоззрение. Естественно и легко впитывает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впечатления от картин родной российской природы, быта, традиций, среди которых живёт.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К. Д. Ушинский писал: «Как нет человека без самолюбия, так нет человека без любви к отечеству,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и эта любовь даёт воспитанию верный ключ к сердцу человека».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Главной целью в работе с детьми дошкольного возраста мы считаем приобщение их к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общечеловеческим ценностям. Реализация этой цели шла по нескольким направлениям: работа</a:t>
            </a:r>
            <a:br>
              <a:rPr lang="ru-RU" sz="1400" b="1" dirty="0">
                <a:solidFill>
                  <a:srgbClr val="000080"/>
                </a:solidFill>
                <a:latin typeface="times new roman"/>
              </a:rPr>
            </a:br>
            <a:r>
              <a:rPr lang="ru-RU" sz="1400" b="1" dirty="0">
                <a:solidFill>
                  <a:srgbClr val="000080"/>
                </a:solidFill>
                <a:latin typeface="times new roman"/>
              </a:rPr>
              <a:t>с детьми, с родителями, с социумом</a:t>
            </a:r>
            <a:r>
              <a:rPr lang="ru-RU" sz="1400" b="1" dirty="0" smtClean="0">
                <a:solidFill>
                  <a:srgbClr val="000080"/>
                </a:solidFill>
                <a:latin typeface="times new roman"/>
              </a:rPr>
              <a:t>.</a:t>
            </a:r>
            <a:endParaRPr lang="ru-RU" sz="1400" b="1" dirty="0">
              <a:solidFill>
                <a:srgbClr val="00000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9884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32226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4676831" y="6080007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6992824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2326141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4877" y="2996952"/>
            <a:ext cx="7434587" cy="36933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8E4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  <a:latin typeface="times new roman"/>
              </a:rPr>
              <a:t>Были определены основные задачи:</a:t>
            </a:r>
            <a:endParaRPr lang="ru-RU" b="1" i="0" dirty="0">
              <a:solidFill>
                <a:srgbClr val="000000"/>
              </a:solidFill>
              <a:effectLst/>
              <a:latin typeface="verdana"/>
            </a:endParaRPr>
          </a:p>
        </p:txBody>
      </p:sp>
      <p:sp>
        <p:nvSpPr>
          <p:cNvPr id="23" name="TextBox 22"/>
          <p:cNvSpPr txBox="1"/>
          <p:nvPr/>
        </p:nvSpPr>
        <p:spPr>
          <a:xfrm flipH="1">
            <a:off x="8331463" y="4491431"/>
            <a:ext cx="45719" cy="36933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8E4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http://aartyk.ru/wp-content/uploads/2018/02/ozera_nyurbinskogo_ulusa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s://upload.wikimedia.org/wikipedia/commons/4/40/Coat_of_Arms_of_Nyurba_%28Yakutia%29.pn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464" y="4458102"/>
            <a:ext cx="7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 descr="C:\Users\User1\Desktop\Без имени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36" y="4261051"/>
            <a:ext cx="655059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611560" y="274639"/>
            <a:ext cx="8532440" cy="2938337"/>
          </a:xfrm>
        </p:spPr>
        <p:txBody>
          <a:bodyPr>
            <a:normAutofit/>
          </a:bodyPr>
          <a:lstStyle/>
          <a:p>
            <a:r>
              <a:rPr lang="ru-RU" sz="1300" b="1" dirty="0" smtClean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Приоритетными </a:t>
            </a: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принцами являются:</a:t>
            </a:r>
            <a: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  <a:t/>
            </a:r>
            <a:b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принцип </a:t>
            </a:r>
            <a:r>
              <a:rPr lang="ru-RU" sz="1300" b="1" dirty="0" err="1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гуманизации</a:t>
            </a: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 воспитательной работы, который ориентирует родителей на главную</a:t>
            </a:r>
            <a:b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общечеловеческую ценность – это личность каждого ребёнка и взрослого, его свободу и</a:t>
            </a:r>
            <a:b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достоинство, а также на формирование у ребёнка любви к семье, родному </a:t>
            </a:r>
            <a:r>
              <a:rPr lang="ru-RU" sz="1300" b="1" dirty="0" err="1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краю,и</a:t>
            </a: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 отечеству;</a:t>
            </a:r>
            <a: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  <a:t/>
            </a:r>
            <a:b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принцип интеграции всей педагогической работы с детьми на основе знакомства этнокультурного</a:t>
            </a:r>
            <a:b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компонента Белгородской области, национальной культуры, быта, традиций;</a:t>
            </a:r>
            <a: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  <a:t/>
            </a:r>
            <a:b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принцип целостности и полноты педагогического процесса, обеспечивающий единство воспитания,</a:t>
            </a:r>
            <a:b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обучения и развития;</a:t>
            </a:r>
            <a: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  <a:t/>
            </a:r>
            <a:b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принцип тесного сотрудничества педагогов и родителей;</a:t>
            </a:r>
            <a: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  <a:t/>
            </a:r>
            <a:br>
              <a:rPr lang="ru-RU" sz="1300" b="1" dirty="0">
                <a:solidFill>
                  <a:srgbClr val="000000"/>
                </a:solidFill>
                <a:latin typeface="verdana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принцип позитивного взаимодействия с различными образовательными и</a:t>
            </a:r>
            <a:b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</a:br>
            <a:r>
              <a:rPr lang="ru-RU" sz="1300" b="1" dirty="0">
                <a:solidFill>
                  <a:srgbClr val="000080"/>
                </a:solidFill>
                <a:latin typeface="times new roman"/>
                <a:cs typeface="Aharoni" panose="02010803020104030203" pitchFamily="2" charset="-79"/>
              </a:rPr>
              <a:t>культурно – просветительными учреждениям</a:t>
            </a:r>
            <a:r>
              <a:rPr lang="ru-RU" sz="1300" b="1" dirty="0">
                <a:solidFill>
                  <a:srgbClr val="000000"/>
                </a:solidFill>
                <a:latin typeface="verdana"/>
              </a:rPr>
              <a:t/>
            </a:r>
            <a:br>
              <a:rPr lang="ru-RU" sz="1300" b="1" dirty="0">
                <a:solidFill>
                  <a:srgbClr val="000000"/>
                </a:solidFill>
                <a:latin typeface="verdana"/>
              </a:rPr>
            </a:br>
            <a:endParaRPr lang="ru-RU" sz="13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36773" y="3572140"/>
            <a:ext cx="709469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/>
              <a:buChar char="•"/>
            </a:pPr>
            <a:r>
              <a:rPr lang="ru-RU" sz="1400" b="1" dirty="0">
                <a:solidFill>
                  <a:srgbClr val="000080"/>
                </a:solidFill>
                <a:latin typeface="+mj-lt"/>
              </a:rPr>
              <a:t>создание воспитательной модели, обеспечивающей всестороннее духовное развитие детей;</a:t>
            </a:r>
            <a:endParaRPr lang="ru-RU" sz="1400" b="1" dirty="0">
              <a:solidFill>
                <a:srgbClr val="000000"/>
              </a:solidFill>
              <a:latin typeface="+mj-lt"/>
            </a:endParaRPr>
          </a:p>
          <a:p>
            <a:pPr algn="ctr">
              <a:buFont typeface="Arial"/>
              <a:buChar char="•"/>
            </a:pPr>
            <a:r>
              <a:rPr lang="ru-RU" sz="1400" b="1" dirty="0">
                <a:solidFill>
                  <a:srgbClr val="000080"/>
                </a:solidFill>
                <a:latin typeface="+mj-lt"/>
              </a:rPr>
              <a:t>воспитание основы социально – нравственной сферы чувств, представлений, отношений;</a:t>
            </a:r>
            <a:endParaRPr lang="ru-RU" sz="1400" b="1" dirty="0">
              <a:solidFill>
                <a:srgbClr val="000000"/>
              </a:solidFill>
              <a:latin typeface="+mj-lt"/>
            </a:endParaRPr>
          </a:p>
          <a:p>
            <a:pPr algn="ctr">
              <a:buFont typeface="Arial"/>
              <a:buChar char="•"/>
            </a:pPr>
            <a:r>
              <a:rPr lang="ru-RU" sz="1400" b="1" dirty="0">
                <a:solidFill>
                  <a:srgbClr val="000080"/>
                </a:solidFill>
                <a:latin typeface="+mj-lt"/>
              </a:rPr>
              <a:t>побуждение в детях любви к родной земле, чертам национального характера;</a:t>
            </a:r>
            <a:endParaRPr lang="ru-RU" sz="1400" b="1" dirty="0">
              <a:solidFill>
                <a:srgbClr val="000000"/>
              </a:solidFill>
              <a:latin typeface="+mj-lt"/>
            </a:endParaRPr>
          </a:p>
          <a:p>
            <a:pPr algn="ctr">
              <a:buFont typeface="Arial"/>
              <a:buChar char="•"/>
            </a:pPr>
            <a:r>
              <a:rPr lang="ru-RU" sz="1400" b="1" dirty="0">
                <a:solidFill>
                  <a:srgbClr val="000080"/>
                </a:solidFill>
                <a:latin typeface="+mj-lt"/>
              </a:rPr>
              <a:t>воспитание интереса и любви к русской национальной культуре, обычаям, традициям, обрядам.</a:t>
            </a:r>
            <a:endParaRPr lang="ru-RU" sz="1400" b="1" dirty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ru-RU" sz="1400" b="1" dirty="0">
                <a:solidFill>
                  <a:srgbClr val="000080"/>
                </a:solidFill>
                <a:latin typeface="+mj-lt"/>
              </a:rPr>
              <a:t>         Поставленные задачи решаются через введение новых форм работы с детьми.</a:t>
            </a:r>
            <a:br>
              <a:rPr lang="ru-RU" sz="1400" b="1" dirty="0">
                <a:solidFill>
                  <a:srgbClr val="000080"/>
                </a:solidFill>
                <a:latin typeface="+mj-lt"/>
              </a:rPr>
            </a:br>
            <a:r>
              <a:rPr lang="ru-RU" sz="1400" b="1" dirty="0">
                <a:solidFill>
                  <a:srgbClr val="000080"/>
                </a:solidFill>
                <a:latin typeface="+mj-lt"/>
              </a:rPr>
              <a:t>Ведущей формой в работе по приобщению детей дошкольного возраста к общечеловеческим</a:t>
            </a:r>
            <a:br>
              <a:rPr lang="ru-RU" sz="1400" b="1" dirty="0">
                <a:solidFill>
                  <a:srgbClr val="000080"/>
                </a:solidFill>
                <a:latin typeface="+mj-lt"/>
              </a:rPr>
            </a:br>
            <a:r>
              <a:rPr lang="ru-RU" sz="1400" b="1" dirty="0">
                <a:solidFill>
                  <a:srgbClr val="000080"/>
                </a:solidFill>
                <a:latin typeface="+mj-lt"/>
              </a:rPr>
              <a:t>ценностям является театрализованная деятельность, которая помогает решать воспитательные</a:t>
            </a:r>
            <a:br>
              <a:rPr lang="ru-RU" sz="1400" b="1" dirty="0">
                <a:solidFill>
                  <a:srgbClr val="000080"/>
                </a:solidFill>
                <a:latin typeface="+mj-lt"/>
              </a:rPr>
            </a:br>
            <a:r>
              <a:rPr lang="ru-RU" sz="1400" b="1" dirty="0">
                <a:solidFill>
                  <a:srgbClr val="000080"/>
                </a:solidFill>
                <a:latin typeface="+mj-lt"/>
              </a:rPr>
              <a:t>задачи через перевоплощение в художественные образы, в активном восприятии, накоплении</a:t>
            </a:r>
            <a:br>
              <a:rPr lang="ru-RU" sz="1400" b="1" dirty="0">
                <a:solidFill>
                  <a:srgbClr val="000080"/>
                </a:solidFill>
                <a:latin typeface="+mj-lt"/>
              </a:rPr>
            </a:br>
            <a:r>
              <a:rPr lang="ru-RU" sz="1400" b="1" dirty="0">
                <a:solidFill>
                  <a:srgbClr val="000080"/>
                </a:solidFill>
                <a:latin typeface="+mj-lt"/>
              </a:rPr>
              <a:t>впечатлений от произведений искусства и окружающего мира.</a:t>
            </a:r>
            <a:endParaRPr lang="ru-RU" sz="1400" b="1" i="0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741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32226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4676831" y="6080007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6992824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2326141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://aartyk.ru/wp-content/uploads/2018/02/ozera_nyurbinskogo_ulusa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s://upload.wikimedia.org/wikipedia/commons/4/40/Coat_of_Arms_of_Nyurba_%28Yakutia%29.pn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474345"/>
            <a:ext cx="77048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  <a:latin typeface="times new roman"/>
              </a:rPr>
              <a:t>Работу по приобщению детей дошкольного возраста к общечеловеческим ценностям с создания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развивающей среды:</a:t>
            </a:r>
            <a:endParaRPr lang="ru-RU" b="1" dirty="0">
              <a:solidFill>
                <a:srgbClr val="000000"/>
              </a:solidFill>
              <a:latin typeface="verdana"/>
            </a:endParaRPr>
          </a:p>
          <a:p>
            <a:pPr algn="ctr">
              <a:buFont typeface="Arial"/>
              <a:buChar char="•"/>
            </a:pPr>
            <a:r>
              <a:rPr lang="ru-RU" b="1" dirty="0">
                <a:solidFill>
                  <a:srgbClr val="000080"/>
                </a:solidFill>
                <a:latin typeface="times new roman"/>
              </a:rPr>
              <a:t>подборке произведений социально – нравственного содержания;</a:t>
            </a:r>
            <a:endParaRPr lang="ru-RU" b="1" dirty="0">
              <a:solidFill>
                <a:srgbClr val="000000"/>
              </a:solidFill>
              <a:latin typeface="verdana"/>
            </a:endParaRPr>
          </a:p>
          <a:p>
            <a:pPr algn="ctr">
              <a:buFont typeface="Arial"/>
              <a:buChar char="•"/>
            </a:pPr>
            <a:r>
              <a:rPr lang="ru-RU" b="1" dirty="0">
                <a:solidFill>
                  <a:srgbClr val="000080"/>
                </a:solidFill>
                <a:latin typeface="times new roman"/>
              </a:rPr>
              <a:t>подборке иллюстраций, ауди и видео записей;</a:t>
            </a:r>
            <a:endParaRPr lang="ru-RU" b="1" dirty="0">
              <a:solidFill>
                <a:srgbClr val="000000"/>
              </a:solidFill>
              <a:latin typeface="verdana"/>
            </a:endParaRPr>
          </a:p>
          <a:p>
            <a:pPr algn="ctr">
              <a:buFont typeface="Arial"/>
              <a:buChar char="•"/>
            </a:pPr>
            <a:r>
              <a:rPr lang="ru-RU" b="1" dirty="0">
                <a:solidFill>
                  <a:srgbClr val="000080"/>
                </a:solidFill>
                <a:latin typeface="times new roman"/>
              </a:rPr>
              <a:t>изготовления различных видов театра (театр картинок, кукольный, теневой, пальчиковый…);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подготовке костюмов, декораций, атрибутов.</a:t>
            </a:r>
            <a:endParaRPr lang="ru-RU" b="1" dirty="0">
              <a:solidFill>
                <a:srgbClr val="000000"/>
              </a:solidFill>
              <a:latin typeface="verdana"/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  <a:latin typeface="times new roman"/>
              </a:rPr>
              <a:t>        В ходе работы используется рассматривание альбомов, просмотр диафильмов, чтение и беседы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по содержанию произведений; вместе с детьми совершаются экскурсии в историю: старин6ные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народные костюмы, обычаи, традиции и быт.</a:t>
            </a:r>
            <a:endParaRPr lang="ru-RU" b="1" i="0" dirty="0">
              <a:solidFill>
                <a:srgbClr val="000000"/>
              </a:solidFill>
              <a:effectLst/>
              <a:latin typeface="verdan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8300" y="4437112"/>
            <a:ext cx="82361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  <a:latin typeface="times new roman"/>
              </a:rPr>
              <a:t>Театральная тематика удивительно богата и разнообразна. Основу детского творчества, конечно,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составляет устное народное творчество. Через неё ребёнок овладевает родным языком, получает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первое представление о культуре и обычаях своего народа, о правилах поведения.</a:t>
            </a:r>
            <a:endParaRPr lang="ru-RU" b="1" i="0" dirty="0">
              <a:solidFill>
                <a:srgbClr val="000000"/>
              </a:solidFill>
              <a:effectLst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808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32226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4676831" y="6080007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6992824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4" b="33848"/>
          <a:stretch/>
        </p:blipFill>
        <p:spPr bwMode="auto">
          <a:xfrm>
            <a:off x="2326141" y="6079789"/>
            <a:ext cx="2127126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://aartyk.ru/wp-content/uploads/2018/02/ozera_nyurbinskogo_ulusa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s://upload.wikimedia.org/wikipedia/commons/4/40/Coat_of_Arms_of_Nyurba_%28Yakutia%29.pn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0700" y="474345"/>
            <a:ext cx="80837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  <a:latin typeface="times new roman"/>
              </a:rPr>
              <a:t>Особое место занимают русские песни разных жанров: игровые («Петушок», «Заинька, попляши),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песни – байки («Жили у бабуси два весёлых гуся», «Жил – был у бабушки серенький козлик»),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хороводные игры и плясовые («На горе – то калина», «Во поле берёза стояла»). Все песни включаются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в театральные разминки, вызывают у детей интерес и радость, укрепляют возникшие впечатления.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      Важное место занимают произведения с социально – нравственной направленностью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(В. Осеева «Плохо», «Кто наказал его?», «Просто старушка», В. Маяковский «Что такое хорошо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и что такое плохо?», Л. Пантелеев «Трус», «Честное слово», Л. Толстой «Старик сажал яблоню»)</a:t>
            </a:r>
            <a:endParaRPr lang="ru-RU" b="1" i="0" dirty="0">
              <a:solidFill>
                <a:srgbClr val="000000"/>
              </a:solidFill>
              <a:effectLst/>
              <a:latin typeface="verdan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413929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  <a:latin typeface="times new roman"/>
              </a:rPr>
              <a:t>Для удобства работы над художественным материалом, спектаклем тексты строятся в форме диалога.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Через них ребёнок пытается понять характер героя и разобраться в его поступках.</a:t>
            </a:r>
            <a:endParaRPr lang="ru-RU" b="1" i="0" dirty="0">
              <a:solidFill>
                <a:srgbClr val="000000"/>
              </a:solidFill>
              <a:effectLst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9136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889844"/>
            <a:ext cx="763284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80"/>
                </a:solidFill>
                <a:latin typeface="times new roman"/>
              </a:rPr>
              <a:t>Здесь происходит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знакомство с различными эмоциями: интерес, радость, удивление, гнев, горе, страх, отвращение, стыд, вина…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Каждую эмоцию ребёнок «примеряет на себя», как новую одежду, и чувствует, уютно ему или нет.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Особое внимание уделяется организации праздников и развлечений: календарных, фольклорных, обрядовых.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Они являются не сторонними наблюдателями, а активными участниками. Родители помогают подготовить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костюмы, </a:t>
            </a:r>
            <a:r>
              <a:rPr lang="ru-RU" b="1" dirty="0" err="1">
                <a:solidFill>
                  <a:srgbClr val="000080"/>
                </a:solidFill>
                <a:latin typeface="times new roman"/>
              </a:rPr>
              <a:t>атребуты</a:t>
            </a:r>
            <a:r>
              <a:rPr lang="ru-RU" b="1" dirty="0">
                <a:solidFill>
                  <a:srgbClr val="000080"/>
                </a:solidFill>
                <a:latin typeface="times new roman"/>
              </a:rPr>
              <a:t>, принимают активное участие в праздниках, развлечениях, где читают стихи, поют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песни, играют роли, участвуют в играх</a:t>
            </a:r>
            <a:r>
              <a:rPr lang="ru-RU" b="1" dirty="0" smtClean="0">
                <a:solidFill>
                  <a:srgbClr val="000080"/>
                </a:solidFill>
                <a:latin typeface="times new roman"/>
              </a:rPr>
              <a:t>.</a:t>
            </a:r>
            <a:endParaRPr lang="en-US" b="1" dirty="0" smtClean="0">
              <a:solidFill>
                <a:srgbClr val="000080"/>
              </a:solidFill>
              <a:latin typeface="times new roman"/>
            </a:endParaRPr>
          </a:p>
          <a:p>
            <a:pPr algn="ctr"/>
            <a:r>
              <a:rPr lang="ru-RU" b="1" dirty="0">
                <a:solidFill>
                  <a:srgbClr val="000080"/>
                </a:solidFill>
                <a:latin typeface="times new roman"/>
              </a:rPr>
              <a:t>Взаимодействие с </a:t>
            </a:r>
            <a:r>
              <a:rPr lang="ru-RU" b="1" dirty="0" smtClean="0">
                <a:solidFill>
                  <a:srgbClr val="000080"/>
                </a:solidFill>
                <a:latin typeface="times new roman"/>
              </a:rPr>
              <a:t>детства </a:t>
            </a:r>
            <a:r>
              <a:rPr lang="ru-RU" b="1" dirty="0">
                <a:solidFill>
                  <a:srgbClr val="000080"/>
                </a:solidFill>
                <a:latin typeface="times new roman"/>
              </a:rPr>
              <a:t>является очень важным при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организации данной работы. Это тесная работа </a:t>
            </a:r>
            <a:r>
              <a:rPr lang="ru-RU" b="1" dirty="0" smtClean="0">
                <a:solidFill>
                  <a:srgbClr val="000080"/>
                </a:solidFill>
                <a:latin typeface="times new roman"/>
              </a:rPr>
              <a:t>с</a:t>
            </a:r>
            <a:r>
              <a:rPr lang="en-US" b="1" dirty="0" smtClean="0">
                <a:solidFill>
                  <a:srgbClr val="000080"/>
                </a:solidFill>
                <a:latin typeface="times new roman"/>
              </a:rPr>
              <a:t> </a:t>
            </a:r>
            <a:r>
              <a:rPr lang="ru-RU" b="1" dirty="0" smtClean="0">
                <a:solidFill>
                  <a:srgbClr val="000080"/>
                </a:solidFill>
                <a:latin typeface="times new roman"/>
              </a:rPr>
              <a:t>молодежным центром, </a:t>
            </a:r>
            <a:r>
              <a:rPr lang="ru-RU" b="1" dirty="0">
                <a:solidFill>
                  <a:srgbClr val="000080"/>
                </a:solidFill>
                <a:latin typeface="times new roman"/>
              </a:rPr>
              <a:t>библиотекой, музыкальной</a:t>
            </a:r>
            <a:br>
              <a:rPr lang="ru-RU" b="1" dirty="0">
                <a:solidFill>
                  <a:srgbClr val="000080"/>
                </a:solidFill>
                <a:latin typeface="times new roman"/>
              </a:rPr>
            </a:br>
            <a:r>
              <a:rPr lang="ru-RU" b="1" dirty="0">
                <a:solidFill>
                  <a:srgbClr val="000080"/>
                </a:solidFill>
                <a:latin typeface="times new roman"/>
              </a:rPr>
              <a:t>школой через посещение детьми занятий театральной, хореографической, художественной </a:t>
            </a:r>
            <a:r>
              <a:rPr lang="ru-RU" b="1" dirty="0" smtClean="0">
                <a:solidFill>
                  <a:srgbClr val="000080"/>
                </a:solidFill>
                <a:latin typeface="times new roman"/>
              </a:rPr>
              <a:t>студий, вокальной студии.</a:t>
            </a:r>
            <a:endParaRPr lang="ru-RU" b="1" dirty="0">
              <a:solidFill>
                <a:srgbClr val="000000"/>
              </a:solidFill>
              <a:latin typeface="verdana"/>
            </a:endParaRPr>
          </a:p>
          <a:p>
            <a:pPr algn="ctr"/>
            <a:endParaRPr lang="en-US" b="1" i="0" dirty="0">
              <a:solidFill>
                <a:srgbClr val="000080"/>
              </a:solidFill>
              <a:effectLst/>
              <a:latin typeface="times new roman"/>
            </a:endParaRPr>
          </a:p>
          <a:p>
            <a:pPr algn="ctr"/>
            <a:endParaRPr lang="en-US" b="1" dirty="0" smtClean="0">
              <a:solidFill>
                <a:srgbClr val="000080"/>
              </a:solidFill>
              <a:latin typeface="times new roman"/>
            </a:endParaRPr>
          </a:p>
          <a:p>
            <a:pPr algn="ctr"/>
            <a:endParaRPr lang="en-US" b="1" i="0" dirty="0">
              <a:solidFill>
                <a:srgbClr val="000080"/>
              </a:solidFill>
              <a:effectLst/>
              <a:latin typeface="times new roman"/>
            </a:endParaRPr>
          </a:p>
          <a:p>
            <a:pPr algn="ctr"/>
            <a:endParaRPr lang="en-US" b="1" dirty="0" smtClean="0">
              <a:solidFill>
                <a:srgbClr val="000080"/>
              </a:solidFill>
              <a:latin typeface="times new roman"/>
            </a:endParaRPr>
          </a:p>
          <a:p>
            <a:pPr algn="ctr"/>
            <a:endParaRPr lang="en-US" b="1" i="0" dirty="0">
              <a:solidFill>
                <a:srgbClr val="000080"/>
              </a:solidFill>
              <a:effectLst/>
              <a:latin typeface="times new roman"/>
            </a:endParaRPr>
          </a:p>
          <a:p>
            <a:pPr algn="ctr"/>
            <a:endParaRPr lang="en-US" b="1" dirty="0" smtClean="0">
              <a:solidFill>
                <a:srgbClr val="000080"/>
              </a:solidFill>
              <a:latin typeface="times new roman"/>
            </a:endParaRPr>
          </a:p>
          <a:p>
            <a:pPr algn="ctr"/>
            <a:endParaRPr lang="ru-RU" b="1" i="0" dirty="0">
              <a:solidFill>
                <a:srgbClr val="000000"/>
              </a:solidFill>
              <a:effectLst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3484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kazka_Boss\Desktop\Конкурс\фотки А.Н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7"/>
            <a:ext cx="3096344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kazka_Boss\Desktop\Конкурс\фотки А.Н\23 февраля .Средняя групп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6672"/>
            <a:ext cx="41044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kazka_Boss\Desktop\Конкурс\фотки А.Н\20180620_1010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48375"/>
            <a:ext cx="381642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kazka_Boss\Desktop\Конкурс\фотки А.Н\20181106_1638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12976"/>
            <a:ext cx="3528392" cy="304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8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kazka_Boss\Desktop\Конкурс\фотки А.Н\20190122_1613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295232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kazka_Boss\Desktop\Конкурс\фотки А.Н\20190122_1613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4664"/>
            <a:ext cx="302433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kazka_Boss\Desktop\Конкурс\фотки А.Н\20190927_105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60" y="3068960"/>
            <a:ext cx="435597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89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kazka_Boss\Desktop\Конкурс\фотки А.Н\20190927_1103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324036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kazka_Boss\Desktop\Конкурс\фотки А.Н\IMG_20191204_1621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620688"/>
            <a:ext cx="457200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kazka_Boss\Desktop\Конкурс\фотки А.Н\IMG-20180412-WA00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57603"/>
            <a:ext cx="432048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62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kazka_Boss\Desktop\Конкурс\Новые фотки\IMG-20200215-WA0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381642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kazka_Boss\Desktop\Конкурс\Новые фотки\IMG-20200215-WA0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656"/>
            <a:ext cx="3847356" cy="556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6312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5611</TotalTime>
  <Words>118</Words>
  <Application>Microsoft Office PowerPoint</Application>
  <PresentationFormat>Экран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Приоритетными принцами являются: принцип гуманизации воспитательной работы, который ориентирует родителей на главную общечеловеческую ценность – это личность каждого ребёнка и взрослого, его свободу и достоинство, а также на формирование у ребёнка любви к семье, родному краю,и отечеству; принцип интеграции всей педагогической работы с детьми на основе знакомства этнокультурного компонента Белгородской области, национальной культуры, быта, традиций; принцип целостности и полноты педагогического процесса, обеспечивающий единство воспитания, обучения и развития; принцип тесного сотрудничества педагогов и родителей; принцип позитивного взаимодействия с различными образовательными и культурно – просветительными учреждениям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Skazka_Boss</cp:lastModifiedBy>
  <cp:revision>152</cp:revision>
  <dcterms:created xsi:type="dcterms:W3CDTF">2019-04-28T06:54:34Z</dcterms:created>
  <dcterms:modified xsi:type="dcterms:W3CDTF">2020-02-21T06:55:08Z</dcterms:modified>
</cp:coreProperties>
</file>