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6" r:id="rId3"/>
    <p:sldId id="261" r:id="rId4"/>
    <p:sldId id="276" r:id="rId5"/>
    <p:sldId id="258" r:id="rId6"/>
    <p:sldId id="273" r:id="rId7"/>
    <p:sldId id="272" r:id="rId8"/>
    <p:sldId id="274" r:id="rId9"/>
    <p:sldId id="275" r:id="rId10"/>
    <p:sldId id="278" r:id="rId11"/>
    <p:sldId id="279" r:id="rId12"/>
    <p:sldId id="280" r:id="rId13"/>
    <p:sldId id="281" r:id="rId14"/>
    <p:sldId id="257" r:id="rId15"/>
    <p:sldId id="271" r:id="rId16"/>
    <p:sldId id="259" r:id="rId17"/>
    <p:sldId id="264" r:id="rId18"/>
    <p:sldId id="282" r:id="rId19"/>
    <p:sldId id="285" r:id="rId20"/>
    <p:sldId id="286" r:id="rId21"/>
    <p:sldId id="291" r:id="rId22"/>
    <p:sldId id="289" r:id="rId23"/>
    <p:sldId id="290" r:id="rId24"/>
    <p:sldId id="292" r:id="rId25"/>
    <p:sldId id="293" r:id="rId26"/>
    <p:sldId id="267" r:id="rId27"/>
    <p:sldId id="266" r:id="rId28"/>
    <p:sldId id="29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0961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541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900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1069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582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057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362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925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287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830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7696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451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ok.ru/profile/579104598661" TargetMode="External"/><Relationship Id="rId2" Type="http://schemas.openxmlformats.org/officeDocument/2006/relationships/hyperlink" Target="https://vk.com/id585746702" TargetMode="Externa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</a:rPr>
              <a:t>Тема занятия: </a:t>
            </a:r>
            <a: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/>
            </a:r>
            <a:b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ОНИ ВЕРНУЛИСЬ С ПОБЕДОЙ</a:t>
            </a:r>
            <a: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/>
            </a:r>
            <a:br>
              <a:rPr lang="ru-RU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1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Панкова Галина Михайловна, </a:t>
            </a:r>
            <a:br>
              <a:rPr lang="ru-RU" sz="1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r>
              <a:rPr lang="ru-RU" sz="1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инспектор архивного отдела управления культуры </a:t>
            </a:r>
            <a:br>
              <a:rPr lang="ru-RU" sz="1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r>
              <a:rPr lang="ru-RU" sz="1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Администрации города Ханты-Мансийска</a:t>
            </a:r>
            <a:br>
              <a:rPr lang="ru-RU" sz="1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endParaRPr lang="ru-RU" sz="1600" dirty="0">
              <a:ln>
                <a:solidFill>
                  <a:schemeClr val="accent3">
                    <a:lumMod val="75000"/>
                  </a:schemeClr>
                </a:solidFill>
              </a:ln>
            </a:endParaRPr>
          </a:p>
        </p:txBody>
      </p:sp>
      <p:pic>
        <p:nvPicPr>
          <p:cNvPr id="4" name="Объект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1700808"/>
            <a:ext cx="6840760" cy="4176464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857224" y="357166"/>
            <a:ext cx="7786742" cy="592935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Цель: Приобщение к легендарному прошлому родного города.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Задачи: 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1. Воспитание патриотизма и формирование гражданских качеств личности.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2. Формирование навыков уважительного отношения к подвигу советского народа в Великой Отечественной войне.</a:t>
            </a:r>
          </a:p>
          <a:p>
            <a:pPr>
              <a:buNone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3. Формирование инициатив в составлении доклада «Великая Отечественная война в истории моей семьи».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1600" b="1" dirty="0"/>
          </a:p>
          <a:p>
            <a:pPr>
              <a:buFont typeface="Wingdings" panose="05000000000000000000" pitchFamily="2" charset="2"/>
              <a:buChar char="Ø"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xmlns="" val="305139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Добрый день, ребята!</a:t>
            </a:r>
            <a:endParaRPr lang="ru-RU" sz="32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809749"/>
            <a:ext cx="4013175" cy="4051301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b="1" dirty="0" smtClean="0"/>
              <a:t>Сегодня Вы познакомитесь с историей Великой Отечественной войны на примере судеб </a:t>
            </a:r>
            <a:r>
              <a:rPr lang="ru-RU" b="1" dirty="0" err="1" smtClean="0"/>
              <a:t>хантымансийцев</a:t>
            </a:r>
            <a:r>
              <a:rPr lang="ru-RU" b="1" dirty="0" smtClean="0"/>
              <a:t> – участников боевых сражений 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20933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3500" b="1" dirty="0" smtClean="0">
                <a:solidFill>
                  <a:schemeClr val="accent3">
                    <a:lumMod val="50000"/>
                  </a:schemeClr>
                </a:solidFill>
              </a:rPr>
              <a:t>Иваницкий Петр Георгиевич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b="1" dirty="0" smtClean="0">
                <a:solidFill>
                  <a:schemeClr val="accent3">
                    <a:lumMod val="50000"/>
                  </a:schemeClr>
                </a:solidFill>
              </a:rPr>
              <a:t>Ленивцев Михаил Алексеевич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500" b="1" dirty="0" err="1" smtClean="0">
                <a:solidFill>
                  <a:schemeClr val="accent3">
                    <a:lumMod val="50000"/>
                  </a:schemeClr>
                </a:solidFill>
              </a:rPr>
              <a:t>Щеткин</a:t>
            </a:r>
            <a:r>
              <a:rPr lang="ru-RU" sz="3500" b="1" dirty="0" smtClean="0">
                <a:solidFill>
                  <a:schemeClr val="accent3">
                    <a:lumMod val="50000"/>
                  </a:schemeClr>
                </a:solidFill>
              </a:rPr>
              <a:t> Иван Яковлевич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000363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22 июня 1941 года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Вторая мировая война была самой крупной и тяжелой войной в истории человечества. 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В войне участвовало 61 государство с населением 1,7 млрд. человек, погибло более 50 млн. человек.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    Основной удар этой войны принял на себя Советский Союз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853617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ankovaG\Desktop\УРОК 1. ОНИ ВЕРНУЛИСЬ С ПОБЕДОЙ\bg-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928992" cy="30243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7544" y="3284985"/>
            <a:ext cx="8280920" cy="257606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endParaRPr lang="ru-RU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Ханты-Мансийский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округ отправил на защиту Родины свыше 17 тысяч мужчин и женщин – русских, ханты,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манси, татар, украинцев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коми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и представителей других национальностей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14631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ru-RU" sz="2800" b="1" dirty="0"/>
              <a:t>По последним данным </a:t>
            </a:r>
            <a:br>
              <a:rPr lang="ru-RU" sz="2800" b="1" dirty="0"/>
            </a:br>
            <a:r>
              <a:rPr lang="ru-RU" sz="2400" b="1" dirty="0"/>
              <a:t>(на 2020 год)  </a:t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5" name="Picture 4" descr="http://i035.radikal.ru/0812/ee/be6fb7abd1c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724921" cy="504056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55976" y="1124744"/>
            <a:ext cx="4392488" cy="511256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/>
              <a:t>из города Ханты-Мансийска и Ханты-Мансийского района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b="1" dirty="0" smtClean="0"/>
              <a:t>было мобилизовано на фронт 7100 человек,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b="1" dirty="0" smtClean="0"/>
              <a:t>в </a:t>
            </a:r>
            <a:r>
              <a:rPr lang="ru-RU" b="1" dirty="0" err="1" smtClean="0"/>
              <a:t>т.ч</a:t>
            </a:r>
            <a:r>
              <a:rPr lang="ru-RU" b="1" dirty="0" smtClean="0"/>
              <a:t>.:</a:t>
            </a:r>
          </a:p>
          <a:p>
            <a:pPr marL="0" indent="0">
              <a:buNone/>
            </a:pPr>
            <a:r>
              <a:rPr lang="ru-RU" b="1" dirty="0"/>
              <a:t>г</a:t>
            </a:r>
            <a:r>
              <a:rPr lang="ru-RU" b="1" dirty="0" smtClean="0"/>
              <a:t>ород – 2 тыс. 988 чел.,</a:t>
            </a:r>
          </a:p>
          <a:p>
            <a:pPr marL="0" indent="0">
              <a:buNone/>
            </a:pPr>
            <a:r>
              <a:rPr lang="ru-RU" b="1" dirty="0"/>
              <a:t>р</a:t>
            </a:r>
            <a:r>
              <a:rPr lang="ru-RU" b="1" dirty="0" smtClean="0"/>
              <a:t>айон – 4 тыс. 112 чел.</a:t>
            </a:r>
          </a:p>
          <a:p>
            <a:pPr marL="0" indent="0">
              <a:buNone/>
            </a:pPr>
            <a:r>
              <a:rPr lang="ru-RU" sz="2400" b="1" i="1" dirty="0" smtClean="0"/>
              <a:t>(Население города накануне войны </a:t>
            </a:r>
            <a:r>
              <a:rPr lang="ru-RU" sz="2400" b="1" i="1" dirty="0" smtClean="0"/>
              <a:t> </a:t>
            </a:r>
            <a:r>
              <a:rPr lang="ru-RU" sz="2400" b="1" i="1" dirty="0" smtClean="0"/>
              <a:t>составляло </a:t>
            </a:r>
            <a:r>
              <a:rPr lang="ru-RU" sz="2400" b="1" i="1" dirty="0" smtClean="0"/>
              <a:t>около </a:t>
            </a:r>
            <a:r>
              <a:rPr lang="ru-RU" sz="2400" b="1" i="1" dirty="0" smtClean="0"/>
              <a:t>8 тыс. жителей)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368218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4038600" cy="500141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/>
              <a:t>Находясь в рядах сибирских частей и соединений, воины-северяне проявили стойкость и мужество при обороне Москвы, Ленинграда и </a:t>
            </a:r>
            <a:r>
              <a:rPr lang="ru-RU" sz="2400" b="1" dirty="0" smtClean="0"/>
              <a:t>Заполярья</a:t>
            </a:r>
            <a:endParaRPr lang="ru-RU" sz="2400" b="1" dirty="0"/>
          </a:p>
        </p:txBody>
      </p:sp>
      <p:pic>
        <p:nvPicPr>
          <p:cNvPr id="5" name="Объект 4" descr="C:\Users\PankovaG\Desktop\выставка-9 мая 2016\1-1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6672"/>
            <a:ext cx="1944216" cy="280831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4221088"/>
            <a:ext cx="2664296" cy="172819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7" name="Picture 2" descr="Картинки по запросу &quot;минометчик вов&quot;&quot;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20888"/>
            <a:ext cx="2952328" cy="1614676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Священная война\белорусский вокзал. противотанковые сооружения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9" y="4797152"/>
            <a:ext cx="2592288" cy="1728192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http://www.istpravda.ru/upload/medialibrary/8e8/8e8a48f03c7c80a00aeb6d1249b081da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4581128"/>
            <a:ext cx="3024336" cy="194421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9744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96752"/>
            <a:ext cx="4038600" cy="492941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2400" b="1" dirty="0" smtClean="0"/>
              <a:t>Отличились </a:t>
            </a:r>
            <a:r>
              <a:rPr lang="ru-RU" sz="2400" b="1" dirty="0"/>
              <a:t>в Сталинградской битве и сражении на Курской дуге, при освобождении Польши и Чехословакии, в штурме и взятии Берлина</a:t>
            </a:r>
          </a:p>
        </p:txBody>
      </p:sp>
      <p:pic>
        <p:nvPicPr>
          <p:cNvPr id="5" name="Объект 4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188640"/>
            <a:ext cx="3816424" cy="2736305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6" name="Объект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3356992"/>
            <a:ext cx="2808312" cy="2016224"/>
          </a:xfrm>
          <a:prstGeom prst="rect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7" name="Содержимое 3" descr="победа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28184" y="4769768"/>
            <a:ext cx="2598420" cy="175557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" name="Picture 2" descr="C:\Users\Семья\Desktop\pe-2-sovetskaya-aviatciya-sovetskij-samolet-tehnika-vtoroj-mirovoj-samoleti-sssr-1676172915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08920"/>
            <a:ext cx="2232248" cy="172819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/>
        </p:spPr>
      </p:pic>
      <p:pic>
        <p:nvPicPr>
          <p:cNvPr id="10" name="Picture 15" descr="Картинки по запросу &quot;знамя победы&quot;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53136"/>
            <a:ext cx="3384375" cy="194421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23799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ВСПОМНИМ ИХ ПОИМЕННО</a:t>
            </a:r>
            <a:endParaRPr lang="ru-RU" b="1" dirty="0"/>
          </a:p>
        </p:txBody>
      </p:sp>
      <p:pic>
        <p:nvPicPr>
          <p:cNvPr id="5" name="Содержимое 4" descr="http://nko-pfo.ru/files/2015/04/4cab9ce4c291e6973dc8f02e0c39d5bf1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1397" y="1600200"/>
            <a:ext cx="6754979" cy="456510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579515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>
            <a:solidFill>
              <a:schemeClr val="accent3">
                <a:lumMod val="75000"/>
              </a:schemeClr>
            </a:solidFill>
          </a:ln>
        </p:spPr>
        <p:txBody>
          <a:bodyPr/>
          <a:lstStyle/>
          <a:p>
            <a:pPr algn="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Иваницкий Петр Георгиевич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1556792"/>
            <a:ext cx="5256584" cy="51125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Родился  в семье учителей в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. Вагай Тюменской области. Работать начал с 15 лет. В 1934 году приезжает в г. Ханты-Мансийск.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Работал в образовании, директором Остяко-Вогульского окружного музея.</a:t>
            </a:r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23 июня 1941 года уходит добровольцем на фронт.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E:\174 - Коллекция документов участников Великой Отечественной войны 1941-1945 гг. и труженников тыла\Иваницкий ПГ\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412776"/>
            <a:ext cx="3456384" cy="48245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508104" y="5877272"/>
            <a:ext cx="3456384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(13.01.1914 - 28.06.1981)</a:t>
            </a:r>
            <a:endParaRPr lang="ru-RU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3528" y="3212976"/>
            <a:ext cx="8568952" cy="3096344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Боец, политрук роты. Воевал на Ленинградском,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    3-м Белорусском фронтах, освобождал Витебск,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Бобруйск и Прибалтику.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Победу встретил в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Генрихсвальде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(в н.в. город Славск Калининградской области).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Имел ранение, две контузии.  </a:t>
            </a:r>
          </a:p>
          <a:p>
            <a:pPr algn="ctr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Службу закончил 16 октября 1946 года.</a:t>
            </a:r>
          </a:p>
          <a:p>
            <a:endParaRPr lang="ru-RU" dirty="0"/>
          </a:p>
        </p:txBody>
      </p:sp>
      <p:pic>
        <p:nvPicPr>
          <p:cNvPr id="3075" name="Picture 3" descr="E:\174 - Коллекция документов участников Великой Отечественной войны 1941-1945 гг. и труженников тыла\ИВАНИЦКИЙ\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16632"/>
            <a:ext cx="2808312" cy="324036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3076" name="Picture 4" descr="E:\174 - Коллекция документов участников Великой Отечественной войны 1941-1945 гг. и труженников тыла\ИВАНИЦКИЙ\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254" y="87420"/>
            <a:ext cx="2645786" cy="341358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1498178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Награжден орденом Красной Звезды, </a:t>
            </a:r>
            <a:b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медалями «За оборону Ленинграда», «За победу над Германией в Великой Отечественной войне 1941-1945 гг.», юбилейными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122" name="Picture 2" descr="E:\174 - Коллекция документов участников Великой Отечественной войны 1941-1945 гг. и труженников тыла\ИВАНИЦКИЙ\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852936"/>
            <a:ext cx="5472608" cy="374441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5124" name="Picture 4" descr="E:\174 - Коллекция документов участников Великой Отечественной войны 1941-1945 гг. и труженников тыла\ИВАНИЦКИЙ\23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772816"/>
            <a:ext cx="3960440" cy="265629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5125" name="Picture 5" descr="E:\174 - Коллекция документов участников Великой Отечественной войны 1941-1945 гг. и труженников тыла\ИВАНИЦКИЙ\2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4293096"/>
            <a:ext cx="1703962" cy="232408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В Ханты-Мансийске после войны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199" y="1196752"/>
            <a:ext cx="4226169" cy="511256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работал  заведующим окружной библиотекой (в н.в. Государственная библиотека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</a:rPr>
              <a:t>Югры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), в кооперации с 1950 года до ухода на пенсию. </a:t>
            </a:r>
          </a:p>
          <a:p>
            <a:pPr>
              <a:buNone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   За свой труд награжден значком «Отличник советской торговли», медалью «За доблестный труд. В ознаменование 100-летия со дня рождения В.И. Ленина»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100" name="Picture 4" descr="E:\174 - Коллекция документов участников Великой Отечественной войны 1941-1945 гг. и труженников тыла\ИВАНИЦКИЙ\42-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795" y="1268760"/>
            <a:ext cx="4194182" cy="280831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4102" name="Picture 6" descr="E:\174 - Коллекция документов участников Великой Отечественной войны 1941-1945 гг. и труженников тыла\ИВАНИЦКИЙ\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861048"/>
            <a:ext cx="4320479" cy="273630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179512" y="6309320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Коллектив </a:t>
            </a:r>
            <a:r>
              <a:rPr lang="ru-RU" b="1" dirty="0" err="1" smtClean="0"/>
              <a:t>горрыбкоопа</a:t>
            </a:r>
            <a:r>
              <a:rPr lang="ru-RU" b="1" dirty="0" smtClean="0"/>
              <a:t>. Иваницкий П.Г. в первом ряду в центре</a:t>
            </a:r>
            <a:endParaRPr lang="ru-RU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955045" cy="1080119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Ленивцев Михаил  Алексеевич 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1026" name="Picture 2" descr="C:\Users\PankovaG\Desktop\75 лет Победе\сайт ОК\Ленивцев\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3312368" cy="4553045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23928" y="1556792"/>
            <a:ext cx="4824536" cy="50036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Родился в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деревне Курская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</a:rPr>
              <a:t>Мокроусовского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 района Курганской области.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До войны жил и работал в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селе </a:t>
            </a:r>
            <a:r>
              <a:rPr lang="ru-RU" b="1" dirty="0" err="1">
                <a:solidFill>
                  <a:schemeClr val="accent3">
                    <a:lumMod val="50000"/>
                  </a:schemeClr>
                </a:solidFill>
              </a:rPr>
              <a:t>Нялино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 Ханты-Мансийского района. 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Мобилизован на фронт в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мае 1942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г. 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7505" y="6093296"/>
            <a:ext cx="3600400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(17.03.1914-10.04.1987)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5040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548681"/>
            <a:ext cx="4038600" cy="302433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Рядовой, пулеметчик. Четыре ранения.  Участвовал в боях на Белорусском фронте.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Демобилизовался 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в октябре 1945 года.</a:t>
            </a:r>
          </a:p>
          <a:p>
            <a:endParaRPr lang="ru-RU" dirty="0"/>
          </a:p>
        </p:txBody>
      </p:sp>
      <p:pic>
        <p:nvPicPr>
          <p:cNvPr id="5" name="Picture 3" descr="E:\174 - Коллекция документов участников Великой Отечественной войны 1941-1945 гг. и труженников тыла\Ленивцев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4104456" cy="30243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77072"/>
            <a:ext cx="4038600" cy="259228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3854" y="3429000"/>
            <a:ext cx="4036618" cy="288032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5420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6707088" cy="922114"/>
          </a:xfrm>
        </p:spPr>
        <p:txBody>
          <a:bodyPr/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НАГРАДЫ СОЛДАТА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1196752"/>
            <a:ext cx="5184576" cy="5544616"/>
          </a:xfrm>
        </p:spPr>
        <p:txBody>
          <a:bodyPr/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орден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Отечественной войны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степени,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медали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«За отвагу», 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«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За победу над Германией в Великой Отечественной войне 1941-1945 гг.»,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юбилейные</a:t>
            </a:r>
          </a:p>
          <a:p>
            <a:pPr marL="0" indent="0">
              <a:buNone/>
            </a:pP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ru-RU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580112" y="1434106"/>
            <a:ext cx="3312368" cy="4587181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E:\174 - Коллекция документов участников Великой Отечественной войны 1941-1945 гг. и труженников тыла\Ленивцев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3861048"/>
            <a:ext cx="3385800" cy="223224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E:\174 - Коллекция документов участников Великой Отечественной войны 1941-1945 гг. и труженников тыла\Ленивцев\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4653136"/>
            <a:ext cx="3384376" cy="201622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206649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7344816" cy="1143000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За добросовестный труд 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в послевоенные годы награжден 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Почетными грамотами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и </a:t>
            </a: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</a:rPr>
              <a:t>благодарностями руководства </a:t>
            </a:r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</a:rPr>
              <a:t>предприятий города и района</a:t>
            </a:r>
            <a:endParaRPr lang="ru-RU" sz="2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45024"/>
            <a:ext cx="1800200" cy="266429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860032" y="1484784"/>
            <a:ext cx="4104456" cy="19728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1960 года проживал в городе Ханты-Мансийске, работал в сплавной конторе  до выхода на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пенсию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027" name="Picture 3" descr="E:\01.05.2020\ЛЕНИВЦЕВ\почетные грамоты\2019-12-23-12-35-18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29966"/>
            <a:ext cx="3816424" cy="2353461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800000" flipV="1">
            <a:off x="179512" y="6287425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После войны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Михаил Алексеевич работал 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в артели «Красный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Север»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573016"/>
            <a:ext cx="4104456" cy="259228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80112" y="3501008"/>
            <a:ext cx="3384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Дом по правой стороне улицы Гагарина, в котором  проживала семья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Ленивцевых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в 70-ые годы ХХ в.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596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Щеткин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Иван Яковлевич 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355976" y="1340768"/>
            <a:ext cx="4464496" cy="489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   Родился 25 октября 1918 года в с. Серебряное Горьковского района Омской области в крестьянской семье.</a:t>
            </a:r>
          </a:p>
          <a:p>
            <a:pPr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   Окончил Омский финансово-экономический техникум в 1937 году. Работал в Ханты-Мансийске бухгалтером. </a:t>
            </a:r>
          </a:p>
          <a:p>
            <a:endParaRPr lang="ru-RU" dirty="0"/>
          </a:p>
        </p:txBody>
      </p:sp>
      <p:pic>
        <p:nvPicPr>
          <p:cNvPr id="7171" name="Picture 3" descr="E:\174 - Коллекция документов участников Великой Отечественной войны 1941-1945 гг. и труженников тыла\щеткин иван яковлевич\Щеткин Иван Яковлевич. 1 мая 194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4032448" cy="525658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79512" y="6021288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 сентябре 1938 года  был призван  </a:t>
            </a:r>
          </a:p>
          <a:p>
            <a:pPr algn="ctr"/>
            <a:r>
              <a:rPr lang="ru-RU" b="1" dirty="0" err="1" smtClean="0"/>
              <a:t>Тобольским</a:t>
            </a:r>
            <a:r>
              <a:rPr lang="ru-RU" b="1" dirty="0" smtClean="0"/>
              <a:t> райвоенкоматом  в РККА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E:\174 - Коллекция документов участников Великой Отечественной войны 1941-1945 гг. и труженников тыла\щеткин иван яковлевич\Щеткин ИЯ. 1941-19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60648"/>
            <a:ext cx="3168352" cy="453650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5050904" cy="54006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1938 гг.: курсант полковой школы. ДВК г. Благовещенск. 238 гаубичный арт. полк;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1939 г.: старшина батареи и зав. делопроизводством штаба полка. 238 гаубичный полк. Благовещенск;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1939-1941 гг.: курсант Иркутского авиационно-технического училища (квалификация – авиатехник);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10244" name="Picture 4" descr="E:\174 - Коллекция документов участников Великой Отечественной войны 1941-1945 гг. и труженников тыла\щеткин иван яковлевич\6-комсомольская хар-ка.19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83998" y="3717032"/>
            <a:ext cx="4052498" cy="30243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124744"/>
            <a:ext cx="4824536" cy="547260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1941-1942 гг.: авиатехник звена управления 15 Запасного авиаполка. Куйбышевская область, г. Петровск;</a:t>
            </a:r>
          </a:p>
          <a:p>
            <a:pPr>
              <a:buFont typeface="Wingdings" pitchFamily="2" charset="2"/>
              <a:buChar char="Ø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1942 г.: курсант 11 авиационной школы пилотов г. Уфы;</a:t>
            </a:r>
          </a:p>
          <a:p>
            <a:pPr>
              <a:buFont typeface="Wingdings" pitchFamily="2" charset="2"/>
              <a:buChar char="Ø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1942-1943 гг.: воздушный стрелок-бомбардир. г. Ногинск, аэродром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спецназначения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Московской области;</a:t>
            </a:r>
          </a:p>
          <a:p>
            <a:pPr>
              <a:buFont typeface="Wingdings" pitchFamily="2" charset="2"/>
              <a:buChar char="Ø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1943 г.: воздушный стрелок-бомбардир. Чувашская АССР, г. Алатырь. 46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Зап.авиа.полк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;</a:t>
            </a:r>
          </a:p>
          <a:p>
            <a:pPr>
              <a:buFont typeface="Wingdings" pitchFamily="2" charset="2"/>
              <a:buChar char="Ø"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1943-1944 гг.: воздушный стрелок – бомбардир при управлении корпуса. Юго-западный фронт, 1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смеш.авиа.корпус</a:t>
            </a: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1266" name="Picture 2" descr="E:\174 - Коллекция документов участников Великой Отечественной войны 1941-1945 гг. и труженников тыла\щеткин иван яковлевич\Щеткин ИЯ. 02.03.1944. Ногинск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8640"/>
            <a:ext cx="3240360" cy="439248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6" name="Рисунок 5" descr="C:\Users\pankovag\AppData\Local\Temp\0000025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40968"/>
            <a:ext cx="2520280" cy="352839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76672"/>
            <a:ext cx="4244280" cy="5760640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1944-1945 гг.: старшина, пилот. 1-й Украинский фронт 197 штурм. авиа. дивизия 16 Воздушной армии;</a:t>
            </a:r>
          </a:p>
          <a:p>
            <a:pPr>
              <a:buNone/>
            </a:pPr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1945 г.: по ранению находился в госпитале № 3863 в г.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Фюрстенвальде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Германии;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1945 г.: пилот при управлении дивизии. 1-й Украинский фронт, 197 </a:t>
            </a:r>
            <a:r>
              <a:rPr lang="ru-RU" b="1" dirty="0" err="1" smtClean="0">
                <a:solidFill>
                  <a:schemeClr val="accent3">
                    <a:lumMod val="50000"/>
                  </a:schemeClr>
                </a:solidFill>
              </a:rPr>
              <a:t>штурм.авиа.дивизион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 16 Воздушной армии;</a:t>
            </a:r>
          </a:p>
          <a:p>
            <a:endParaRPr lang="ru-RU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25.10.1945 демобилизован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6" name="Picture 2" descr="E:\174 - Коллекция документов участников Великой Отечественной войны 1941-1945 гг. и труженников тыла\щеткин иван яковлевич\Щеткин ИЯ. 10.04.1945. Герм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573016"/>
            <a:ext cx="4316288" cy="309634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4339" name="Picture 3" descr="E:\174 - Коллекция документов участников Великой Отечественной войны 1941-1945 гг. и труженников тыла\щеткин иван яковлевич\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24745"/>
            <a:ext cx="3919819" cy="2376264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978896" cy="478539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Награжден орденами Отечественной войны 2 степени,  Красной Звезды,  медалями</a:t>
            </a:r>
          </a:p>
          <a:p>
            <a:endParaRPr lang="ru-RU" dirty="0"/>
          </a:p>
        </p:txBody>
      </p:sp>
      <p:pic>
        <p:nvPicPr>
          <p:cNvPr id="12295" name="Picture 7" descr="E:\174 - Коллекция документов участников Великой Отечественной войны 1941-1945 гг. и труженников тыла\щеткин иван яковлевич\орденская книжка 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501008"/>
            <a:ext cx="2232248" cy="316835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2296" name="Picture 8" descr="E:\174 - Коллекция документов участников Великой Отечественной войны 1941-1945 гг. и труженников тыла\щеткин иван яковлевич\орденская книжк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01008"/>
            <a:ext cx="2520280" cy="3168352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6" name="Picture 3" descr="E:\174 - Коллекция документов участников Великой Отечественной войны 1941-1945 гг. и труженников тыла\щеткин иван яковлевич\Щеткин ИЯ - 1945-19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76672"/>
            <a:ext cx="2880320" cy="403244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632848" cy="114300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</a:rPr>
              <a:t>Мирные послевоенные будни</a:t>
            </a: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3314" name="Picture 2" descr="E:\174 - Коллекция документов участников Великой Отечественной войны 1941-1945 гг. и труженников тыла\щеткин иван яковлевич\тр.кн.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124744"/>
            <a:ext cx="4038600" cy="2844908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3315" name="Picture 3" descr="E:\174 - Коллекция документов участников Великой Отечественной войны 1941-1945 гг. и труженников тыла\щеткин иван яковлевич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56793"/>
            <a:ext cx="4038600" cy="266429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3316" name="Picture 4" descr="E:\174 - Коллекция документов участников Великой Отечественной войны 1941-1945 гг. и труженников тыла\щеткин иван яковлевич\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789040"/>
            <a:ext cx="4055480" cy="284386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3317" name="Picture 5" descr="E:\174 - Коллекция документов участников Великой Отечественной войны 1941-1945 гг. и труженников тыла\щеткин иван яковлевич\22об.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861048"/>
            <a:ext cx="1953024" cy="2811537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13319" name="Picture 7" descr="E:\174 - Коллекция документов участников Великой Отечественной войны 1941-1945 гг. и труженников тыла\щеткин иван яковлевич\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3873735"/>
            <a:ext cx="1944216" cy="286630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Вечная слава герою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5362" name="Picture 2" descr="E:\174 - Коллекция документов участников Великой Отечественной войны 1941-1945 гг. и труженников тыла\щеткин иван яковлевич\3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4038600" cy="199736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</p:pic>
      <p:pic>
        <p:nvPicPr>
          <p:cNvPr id="6" name="Picture 6" descr="E:\174 - Коллекция документов участников Великой Отечественной войны 1941-1945 гг. и труженников тыла\щеткин иван яковлевич\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73016"/>
            <a:ext cx="2304256" cy="3120606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pic>
        <p:nvPicPr>
          <p:cNvPr id="15363" name="Picture 3" descr="E:\174 - Коллекция документов участников Великой Отечественной войны 1941-1945 гг. и труженников тыла\щеткин иван яковлевич\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3" y="4000394"/>
            <a:ext cx="3744416" cy="2643740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pic>
        <p:nvPicPr>
          <p:cNvPr id="15364" name="Picture 4" descr="E:\174 - Коллекция документов участников Великой Отечественной войны 1941-1945 гг. и труженников тыла\щеткин иван яковлевич\5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1556792"/>
            <a:ext cx="4038600" cy="2304256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pic>
        <p:nvPicPr>
          <p:cNvPr id="15365" name="Picture 5" descr="E:\174 - Коллекция документов участников Великой Отечественной войны 1941-1945 гг. и труженников тыла\щеткин иван яковлевич\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293095"/>
            <a:ext cx="3104182" cy="1944217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 rot="21228749">
            <a:off x="443657" y="1842255"/>
            <a:ext cx="8352928" cy="38779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После войны Иван Яковлевич работал в Тюменском авиаотряде № 4 летчиком-наблюдателем.  Был зачислен в штат </a:t>
            </a:r>
            <a:r>
              <a:rPr lang="ru-RU" sz="2000" b="1" dirty="0" err="1" smtClean="0">
                <a:solidFill>
                  <a:srgbClr val="C00000"/>
                </a:solidFill>
              </a:rPr>
              <a:t>Самаровского</a:t>
            </a:r>
            <a:r>
              <a:rPr lang="ru-RU" sz="2000" b="1" dirty="0" smtClean="0">
                <a:solidFill>
                  <a:srgbClr val="C00000"/>
                </a:solidFill>
              </a:rPr>
              <a:t> аэропорта с 10.12.1945 авиатехником 2 класса. В 1946 году ему был присвоен 4 класс лесного летчика наблюдателя.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После выхода на пенсию: инструктор </a:t>
            </a:r>
            <a:r>
              <a:rPr lang="ru-RU" sz="2000" b="1" dirty="0" err="1" smtClean="0">
                <a:solidFill>
                  <a:srgbClr val="C00000"/>
                </a:solidFill>
              </a:rPr>
              <a:t>спецподготовки</a:t>
            </a:r>
            <a:r>
              <a:rPr lang="ru-RU" sz="2000" b="1" dirty="0" smtClean="0">
                <a:solidFill>
                  <a:srgbClr val="C00000"/>
                </a:solidFill>
              </a:rPr>
              <a:t> и ПВХО </a:t>
            </a:r>
            <a:r>
              <a:rPr lang="ru-RU" sz="2000" b="1" dirty="0" err="1" smtClean="0">
                <a:solidFill>
                  <a:srgbClr val="C00000"/>
                </a:solidFill>
              </a:rPr>
              <a:t>Молотовского</a:t>
            </a:r>
            <a:r>
              <a:rPr lang="ru-RU" sz="2000" b="1" dirty="0" smtClean="0">
                <a:solidFill>
                  <a:srgbClr val="C00000"/>
                </a:solidFill>
              </a:rPr>
              <a:t> райсовета Свердловского городского совета </a:t>
            </a:r>
            <a:r>
              <a:rPr lang="ru-RU" sz="2000" b="1" dirty="0" err="1" smtClean="0">
                <a:solidFill>
                  <a:srgbClr val="C00000"/>
                </a:solidFill>
              </a:rPr>
              <a:t>Осоавиахима</a:t>
            </a:r>
            <a:r>
              <a:rPr lang="ru-RU" sz="2000" b="1" dirty="0" smtClean="0">
                <a:solidFill>
                  <a:srgbClr val="C00000"/>
                </a:solidFill>
              </a:rPr>
              <a:t>, в организациях города Ханты-Мансийска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24744"/>
            <a:ext cx="7211144" cy="42484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Наши герои не прятались от вражеских пуль и снарядов, а смело шагали по кровавым дорогам войны, освобождая Отечество и родной дом от фашисткой нечисти.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СВЕТЛАЯ ПАМЯТЬ ПОТОМКОВ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И ЧЕСТЬ ВАМ,  ВОИНЫ!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C:\Users\User\Desktop\Деды-фронтовики\Лене о дедах\вечный огонь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365104"/>
            <a:ext cx="2592288" cy="2304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sz="half" idx="1"/>
          </p:nvPr>
        </p:nvSpPr>
        <p:spPr>
          <a:xfrm>
            <a:off x="500034" y="285728"/>
            <a:ext cx="8358246" cy="621508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70000"/>
              </a:lnSpc>
              <a:buNone/>
            </a:pPr>
            <a:endParaRPr lang="ru-RU" sz="7400" dirty="0" smtClean="0"/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Сегодня я узнал….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Что я знаю о воинах в своей семье…..?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Кто из моих родных участвовал во Второй Мировой войне?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Где и когда были призваны на фронт?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На каких фронтах воевали?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Имели ли ранения….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Где закончил войну…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r>
              <a:rPr lang="ru-RU" sz="9600" dirty="0" smtClean="0"/>
              <a:t> Имеют ли награды мои солдаты?</a:t>
            </a:r>
          </a:p>
          <a:p>
            <a:pPr marL="0" indent="0" algn="ctr">
              <a:lnSpc>
                <a:spcPct val="170000"/>
              </a:lnSpc>
              <a:buFont typeface="Wingdings" pitchFamily="2" charset="2"/>
              <a:buChar char="Ø"/>
            </a:pPr>
            <a:endParaRPr lang="ru-RU" sz="9600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09698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908720"/>
            <a:ext cx="8424936" cy="547260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   Если Вы готовы поделиться судьбами солдат своей семьи, направляйте свои материалы в архивный отдел города.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   Ваши истории будут размещены на страницах отдала в социальных сетях </a:t>
            </a:r>
            <a:r>
              <a:rPr lang="ru-RU" dirty="0" smtClean="0"/>
              <a:t>«</a:t>
            </a:r>
            <a:r>
              <a:rPr lang="ru-RU" dirty="0" err="1" smtClean="0"/>
              <a:t>Вконтакте</a:t>
            </a:r>
            <a:r>
              <a:rPr lang="ru-RU" smtClean="0"/>
              <a:t>» </a:t>
            </a:r>
            <a:r>
              <a:rPr lang="en-US" dirty="0" smtClean="0">
                <a:hlinkClick r:id="rId2"/>
              </a:rPr>
              <a:t>https://vk.com/id585746702</a:t>
            </a:r>
            <a:r>
              <a:rPr lang="ru-RU" dirty="0" smtClean="0"/>
              <a:t>  «Одноклассники» </a:t>
            </a:r>
            <a:r>
              <a:rPr lang="en-US" dirty="0" smtClean="0">
                <a:hlinkClick r:id="rId3"/>
              </a:rPr>
              <a:t>https://ok.ru/profile/579104598661</a:t>
            </a:r>
            <a:endParaRPr lang="ru-RU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   Вопросы или предложения по теме занятия, получить консультацию Вы можете, позвонив по телефону  8 (3467) 39-39-05 (доб. 6) с 09.00 до 12.00, с 14.00 до 17.00, написав сообщение на </a:t>
            </a:r>
            <a:r>
              <a:rPr lang="en-US" dirty="0" smtClean="0"/>
              <a:t>Email</a:t>
            </a:r>
            <a:r>
              <a:rPr lang="ru-RU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PankovaG@admhmansy</a:t>
            </a:r>
            <a:r>
              <a:rPr lang="ru-RU" dirty="0" smtClean="0"/>
              <a:t>.</a:t>
            </a:r>
            <a:r>
              <a:rPr lang="en-US" dirty="0" err="1" smtClean="0"/>
              <a:t>ru</a:t>
            </a:r>
            <a:r>
              <a:rPr lang="ru-RU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/>
              <a:t>(Панкова Галина Михайловна)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1065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9552" y="1600200"/>
            <a:ext cx="8147248" cy="452596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При подготовке занятия использованы документы личного происхождения участников Великой Отечественной войны 1941-1945 гг., переданные родственниками в архивный отдел управления культуры Администрации города Ханты-Мансийска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32441654"/>
      </p:ext>
    </p:extLst>
  </p:cSld>
  <p:clrMapOvr>
    <a:masterClrMapping/>
  </p:clrMapOvr>
</p:sld>
</file>

<file path=ppt/theme/theme1.xml><?xml version="1.0" encoding="utf-8"?>
<a:theme xmlns:a="http://schemas.openxmlformats.org/drawingml/2006/main" name="45577___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45577___</Template>
  <TotalTime>811</TotalTime>
  <Words>1057</Words>
  <Application>Microsoft Office PowerPoint</Application>
  <PresentationFormat>Экран (4:3)</PresentationFormat>
  <Paragraphs>120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45577___</vt:lpstr>
      <vt:lpstr>         Тема занятия:  ОНИ ВЕРНУЛИСЬ С ПОБЕДОЙ        Панкова Галина Михайловна,  инспектор архивного отдела управления культуры  Администрации города Ханты-Мансийска </vt:lpstr>
      <vt:lpstr>Слайд 2</vt:lpstr>
      <vt:lpstr>Добрый день, ребята!</vt:lpstr>
      <vt:lpstr>22 июня 1941 года</vt:lpstr>
      <vt:lpstr>Слайд 5</vt:lpstr>
      <vt:lpstr>По последним данным  (на 2020 год)   </vt:lpstr>
      <vt:lpstr>Слайд 7</vt:lpstr>
      <vt:lpstr>Слайд 8</vt:lpstr>
      <vt:lpstr> ВСПОМНИМ ИХ ПОИМЕННО</vt:lpstr>
      <vt:lpstr>Иваницкий Петр Георгиевич</vt:lpstr>
      <vt:lpstr>Слайд 11</vt:lpstr>
      <vt:lpstr>Награжден орденом Красной Звезды,  медалями «За оборону Ленинграда», «За победу над Германией в Великой Отечественной войне 1941-1945 гг.», юбилейными</vt:lpstr>
      <vt:lpstr>В Ханты-Мансийске после войны</vt:lpstr>
      <vt:lpstr> Ленивцев Михаил  Алексеевич  </vt:lpstr>
      <vt:lpstr>Слайд 15</vt:lpstr>
      <vt:lpstr>НАГРАДЫ СОЛДАТА</vt:lpstr>
      <vt:lpstr>За добросовестный труд  в послевоенные годы награжден  Почетными грамотами и благодарностями руководства предприятий города и района</vt:lpstr>
      <vt:lpstr>Щеткин Иван Яковлевич </vt:lpstr>
      <vt:lpstr>Слайд 19</vt:lpstr>
      <vt:lpstr>Слайд 20</vt:lpstr>
      <vt:lpstr>Слайд 21</vt:lpstr>
      <vt:lpstr>Слайд 22</vt:lpstr>
      <vt:lpstr>Мирные послевоенные будни</vt:lpstr>
      <vt:lpstr>Вечная слава герою</vt:lpstr>
      <vt:lpstr>Наши герои не прятались от вражеских пуль и снарядов, а смело шагали по кровавым дорогам войны, освобождая Отечество и родной дом от фашисткой нечисти.  СВЕТЛАЯ ПАМЯТЬ ПОТОМКОВ  И ЧЕСТЬ ВАМ,  ВОИНЫ!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Панкова Галина Михайловна</dc:creator>
  <cp:lastModifiedBy>1</cp:lastModifiedBy>
  <cp:revision>74</cp:revision>
  <dcterms:created xsi:type="dcterms:W3CDTF">2020-04-28T11:22:28Z</dcterms:created>
  <dcterms:modified xsi:type="dcterms:W3CDTF">2020-04-30T05:49:59Z</dcterms:modified>
</cp:coreProperties>
</file>