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15"/>
  </p:notesMasterIdLst>
  <p:handoutMasterIdLst>
    <p:handoutMasterId r:id="rId16"/>
  </p:handoutMasterIdLst>
  <p:sldIdLst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F6FD"/>
    <a:srgbClr val="FFE1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5843" autoAdjust="0"/>
  </p:normalViewPr>
  <p:slideViewPr>
    <p:cSldViewPr snapToGrid="0" showGuides="1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300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DDCB7EC-CEDA-42D5-8A0A-747B258F7B12}" type="datetime1">
              <a:rPr lang="ru-RU" smtClean="0"/>
              <a:t>01.05.2020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78FE58C-C1A6-4C4C-90C2-B7F5B0504B2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4605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7BBAA-8962-46BE-8131-E6CE08071E10}" type="datetime1">
              <a:rPr lang="ru-RU" smtClean="0"/>
              <a:pPr/>
              <a:t>01.05.2020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10E1E9A-E921-4174-A0FC-51868D7AC56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73786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188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2AAF71-7088-4082-A4B5-5D2286FF71AE}" type="datetime1">
              <a:rPr lang="ru-RU" noProof="0" smtClean="0"/>
              <a:t>01.05.2020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4670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50B887-75E0-4C5B-AF37-E33049182621}" type="datetime1">
              <a:rPr lang="ru-RU" noProof="0" smtClean="0"/>
              <a:t>01.05.2020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9879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1658" y="1709738"/>
            <a:ext cx="10105791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1658" y="4589463"/>
            <a:ext cx="10105791" cy="1500187"/>
          </a:xfrm>
        </p:spPr>
        <p:txBody>
          <a:bodyPr rtlCol="0"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379668-2161-488D-96B8-6A859D0F15B4}" type="datetime1">
              <a:rPr lang="ru-RU" noProof="0" smtClean="0"/>
              <a:t>01.05.2020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6768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69700" y="1825625"/>
            <a:ext cx="475488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05325" y="1825625"/>
            <a:ext cx="475488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E939C50-7762-4792-95E1-E7874CF6E4AE}" type="datetime1">
              <a:rPr lang="ru-RU" noProof="0" smtClean="0"/>
              <a:t>01.05.2020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63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100" y="274638"/>
            <a:ext cx="9023350" cy="1143000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6210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62100" y="2193925"/>
            <a:ext cx="475488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9892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98920" y="2193925"/>
            <a:ext cx="475488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901220-6B3C-4719-8281-16AA8BA3EF64}" type="datetime1">
              <a:rPr lang="ru-RU" noProof="0" smtClean="0"/>
              <a:t>01.05.2020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3166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2D7245F-B3C7-4358-926A-1EE496656B67}" type="datetime1">
              <a:rPr lang="ru-RU" noProof="0" smtClean="0"/>
              <a:t>01.05.2020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1058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D0A9D0-FD05-4374-8990-9A13D81CB546}" type="datetime1">
              <a:rPr lang="ru-RU" noProof="0" smtClean="0"/>
              <a:t>01.05.2020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1514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8905" y="987425"/>
            <a:ext cx="5676483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970C57-C6EC-43E3-AE3A-40D83CDB2BD6}" type="datetime1">
              <a:rPr lang="ru-RU" noProof="0" smtClean="0"/>
              <a:t>01.05.2020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9871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24B01-8CDF-43F1-A896-03E2F79CCBAE}" type="datetime1">
              <a:rPr lang="ru-RU" noProof="0" smtClean="0"/>
              <a:t>01.05.2020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1935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2100" y="1825625"/>
            <a:ext cx="9791700" cy="4351338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05DDED-C00D-420D-BCCC-88709E63D747}" type="datetime1">
              <a:rPr lang="ru-RU" noProof="0" smtClean="0"/>
              <a:t>01.05.2020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2188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2100" y="365125"/>
            <a:ext cx="7010400" cy="5811838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DCCF59-F12C-4B22-A0B5-0569E7EBF814}" type="datetime1">
              <a:rPr lang="ru-RU" noProof="0" smtClean="0"/>
              <a:t>01.05.2020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8883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130E92-8550-4A93-A5ED-7A5CF78928CB}" type="datetime1">
              <a:rPr lang="ru-RU" noProof="0" smtClean="0"/>
              <a:t>01.05.2020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1388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C3194B10-7A25-4893-8C5C-B707DE59842E}" type="datetime1">
              <a:rPr lang="ru-RU" noProof="0" smtClean="0"/>
              <a:t>01.05.2020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1B7BAC7-FE87-40F6-AA24-4F4685D1B022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1936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8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1464" userDrawn="1">
          <p15:clr>
            <a:srgbClr val="F26B43"/>
          </p15:clr>
        </p15:guide>
        <p15:guide id="3" pos="7152" userDrawn="1">
          <p15:clr>
            <a:srgbClr val="F26B43"/>
          </p15:clr>
        </p15:guide>
        <p15:guide id="4" pos="984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4121"/>
            <a:ext cx="9144000" cy="2387600"/>
          </a:xfrm>
        </p:spPr>
        <p:txBody>
          <a:bodyPr rtlCol="0">
            <a:normAutofit/>
          </a:bodyPr>
          <a:lstStyle/>
          <a:p>
            <a:pPr rtl="0"/>
            <a:r>
              <a:rPr lang="ru-RU" sz="3600" dirty="0" smtClean="0"/>
              <a:t>Занятие №1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i="1" dirty="0" smtClean="0">
                <a:solidFill>
                  <a:srgbClr val="FF0000"/>
                </a:solidFill>
              </a:rPr>
              <a:t>Тема: «Слова обозначающие действие предмета»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5510" y="2653048"/>
            <a:ext cx="10298805" cy="3593206"/>
          </a:xfrm>
        </p:spPr>
        <p:txBody>
          <a:bodyPr rtlCol="0"/>
          <a:lstStyle/>
          <a:p>
            <a:pPr rtl="0"/>
            <a:endParaRPr lang="ru-RU" dirty="0"/>
          </a:p>
        </p:txBody>
      </p:sp>
      <p:pic>
        <p:nvPicPr>
          <p:cNvPr id="4" name="Рисунок 3" descr="http://oqu-zaman.kz/wp-content/uploads/2016/01/37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989" y="2653048"/>
            <a:ext cx="6143221" cy="34515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307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0" y="352246"/>
            <a:ext cx="90297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Кто внимательный?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 descr="https://st.stranamam.ru/data/cache/2014sep/28/42/13518185_18466nothumb650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146" y="1452139"/>
            <a:ext cx="6521608" cy="4351338"/>
          </a:xfrm>
          <a:prstGeom prst="rect">
            <a:avLst/>
          </a:prstGeom>
          <a:solidFill>
            <a:srgbClr val="FFCCCC"/>
          </a:solidFill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562896" y="6032558"/>
            <a:ext cx="7443989" cy="6463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Назови, что нарисовано.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60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0" y="326488"/>
            <a:ext cx="90297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Отгадай загадки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8941" y="1729324"/>
            <a:ext cx="3696236" cy="245631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1.Кто из речек и болот</a:t>
            </a:r>
          </a:p>
          <a:p>
            <a:pPr marL="0" indent="0">
              <a:buNone/>
            </a:pPr>
            <a:r>
              <a:rPr lang="ru-RU" dirty="0" smtClean="0"/>
              <a:t>Песни звонкие поёт?</a:t>
            </a:r>
          </a:p>
          <a:p>
            <a:pPr marL="0" indent="0">
              <a:buNone/>
            </a:pPr>
            <a:r>
              <a:rPr lang="ru-RU" dirty="0" smtClean="0"/>
              <a:t>В песнях тех, одни слова: </a:t>
            </a:r>
            <a:r>
              <a:rPr lang="ru-RU" dirty="0" err="1" smtClean="0"/>
              <a:t>Ква</a:t>
            </a:r>
            <a:r>
              <a:rPr lang="ru-RU" dirty="0" smtClean="0"/>
              <a:t> –</a:t>
            </a:r>
            <a:r>
              <a:rPr lang="ru-RU" dirty="0" err="1" smtClean="0"/>
              <a:t>Ква</a:t>
            </a:r>
            <a:r>
              <a:rPr lang="ru-RU" dirty="0" smtClean="0"/>
              <a:t> –</a:t>
            </a:r>
            <a:r>
              <a:rPr lang="ru-RU" dirty="0" err="1" smtClean="0"/>
              <a:t>Ква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https://avatars.mds.yandex.net/get-pdb/1780525/78bf4d15-95d4-41b9-a5a5-c92a851b73c8/s1200?webp=fals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485" y="4382842"/>
            <a:ext cx="1276350" cy="1485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095482" y="1870993"/>
            <a:ext cx="3438659" cy="25118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91696" y="2060620"/>
            <a:ext cx="3863662" cy="232222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11391" y="1729324"/>
            <a:ext cx="3863662" cy="231464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095483" y="1841145"/>
            <a:ext cx="4159876" cy="95410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dirty="0" smtClean="0"/>
              <a:t>2. Кто позабыв тревоги </a:t>
            </a:r>
          </a:p>
          <a:p>
            <a:r>
              <a:rPr lang="ru-RU" sz="2800" dirty="0" smtClean="0"/>
              <a:t>Спит зимой в берлоге?</a:t>
            </a:r>
            <a:endParaRPr lang="ru-RU" sz="2800" dirty="0"/>
          </a:p>
        </p:txBody>
      </p:sp>
      <p:pic>
        <p:nvPicPr>
          <p:cNvPr id="9" name="Рисунок 8" descr="http://loveferrari.l.o.pic.centerblog.net/o/57c69f78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577" y="3116688"/>
            <a:ext cx="1615789" cy="196624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8512934" y="1638342"/>
            <a:ext cx="3103810" cy="224676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dirty="0" smtClean="0"/>
              <a:t>3. Живет в норке,</a:t>
            </a:r>
          </a:p>
          <a:p>
            <a:r>
              <a:rPr lang="ru-RU" sz="2800" dirty="0" smtClean="0"/>
              <a:t>Грызет корки.</a:t>
            </a:r>
          </a:p>
          <a:p>
            <a:r>
              <a:rPr lang="ru-RU" sz="2800" dirty="0" smtClean="0"/>
              <a:t>Небольшие ножки,</a:t>
            </a:r>
          </a:p>
          <a:p>
            <a:r>
              <a:rPr lang="ru-RU" sz="2800" dirty="0" smtClean="0"/>
              <a:t>Очень боится кошки</a:t>
            </a:r>
            <a:endParaRPr lang="ru-RU" sz="2800" dirty="0"/>
          </a:p>
        </p:txBody>
      </p:sp>
      <p:pic>
        <p:nvPicPr>
          <p:cNvPr id="11" name="Рисунок 10" descr="https://avatars.mds.yandex.net/get-pdb/2955485/31922b2f-a2e6-42f7-a145-d776a94a9409/s1200?webp=fals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9108" y="4043966"/>
            <a:ext cx="1809992" cy="19708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343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0" y="300731"/>
            <a:ext cx="9029700" cy="1325563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</a:rPr>
              <a:t>ТЕРЕМОК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4" name="Объект 3" descr="https://fb.ru/misc/i/gallery/42358/2856699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91" y="1996225"/>
            <a:ext cx="6336406" cy="400532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701566" y="3215685"/>
            <a:ext cx="4043966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Вспомни героев сказки</a:t>
            </a:r>
            <a:endParaRPr lang="ru-RU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7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0" y="386366"/>
            <a:ext cx="9791700" cy="130432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КТО КАК ПЕРЕДВИГАЕТСЯ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 descr="https://avatars.mds.yandex.net/get-pdb/1780525/78bf4d15-95d4-41b9-a5a5-c92a851b73c8/s1200?webp=false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690688"/>
            <a:ext cx="1438677" cy="17222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Прямая со стрелкой 7"/>
          <p:cNvCxnSpPr/>
          <p:nvPr/>
        </p:nvCxnSpPr>
        <p:spPr>
          <a:xfrm flipV="1">
            <a:off x="3232597" y="2125014"/>
            <a:ext cx="850006" cy="12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24271" y="1766964"/>
            <a:ext cx="1687132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прыгает</a:t>
            </a:r>
            <a:endParaRPr lang="ru-RU" sz="2800" b="1" dirty="0">
              <a:solidFill>
                <a:srgbClr val="002060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3232597" y="2627290"/>
            <a:ext cx="850006" cy="386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288665" y="2483367"/>
            <a:ext cx="1558344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dirty="0" smtClean="0"/>
              <a:t>  </a:t>
            </a:r>
            <a:r>
              <a:rPr lang="ru-RU" sz="2800" b="1" dirty="0" smtClean="0">
                <a:solidFill>
                  <a:srgbClr val="002060"/>
                </a:solidFill>
              </a:rPr>
              <a:t>плавает</a:t>
            </a:r>
            <a:endParaRPr lang="ru-RU" sz="2800" b="1" dirty="0">
              <a:solidFill>
                <a:srgbClr val="002060"/>
              </a:solidFill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3232597" y="3129566"/>
            <a:ext cx="850006" cy="386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288665" y="3099776"/>
            <a:ext cx="1558344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с</a:t>
            </a:r>
            <a:r>
              <a:rPr lang="ru-RU" sz="2800" b="1" dirty="0" smtClean="0">
                <a:solidFill>
                  <a:srgbClr val="002060"/>
                </a:solidFill>
              </a:rPr>
              <a:t>качет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24" name="Рисунок 23" descr="https://avatars.mds.yandex.net/get-pdb/2955485/31922b2f-a2e6-42f7-a145-d776a94a9409/s1200?webp=fals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452" y="1757608"/>
            <a:ext cx="1532890" cy="177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" name="Прямая со стрелкой 25"/>
          <p:cNvCxnSpPr/>
          <p:nvPr/>
        </p:nvCxnSpPr>
        <p:spPr>
          <a:xfrm>
            <a:off x="7946265" y="2028574"/>
            <a:ext cx="74697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822028" y="1821624"/>
            <a:ext cx="1481071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бегает</a:t>
            </a:r>
            <a:endParaRPr lang="ru-RU" sz="2800" b="1" dirty="0">
              <a:solidFill>
                <a:srgbClr val="002060"/>
              </a:solidFill>
            </a:endParaRPr>
          </a:p>
        </p:txBody>
      </p:sp>
      <p:cxnSp>
        <p:nvCxnSpPr>
          <p:cNvPr id="29" name="Прямая со стрелкой 28"/>
          <p:cNvCxnSpPr>
            <a:stCxn id="24" idx="3"/>
          </p:cNvCxnSpPr>
          <p:nvPr/>
        </p:nvCxnSpPr>
        <p:spPr>
          <a:xfrm flipV="1">
            <a:off x="7901342" y="2627290"/>
            <a:ext cx="688866" cy="19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822028" y="2564988"/>
            <a:ext cx="1622738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л</a:t>
            </a:r>
            <a:r>
              <a:rPr lang="ru-RU" sz="2800" b="1" dirty="0" smtClean="0">
                <a:solidFill>
                  <a:srgbClr val="002060"/>
                </a:solidFill>
              </a:rPr>
              <a:t>азит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31" name="Рисунок 30" descr="http://loveferrari.l.o.pic.centerblog.net/o/57c69f78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329" y="4416044"/>
            <a:ext cx="1841679" cy="203627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" name="Прямая со стрелкой 32"/>
          <p:cNvCxnSpPr/>
          <p:nvPr/>
        </p:nvCxnSpPr>
        <p:spPr>
          <a:xfrm>
            <a:off x="5911403" y="4816699"/>
            <a:ext cx="10431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096259" y="4651680"/>
            <a:ext cx="1815921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р</a:t>
            </a:r>
            <a:r>
              <a:rPr lang="ru-RU" sz="2800" b="1" dirty="0" smtClean="0">
                <a:solidFill>
                  <a:srgbClr val="002060"/>
                </a:solidFill>
              </a:rPr>
              <a:t>ыщет</a:t>
            </a:r>
            <a:endParaRPr lang="ru-RU" sz="2800" b="1" dirty="0">
              <a:solidFill>
                <a:srgbClr val="002060"/>
              </a:solidFill>
            </a:endParaRPr>
          </a:p>
        </p:txBody>
      </p:sp>
      <p:cxnSp>
        <p:nvCxnSpPr>
          <p:cNvPr id="36" name="Прямая со стрелкой 35"/>
          <p:cNvCxnSpPr>
            <a:stCxn id="31" idx="3"/>
          </p:cNvCxnSpPr>
          <p:nvPr/>
        </p:nvCxnSpPr>
        <p:spPr>
          <a:xfrm>
            <a:off x="5847008" y="5434180"/>
            <a:ext cx="1107584" cy="7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503831" y="5688729"/>
            <a:ext cx="184731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 anchor="ctr" anchorCtr="1">
            <a:spAutoFit/>
          </a:bodyPr>
          <a:lstStyle/>
          <a:p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7315200" y="5242453"/>
            <a:ext cx="1596980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ходит</a:t>
            </a:r>
            <a:endParaRPr lang="ru-RU" sz="2800" b="1" dirty="0">
              <a:solidFill>
                <a:srgbClr val="002060"/>
              </a:solidFill>
            </a:endParaRPr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5847008" y="6158713"/>
            <a:ext cx="11075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559899" y="5993578"/>
            <a:ext cx="1352281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б</a:t>
            </a:r>
            <a:r>
              <a:rPr lang="ru-RU" sz="2800" b="1" dirty="0" smtClean="0">
                <a:solidFill>
                  <a:srgbClr val="002060"/>
                </a:solidFill>
              </a:rPr>
              <a:t>егает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0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 animBg="1"/>
      <p:bldP spid="30" grpId="0" animBg="1"/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0" y="339367"/>
            <a:ext cx="90297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Слова, обозначающие действие предмета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882" y="1506828"/>
            <a:ext cx="2034862" cy="46701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ПРЫГАЕТ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ПЛАВАЕТ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СКАЧЕТ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БЕГАЕТ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ХОДИТ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3258354" y="1694679"/>
            <a:ext cx="1992469" cy="4345513"/>
          </a:xfrm>
          <a:prstGeom prst="rightBrace">
            <a:avLst>
              <a:gd name="adj1" fmla="val 8333"/>
              <a:gd name="adj2" fmla="val 48033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766792" y="3451936"/>
            <a:ext cx="5825008" cy="83099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ЧТО ДЕЛАЕТ ?</a:t>
            </a:r>
            <a:endParaRPr lang="ru-RU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15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0" y="300731"/>
            <a:ext cx="90297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Кто как голос подаёт?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9899" y="2885959"/>
            <a:ext cx="184731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 anchor="ctr" anchorCtr="1">
            <a:spAutoFit/>
          </a:bodyPr>
          <a:lstStyle/>
          <a:p>
            <a:endParaRPr lang="ru-RU" dirty="0"/>
          </a:p>
        </p:txBody>
      </p:sp>
      <p:pic>
        <p:nvPicPr>
          <p:cNvPr id="13" name="Объект 12" descr="https://avatars.mds.yandex.net/get-pdb/1780525/78bf4d15-95d4-41b9-a5a5-c92a851b73c8/s1200?webp=false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0" y="1490774"/>
            <a:ext cx="1249555" cy="12395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Прямая со стрелкой 14"/>
          <p:cNvCxnSpPr/>
          <p:nvPr/>
        </p:nvCxnSpPr>
        <p:spPr>
          <a:xfrm flipV="1">
            <a:off x="2678806" y="2030829"/>
            <a:ext cx="1030309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34147" y="1732906"/>
            <a:ext cx="2137893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ч</a:t>
            </a:r>
            <a:r>
              <a:rPr lang="ru-RU" sz="2800" b="1" dirty="0" smtClean="0">
                <a:solidFill>
                  <a:srgbClr val="C00000"/>
                </a:solidFill>
              </a:rPr>
              <a:t>то делает?</a:t>
            </a:r>
            <a:endParaRPr lang="ru-RU" sz="2800" b="1" dirty="0">
              <a:solidFill>
                <a:srgbClr val="C00000"/>
              </a:solidFill>
            </a:endParaRPr>
          </a:p>
        </p:txBody>
      </p:sp>
      <p:cxnSp>
        <p:nvCxnSpPr>
          <p:cNvPr id="19" name="Прямая со стрелкой 18"/>
          <p:cNvCxnSpPr>
            <a:stCxn id="17" idx="3"/>
          </p:cNvCxnSpPr>
          <p:nvPr/>
        </p:nvCxnSpPr>
        <p:spPr>
          <a:xfrm flipV="1">
            <a:off x="5972040" y="2000956"/>
            <a:ext cx="1133340" cy="3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320565" y="1782098"/>
            <a:ext cx="2434107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квакает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21" name="Рисунок 20" descr="https://avatars.mds.yandex.net/get-pdb/2955485/31922b2f-a2e6-42f7-a145-d776a94a9409/s1200?webp=fals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0" y="3070625"/>
            <a:ext cx="1347536" cy="14138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Прямая со стрелкой 23"/>
          <p:cNvCxnSpPr>
            <a:stCxn id="21" idx="3"/>
          </p:cNvCxnSpPr>
          <p:nvPr/>
        </p:nvCxnSpPr>
        <p:spPr>
          <a:xfrm>
            <a:off x="2446986" y="3777532"/>
            <a:ext cx="978794" cy="21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580327" y="3515922"/>
            <a:ext cx="2125015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что делает?</a:t>
            </a:r>
          </a:p>
        </p:txBody>
      </p:sp>
      <p:cxnSp>
        <p:nvCxnSpPr>
          <p:cNvPr id="28" name="Прямая со стрелкой 27"/>
          <p:cNvCxnSpPr>
            <a:stCxn id="26" idx="3"/>
          </p:cNvCxnSpPr>
          <p:nvPr/>
        </p:nvCxnSpPr>
        <p:spPr>
          <a:xfrm>
            <a:off x="5705342" y="3777532"/>
            <a:ext cx="140003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225048" y="3447500"/>
            <a:ext cx="2343955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пищит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30" name="Рисунок 29" descr="http://loveferrari.l.o.pic.centerblog.net/o/57c69f78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45" y="5085746"/>
            <a:ext cx="1261110" cy="1400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" name="Прямая со стрелкой 31"/>
          <p:cNvCxnSpPr>
            <a:stCxn id="30" idx="3"/>
          </p:cNvCxnSpPr>
          <p:nvPr/>
        </p:nvCxnSpPr>
        <p:spPr>
          <a:xfrm>
            <a:off x="2192655" y="5785834"/>
            <a:ext cx="12331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618963" y="5521005"/>
            <a:ext cx="2034862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что делает?</a:t>
            </a:r>
          </a:p>
        </p:txBody>
      </p:sp>
      <p:cxnSp>
        <p:nvCxnSpPr>
          <p:cNvPr id="37" name="Прямая со стрелкой 36"/>
          <p:cNvCxnSpPr>
            <a:stCxn id="35" idx="3"/>
          </p:cNvCxnSpPr>
          <p:nvPr/>
        </p:nvCxnSpPr>
        <p:spPr>
          <a:xfrm>
            <a:off x="5653825" y="5782615"/>
            <a:ext cx="13265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225048" y="5521005"/>
            <a:ext cx="1918952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р</a:t>
            </a:r>
            <a:r>
              <a:rPr lang="ru-RU" sz="2800" b="1" dirty="0" smtClean="0">
                <a:solidFill>
                  <a:srgbClr val="002060"/>
                </a:solidFill>
              </a:rPr>
              <a:t>ычит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28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 animBg="1"/>
      <p:bldP spid="20" grpId="0" animBg="1"/>
      <p:bldP spid="26" grpId="0" animBg="1"/>
      <p:bldP spid="29" grpId="0" animBg="1"/>
      <p:bldP spid="35" grpId="0" animBg="1"/>
      <p:bldP spid="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0" y="412124"/>
            <a:ext cx="9791700" cy="127856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Слова, обозначающие действие предмета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КВАКАЕТ</a:t>
            </a:r>
          </a:p>
          <a:p>
            <a:pPr marL="0" indent="0">
              <a:buNone/>
            </a:pPr>
            <a:endParaRPr lang="ru-RU" sz="40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ПИЩИТ   </a:t>
            </a:r>
          </a:p>
          <a:p>
            <a:pPr marL="0" indent="0">
              <a:buNone/>
            </a:pPr>
            <a:endParaRPr lang="ru-RU" sz="40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РЫЧИТ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3825025" y="1906073"/>
            <a:ext cx="1107583" cy="3618964"/>
          </a:xfrm>
          <a:prstGeom prst="rightBrac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344732" y="3296992"/>
            <a:ext cx="3181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что делает?</a:t>
            </a:r>
          </a:p>
        </p:txBody>
      </p:sp>
    </p:spTree>
    <p:extLst>
      <p:ext uri="{BB962C8B-B14F-4D97-AF65-F5344CB8AC3E}">
        <p14:creationId xmlns:p14="http://schemas.microsoft.com/office/powerpoint/2010/main" val="36407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0" y="347731"/>
            <a:ext cx="9791700" cy="134295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Давайте повторим!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Утка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Мяч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Прыгает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Лодка </a:t>
            </a: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Светит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Рука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Плывет</a:t>
            </a:r>
          </a:p>
          <a:p>
            <a:pPr marL="0" indent="0">
              <a:buNone/>
            </a:pP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472744" y="2073499"/>
            <a:ext cx="92727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400023" y="1811889"/>
            <a:ext cx="3657600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с</a:t>
            </a:r>
            <a:r>
              <a:rPr lang="ru-RU" sz="2800" b="1" dirty="0" smtClean="0">
                <a:solidFill>
                  <a:srgbClr val="002060"/>
                </a:solidFill>
              </a:rPr>
              <a:t>лово - предмет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9" name="Рисунок 8" descr="https://avatars.mds.yandex.net/get-pdb/1527906/c7e28117-8ca3-45fb-8c2e-bd7a8b76b983/s1200?webp=fals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0646" y="1292225"/>
            <a:ext cx="1104900" cy="1066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" name="Прямая со стрелкой 10"/>
          <p:cNvCxnSpPr/>
          <p:nvPr/>
        </p:nvCxnSpPr>
        <p:spPr>
          <a:xfrm>
            <a:off x="2472744" y="2596135"/>
            <a:ext cx="7984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00023" y="2258165"/>
            <a:ext cx="3657600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с</a:t>
            </a:r>
            <a:r>
              <a:rPr lang="ru-RU" sz="2800" b="1" dirty="0" smtClean="0">
                <a:solidFill>
                  <a:srgbClr val="002060"/>
                </a:solidFill>
              </a:rPr>
              <a:t>лово - предмет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13" name="Рисунок 12" descr="https://i.pinimg.com/originals/51/0e/fe/510efe880044d47bb9e6551a26fd323f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688" y="2195962"/>
            <a:ext cx="847725" cy="7835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Прямая со стрелкой 14"/>
          <p:cNvCxnSpPr/>
          <p:nvPr/>
        </p:nvCxnSpPr>
        <p:spPr>
          <a:xfrm>
            <a:off x="2987899" y="3052293"/>
            <a:ext cx="553791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644720" y="2861516"/>
            <a:ext cx="4713669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</a:rPr>
              <a:t>слово – действие предмета</a:t>
            </a:r>
            <a:endParaRPr lang="ru-RU" sz="2800" b="1" dirty="0">
              <a:solidFill>
                <a:srgbClr val="002060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2871989" y="3567448"/>
            <a:ext cx="669701" cy="7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644720" y="3526501"/>
            <a:ext cx="3412903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с</a:t>
            </a:r>
            <a:r>
              <a:rPr lang="ru-RU" sz="2800" b="1" dirty="0" smtClean="0">
                <a:solidFill>
                  <a:srgbClr val="002060"/>
                </a:solidFill>
              </a:rPr>
              <a:t>лово - предмет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21" name="Рисунок 20" descr="https://avatars.mds.yandex.net/get-pdb/2088027/e4658f90-24d2-4ee0-872e-7b1371822323/s1200?webp=fals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535" y="3526501"/>
            <a:ext cx="1256030" cy="8096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Прямая со стрелкой 22"/>
          <p:cNvCxnSpPr/>
          <p:nvPr/>
        </p:nvCxnSpPr>
        <p:spPr>
          <a:xfrm>
            <a:off x="2871989" y="4649273"/>
            <a:ext cx="772731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644720" y="4420627"/>
            <a:ext cx="4713669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</a:rPr>
              <a:t>слово – действие предмета</a:t>
            </a:r>
            <a:endParaRPr lang="ru-RU" sz="2800" b="1" dirty="0">
              <a:solidFill>
                <a:srgbClr val="002060"/>
              </a:solidFill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2550017" y="5159030"/>
            <a:ext cx="772731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400023" y="4957583"/>
            <a:ext cx="3412903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с</a:t>
            </a:r>
            <a:r>
              <a:rPr lang="ru-RU" sz="2800" b="1" dirty="0" smtClean="0">
                <a:solidFill>
                  <a:srgbClr val="002060"/>
                </a:solidFill>
              </a:rPr>
              <a:t>лово - предмет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28" name="Рисунок 27" descr="http://galerey-room.ru/images/234712_1419367632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9970" y="4836036"/>
            <a:ext cx="1221105" cy="866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" name="Прямая со стрелкой 28"/>
          <p:cNvCxnSpPr/>
          <p:nvPr/>
        </p:nvCxnSpPr>
        <p:spPr>
          <a:xfrm>
            <a:off x="2936382" y="5723617"/>
            <a:ext cx="772731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797779" y="5543531"/>
            <a:ext cx="4713669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</a:rPr>
              <a:t>слово – действие предмета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44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12" grpId="0" animBg="1"/>
      <p:bldP spid="16" grpId="0" animBg="1"/>
      <p:bldP spid="20" grpId="0" animBg="1"/>
      <p:bldP spid="25" grpId="0" animBg="1"/>
      <p:bldP spid="27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878" y="463639"/>
            <a:ext cx="7412328" cy="91795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Слова, обозначающие  предмет отвечают на вопрос  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2428" y="2163651"/>
            <a:ext cx="7328079" cy="9787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900" b="1" dirty="0" smtClean="0">
                <a:solidFill>
                  <a:srgbClr val="C00000"/>
                </a:solidFill>
              </a:rPr>
              <a:t>Слова, обозначающие действие предмета </a:t>
            </a:r>
          </a:p>
          <a:p>
            <a:pPr marL="0" indent="0">
              <a:buNone/>
            </a:pPr>
            <a:r>
              <a:rPr lang="ru-RU" sz="2900" b="1" dirty="0" smtClean="0">
                <a:solidFill>
                  <a:srgbClr val="C00000"/>
                </a:solidFill>
              </a:rPr>
              <a:t>отвечают на вопрос  </a:t>
            </a:r>
            <a:endParaRPr lang="ru-RU" sz="29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70501" y="260898"/>
            <a:ext cx="1931831" cy="132343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КТО? ЧТО?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7330" y="2357060"/>
            <a:ext cx="3296991" cy="70788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Что делает?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6068" y="4358202"/>
            <a:ext cx="9968247" cy="120032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МОЛОДЦЫ!</a:t>
            </a:r>
            <a:endParaRPr lang="ru-RU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73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theme/theme1.xml><?xml version="1.0" encoding="utf-8"?>
<a:theme xmlns:a="http://schemas.openxmlformats.org/drawingml/2006/main" name="Шаблон в оформлении «Облачный шкипер»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3665955_TF03460508.potx" id="{5DFBD78C-123E-43C4-B1D8-C87BD0916EA4}" vid="{61EFFEBC-D632-4584-AAF5-CCDDDB22578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DD01B8-816B-49B7-8C81-03AB51D87C54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024FD56-CE1B-42FC-9E83-BFBF160724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53D857-4181-4777-8893-6E45A690F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Слайды в оформлении «Облачный шкипер»</Template>
  <TotalTime>191</TotalTime>
  <Words>171</Words>
  <Application>Microsoft Office PowerPoint</Application>
  <PresentationFormat>Широкоэкранный</PresentationFormat>
  <Paragraphs>68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Шаблон в оформлении «Облачный шкипер»</vt:lpstr>
      <vt:lpstr>Занятие №1 Тема: «Слова обозначающие действие предмета»</vt:lpstr>
      <vt:lpstr>Кто внимательный?</vt:lpstr>
      <vt:lpstr>Отгадай загадки</vt:lpstr>
      <vt:lpstr>ТЕРЕМОК</vt:lpstr>
      <vt:lpstr>КТО КАК ПЕРЕДВИГАЕТСЯ</vt:lpstr>
      <vt:lpstr>Слова, обозначающие действие предмета</vt:lpstr>
      <vt:lpstr>Кто как голос подаёт?</vt:lpstr>
      <vt:lpstr>Слова, обозначающие действие предмета</vt:lpstr>
      <vt:lpstr>Давайте повторим!</vt:lpstr>
      <vt:lpstr>Слова, обозначающие  предмет отвечают на вопрос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Занятие №1 Тема: «Слова обозначающие действие предмета»</dc:title>
  <dc:creator>Татьяна</dc:creator>
  <cp:lastModifiedBy>Татьяна</cp:lastModifiedBy>
  <cp:revision>20</cp:revision>
  <dcterms:created xsi:type="dcterms:W3CDTF">2020-04-12T08:58:39Z</dcterms:created>
  <dcterms:modified xsi:type="dcterms:W3CDTF">2020-05-01T18:35:38Z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