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1" r:id="rId2"/>
    <p:sldId id="257" r:id="rId3"/>
    <p:sldId id="272" r:id="rId4"/>
    <p:sldId id="302" r:id="rId5"/>
    <p:sldId id="307" r:id="rId6"/>
    <p:sldId id="304" r:id="rId7"/>
    <p:sldId id="303" r:id="rId8"/>
    <p:sldId id="305" r:id="rId9"/>
    <p:sldId id="306" r:id="rId10"/>
    <p:sldId id="308" r:id="rId11"/>
    <p:sldId id="285" r:id="rId12"/>
    <p:sldId id="286" r:id="rId1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964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2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jpeg"/><Relationship Id="rId2" Type="http://schemas.openxmlformats.org/officeDocument/2006/relationships/audio" Target="file:///D:\&#1055;&#1088;&#1077;&#1079;&#1077;&#1085;&#1090;&#1072;&#1094;&#1080;&#1080;\&#1040;&#1093;&#1084;&#1072;&#1090;&#1086;&#1074;&#1072;\&#1040;&#1093;&#1084;&#1072;&#1090;&#1086;&#1074;&#1072;%20&#1058;&#1045;&#1057;&#1058;\019.mp3" TargetMode="External"/><Relationship Id="rId1" Type="http://schemas.openxmlformats.org/officeDocument/2006/relationships/audio" Target="file:///D:\&#1055;&#1088;&#1077;&#1079;&#1077;&#1085;&#1090;&#1072;&#1094;&#1080;&#1080;\&#1040;&#1093;&#1084;&#1072;&#1090;&#1086;&#1074;&#1072;\&#1040;&#1093;&#1084;&#1072;&#1090;&#1086;&#1074;&#1072;%20&#1058;&#1045;&#1057;&#1058;\004.mp3" TargetMode="Externa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D:\&#1055;&#1088;&#1077;&#1079;&#1077;&#1085;&#1090;&#1072;&#1094;&#1080;&#1080;\&#1040;&#1093;&#1084;&#1072;&#1090;&#1086;&#1074;&#1072;\&#1040;&#1093;&#1084;&#1072;&#1090;&#1086;&#1074;&#1072;%20&#1058;&#1045;&#1057;&#1058;\019.mp3" TargetMode="External"/><Relationship Id="rId1" Type="http://schemas.openxmlformats.org/officeDocument/2006/relationships/audio" Target="file:///D:\&#1055;&#1088;&#1077;&#1079;&#1077;&#1085;&#1090;&#1072;&#1094;&#1080;&#1080;\&#1040;&#1093;&#1084;&#1072;&#1090;&#1086;&#1074;&#1072;\&#1040;&#1093;&#1084;&#1072;&#1090;&#1086;&#1074;&#1072;%20&#1058;&#1045;&#1057;&#1058;\004.mp3" TargetMode="External"/><Relationship Id="rId6" Type="http://schemas.openxmlformats.org/officeDocument/2006/relationships/image" Target="../media/image9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D:\&#1055;&#1088;&#1077;&#1079;&#1077;&#1085;&#1090;&#1072;&#1094;&#1080;&#1080;\&#1040;&#1093;&#1084;&#1072;&#1090;&#1086;&#1074;&#1072;\&#1040;&#1093;&#1084;&#1072;&#1090;&#1086;&#1074;&#1072;%20&#1058;&#1045;&#1057;&#1058;\019.mp3" TargetMode="External"/><Relationship Id="rId1" Type="http://schemas.openxmlformats.org/officeDocument/2006/relationships/audio" Target="file:///D:\&#1055;&#1088;&#1077;&#1079;&#1077;&#1085;&#1090;&#1072;&#1094;&#1080;&#1080;\&#1040;&#1093;&#1084;&#1072;&#1090;&#1086;&#1074;&#1072;\&#1040;&#1093;&#1084;&#1072;&#1090;&#1086;&#1074;&#1072;%20&#1058;&#1045;&#1057;&#1058;\004.mp3" TargetMode="External"/><Relationship Id="rId6" Type="http://schemas.openxmlformats.org/officeDocument/2006/relationships/image" Target="../media/image10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D:\&#1055;&#1088;&#1077;&#1079;&#1077;&#1085;&#1090;&#1072;&#1094;&#1080;&#1080;\&#1040;&#1093;&#1084;&#1072;&#1090;&#1086;&#1074;&#1072;\&#1040;&#1093;&#1084;&#1072;&#1090;&#1086;&#1074;&#1072;%20&#1058;&#1045;&#1057;&#1058;\019.mp3" TargetMode="External"/><Relationship Id="rId1" Type="http://schemas.openxmlformats.org/officeDocument/2006/relationships/audio" Target="file:///D:\&#1055;&#1088;&#1077;&#1079;&#1077;&#1085;&#1090;&#1072;&#1094;&#1080;&#1080;\&#1040;&#1093;&#1084;&#1072;&#1090;&#1086;&#1074;&#1072;\&#1040;&#1093;&#1084;&#1072;&#1090;&#1086;&#1074;&#1072;%20&#1058;&#1045;&#1057;&#1058;\004.mp3" TargetMode="External"/><Relationship Id="rId6" Type="http://schemas.openxmlformats.org/officeDocument/2006/relationships/image" Target="../media/image11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D:\&#1055;&#1088;&#1077;&#1079;&#1077;&#1085;&#1090;&#1072;&#1094;&#1080;&#1080;\&#1040;&#1093;&#1084;&#1072;&#1090;&#1086;&#1074;&#1072;\&#1040;&#1093;&#1084;&#1072;&#1090;&#1086;&#1074;&#1072;%20&#1058;&#1045;&#1057;&#1058;\019.mp3" TargetMode="External"/><Relationship Id="rId1" Type="http://schemas.openxmlformats.org/officeDocument/2006/relationships/audio" Target="file:///D:\&#1055;&#1088;&#1077;&#1079;&#1077;&#1085;&#1090;&#1072;&#1094;&#1080;&#1080;\&#1040;&#1093;&#1084;&#1072;&#1090;&#1086;&#1074;&#1072;\&#1040;&#1093;&#1084;&#1072;&#1090;&#1086;&#1074;&#1072;%20&#1058;&#1045;&#1057;&#1058;\004.mp3" TargetMode="External"/><Relationship Id="rId6" Type="http://schemas.openxmlformats.org/officeDocument/2006/relationships/image" Target="../media/image12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D:\&#1055;&#1088;&#1077;&#1079;&#1077;&#1085;&#1090;&#1072;&#1094;&#1080;&#1080;\&#1040;&#1093;&#1084;&#1072;&#1090;&#1086;&#1074;&#1072;\&#1040;&#1093;&#1084;&#1072;&#1090;&#1086;&#1074;&#1072;%20&#1058;&#1045;&#1057;&#1058;\019.mp3" TargetMode="External"/><Relationship Id="rId1" Type="http://schemas.openxmlformats.org/officeDocument/2006/relationships/audio" Target="file:///D:\&#1055;&#1088;&#1077;&#1079;&#1077;&#1085;&#1090;&#1072;&#1094;&#1080;&#1080;\&#1040;&#1093;&#1084;&#1072;&#1090;&#1086;&#1074;&#1072;\&#1040;&#1093;&#1084;&#1072;&#1090;&#1086;&#1074;&#1072;%20&#1058;&#1045;&#1057;&#1058;\004.mp3" TargetMode="External"/><Relationship Id="rId6" Type="http://schemas.openxmlformats.org/officeDocument/2006/relationships/image" Target="../media/image13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2" Type="http://schemas.openxmlformats.org/officeDocument/2006/relationships/audio" Target="file:///D:\&#1055;&#1088;&#1077;&#1079;&#1077;&#1085;&#1090;&#1072;&#1094;&#1080;&#1080;\&#1040;&#1093;&#1084;&#1072;&#1090;&#1086;&#1074;&#1072;\&#1040;&#1093;&#1084;&#1072;&#1090;&#1086;&#1074;&#1072;%20&#1058;&#1045;&#1057;&#1058;\019.mp3" TargetMode="External"/><Relationship Id="rId1" Type="http://schemas.openxmlformats.org/officeDocument/2006/relationships/audio" Target="file:///D:\&#1055;&#1088;&#1077;&#1079;&#1077;&#1085;&#1090;&#1072;&#1094;&#1080;&#1080;\&#1040;&#1093;&#1084;&#1072;&#1090;&#1086;&#1074;&#1072;\&#1040;&#1093;&#1084;&#1072;&#1090;&#1086;&#1074;&#1072;%20&#1058;&#1045;&#1057;&#1058;\004.mp3" TargetMode="Externa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6.png"/><Relationship Id="rId10" Type="http://schemas.openxmlformats.org/officeDocument/2006/relationships/image" Target="../media/image18.jpeg"/><Relationship Id="rId4" Type="http://schemas.openxmlformats.org/officeDocument/2006/relationships/image" Target="../media/image5.png"/><Relationship Id="rId9" Type="http://schemas.openxmlformats.org/officeDocument/2006/relationships/image" Target="../media/image17.jpeg"/><Relationship Id="rId1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" descr="https://www.libex.ru/img/x/17/39/95e57.jpg"/>
          <p:cNvPicPr>
            <a:picLocks noChangeAspect="1" noChangeArrowheads="1"/>
          </p:cNvPicPr>
          <p:nvPr/>
        </p:nvPicPr>
        <p:blipFill>
          <a:blip r:embed="rId2"/>
          <a:srcRect l="9814" t="70969" r="9213" b="6451"/>
          <a:stretch>
            <a:fillRect/>
          </a:stretch>
        </p:blipFill>
        <p:spPr bwMode="auto">
          <a:xfrm>
            <a:off x="3581400" y="3505200"/>
            <a:ext cx="2133600" cy="937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ext Box 9"/>
          <p:cNvSpPr txBox="1">
            <a:spLocks noChangeArrowheads="1"/>
          </p:cNvSpPr>
          <p:nvPr/>
        </p:nvSpPr>
        <p:spPr bwMode="auto">
          <a:xfrm>
            <a:off x="0" y="495300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i="0" dirty="0">
                <a:solidFill>
                  <a:srgbClr val="C00000"/>
                </a:solidFill>
                <a:latin typeface="Georgia" pitchFamily="18" charset="0"/>
              </a:rPr>
              <a:t>Леонид Николаевич Андреев</a:t>
            </a:r>
          </a:p>
          <a:p>
            <a:pPr algn="ctr"/>
            <a:r>
              <a:rPr lang="ru-RU" sz="3600" i="0" dirty="0">
                <a:solidFill>
                  <a:srgbClr val="C00000"/>
                </a:solidFill>
                <a:latin typeface="Georgia" pitchFamily="18" charset="0"/>
              </a:rPr>
              <a:t>(1871-1919)</a:t>
            </a:r>
          </a:p>
        </p:txBody>
      </p:sp>
      <p:sp>
        <p:nvSpPr>
          <p:cNvPr id="3076" name="Text Box 10"/>
          <p:cNvSpPr txBox="1">
            <a:spLocks noChangeArrowheads="1"/>
          </p:cNvSpPr>
          <p:nvPr/>
        </p:nvSpPr>
        <p:spPr bwMode="auto">
          <a:xfrm>
            <a:off x="0" y="6096000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dirty="0">
                <a:latin typeface="Georgia" pitchFamily="18" charset="0"/>
              </a:rPr>
              <a:t>ДИДАКТИЧЕСКИЙ МАТЕРИАЛ </a:t>
            </a:r>
            <a:r>
              <a:rPr lang="ru-RU" sz="1600" dirty="0" smtClean="0">
                <a:latin typeface="Georgia" pitchFamily="18" charset="0"/>
              </a:rPr>
              <a:t>К </a:t>
            </a:r>
            <a:r>
              <a:rPr lang="ru-RU" sz="1600" dirty="0">
                <a:latin typeface="Georgia" pitchFamily="18" charset="0"/>
              </a:rPr>
              <a:t>УРОКУ ЛИТЕРАТУРЫ В 7 КЛАССЕ</a:t>
            </a:r>
          </a:p>
        </p:txBody>
      </p:sp>
      <p:sp>
        <p:nvSpPr>
          <p:cNvPr id="3077" name="Rectangle 11"/>
          <p:cNvSpPr>
            <a:spLocks noChangeArrowheads="1"/>
          </p:cNvSpPr>
          <p:nvPr/>
        </p:nvSpPr>
        <p:spPr bwMode="auto">
          <a:xfrm>
            <a:off x="0" y="38100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i="0" dirty="0">
                <a:latin typeface="Georgia" pitchFamily="18" charset="0"/>
              </a:rPr>
              <a:t>Автор презентации: </a:t>
            </a:r>
            <a:r>
              <a:rPr lang="ru-RU" sz="1600" i="0" dirty="0" err="1">
                <a:latin typeface="Georgia" pitchFamily="18" charset="0"/>
              </a:rPr>
              <a:t>Печказова</a:t>
            </a:r>
            <a:r>
              <a:rPr lang="ru-RU" sz="1600" i="0" dirty="0">
                <a:latin typeface="Georgia" pitchFamily="18" charset="0"/>
              </a:rPr>
              <a:t> Светлана Петровна,</a:t>
            </a:r>
          </a:p>
          <a:p>
            <a:pPr algn="ctr"/>
            <a:r>
              <a:rPr lang="ru-RU" sz="1600" i="0" dirty="0">
                <a:latin typeface="Georgia" pitchFamily="18" charset="0"/>
              </a:rPr>
              <a:t>учитель литературы МБОУ «Лицей №1» </a:t>
            </a:r>
          </a:p>
          <a:p>
            <a:pPr algn="ctr"/>
            <a:r>
              <a:rPr lang="ru-RU" sz="1600" i="0" dirty="0">
                <a:latin typeface="Georgia" pitchFamily="18" charset="0"/>
              </a:rPr>
              <a:t>р.п.Чамзинка Республики Мордовия</a:t>
            </a:r>
          </a:p>
        </p:txBody>
      </p:sp>
      <p:pic>
        <p:nvPicPr>
          <p:cNvPr id="3078" name="Picture 7" descr="https://www.libex.ru/img/x/17/39/95e57.jpg"/>
          <p:cNvPicPr>
            <a:picLocks noChangeAspect="1" noChangeArrowheads="1"/>
          </p:cNvPicPr>
          <p:nvPr/>
        </p:nvPicPr>
        <p:blipFill>
          <a:blip r:embed="rId2"/>
          <a:srcRect l="9814" t="6451" r="9213" b="30646"/>
          <a:stretch>
            <a:fillRect/>
          </a:stretch>
        </p:blipFill>
        <p:spPr bwMode="auto">
          <a:xfrm>
            <a:off x="3581400" y="1143000"/>
            <a:ext cx="2133600" cy="2521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0" y="43434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Georgia" pitchFamily="18" charset="0"/>
              </a:rPr>
              <a:t>ТЕСТ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4"/>
          <p:cNvSpPr txBox="1">
            <a:spLocks noChangeArrowheads="1"/>
          </p:cNvSpPr>
          <p:nvPr/>
        </p:nvSpPr>
        <p:spPr bwMode="auto">
          <a:xfrm>
            <a:off x="1143000" y="1752600"/>
            <a:ext cx="6705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Georgia" pitchFamily="18" charset="0"/>
              </a:rPr>
              <a:t>проверить уровень знания и понимания учениками </a:t>
            </a:r>
            <a:r>
              <a:rPr lang="ru-RU" dirty="0" smtClean="0">
                <a:latin typeface="Georgia" pitchFamily="18" charset="0"/>
              </a:rPr>
              <a:t>фактов биографии Леонида Николаевича Андреева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0" y="106680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Georgia" pitchFamily="18" charset="0"/>
              </a:rPr>
              <a:t>Цель урока:</a:t>
            </a:r>
          </a:p>
        </p:txBody>
      </p:sp>
      <p:pic>
        <p:nvPicPr>
          <p:cNvPr id="4" name="Picture 11" descr="https://i.pinimg.com/736x/36/8c/a2/368ca2645feb44c0b63f87ab6ac80e10.jpg"/>
          <p:cNvPicPr>
            <a:picLocks noChangeAspect="1" noChangeArrowheads="1"/>
          </p:cNvPicPr>
          <p:nvPr/>
        </p:nvPicPr>
        <p:blipFill>
          <a:blip r:embed="rId2"/>
          <a:srcRect l="5670" t="4732" r="6437"/>
          <a:stretch>
            <a:fillRect/>
          </a:stretch>
        </p:blipFill>
        <p:spPr bwMode="auto">
          <a:xfrm>
            <a:off x="2971800" y="2286000"/>
            <a:ext cx="3167816" cy="411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4572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Georgia" pitchFamily="18" charset="0"/>
              </a:rPr>
              <a:t> </a:t>
            </a:r>
            <a:r>
              <a:rPr lang="ru-RU" sz="3200" dirty="0" smtClean="0">
                <a:latin typeface="Georgia" pitchFamily="18" charset="0"/>
              </a:rPr>
              <a:t>ПРОВЕРЬТЕ СЕБЯ</a:t>
            </a:r>
          </a:p>
        </p:txBody>
      </p:sp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3276600" y="5715000"/>
            <a:ext cx="2705112" cy="476272"/>
          </a:xfrm>
          <a:prstGeom prst="rect">
            <a:avLst/>
          </a:prstGeom>
          <a:solidFill>
            <a:srgbClr val="FFFFFF"/>
          </a:solidFill>
          <a:ln w="28575">
            <a:solidFill>
              <a:srgbClr val="F79646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cap="all" dirty="0" smtClean="0">
                <a:solidFill>
                  <a:srgbClr val="FF0000"/>
                </a:solidFill>
                <a:latin typeface="Georgia" pitchFamily="18" charset="0"/>
                <a:cs typeface="Times New Roman" pitchFamily="18" charset="0"/>
              </a:rPr>
              <a:t>Начать ТЕСТ</a:t>
            </a:r>
            <a:endParaRPr lang="ru-RU" sz="2800" cap="all" dirty="0">
              <a:solidFill>
                <a:srgbClr val="FF0000"/>
              </a:solidFill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6" name="Picture 4" descr="https://i.pinimg.com/originals/30/97/2e/30972e12557b62837a95bcec70283f3e.jpg"/>
          <p:cNvPicPr>
            <a:picLocks noChangeAspect="1" noChangeArrowheads="1"/>
          </p:cNvPicPr>
          <p:nvPr/>
        </p:nvPicPr>
        <p:blipFill>
          <a:blip r:embed="rId3"/>
          <a:srcRect l="9900" t="4255"/>
          <a:stretch>
            <a:fillRect/>
          </a:stretch>
        </p:blipFill>
        <p:spPr bwMode="auto">
          <a:xfrm>
            <a:off x="2971800" y="990600"/>
            <a:ext cx="3215005" cy="4648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0" y="4572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Georgia" pitchFamily="18" charset="0"/>
              </a:rPr>
              <a:t>В каком году родился Леонид Андреев: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838200" y="2514600"/>
            <a:ext cx="2095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41325" indent="-441325">
              <a:spcBef>
                <a:spcPct val="50000"/>
              </a:spcBef>
            </a:pPr>
            <a:r>
              <a:rPr lang="ru-RU" sz="2000" dirty="0" smtClean="0">
                <a:latin typeface="Georgia" pitchFamily="18" charset="0"/>
              </a:rPr>
              <a:t>1891 г.</a:t>
            </a:r>
            <a:endParaRPr lang="ru-RU" sz="2000" dirty="0">
              <a:latin typeface="Georgia" pitchFamily="18" charset="0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838200" y="1295400"/>
            <a:ext cx="2095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 smtClean="0">
                <a:latin typeface="Georgia" pitchFamily="18" charset="0"/>
              </a:rPr>
              <a:t>1871 г.</a:t>
            </a:r>
            <a:endParaRPr lang="ru-RU" sz="2000" dirty="0">
              <a:latin typeface="Georgia" pitchFamily="18" charset="0"/>
            </a:endParaRPr>
          </a:p>
        </p:txBody>
      </p:sp>
      <p:pic>
        <p:nvPicPr>
          <p:cNvPr id="15" name="004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672638"/>
            <a:ext cx="80963" cy="80962"/>
          </a:xfrm>
          <a:prstGeom prst="rect">
            <a:avLst/>
          </a:prstGeom>
          <a:noFill/>
        </p:spPr>
      </p:pic>
      <p:pic>
        <p:nvPicPr>
          <p:cNvPr id="16" name="019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672638"/>
            <a:ext cx="80963" cy="80962"/>
          </a:xfrm>
          <a:prstGeom prst="rect">
            <a:avLst/>
          </a:prstGeom>
          <a:noFill/>
        </p:spPr>
      </p:pic>
      <p:pic>
        <p:nvPicPr>
          <p:cNvPr id="17" name="019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645650"/>
            <a:ext cx="107950" cy="107950"/>
          </a:xfrm>
          <a:prstGeom prst="rect">
            <a:avLst/>
          </a:prstGeom>
          <a:noFill/>
        </p:spPr>
      </p:pic>
      <p:grpSp>
        <p:nvGrpSpPr>
          <p:cNvPr id="2" name="Группа 7"/>
          <p:cNvGrpSpPr>
            <a:grpSpLocks/>
          </p:cNvGrpSpPr>
          <p:nvPr/>
        </p:nvGrpSpPr>
        <p:grpSpPr bwMode="auto">
          <a:xfrm>
            <a:off x="6172200" y="1066800"/>
            <a:ext cx="2514600" cy="2514600"/>
            <a:chOff x="609600" y="762000"/>
            <a:chExt cx="2602290" cy="2737935"/>
          </a:xfrm>
        </p:grpSpPr>
        <p:pic>
          <p:nvPicPr>
            <p:cNvPr id="22" name="Picture 2" descr="D:\Презентации\Андреев\130392333_41.jpg"/>
            <p:cNvPicPr>
              <a:picLocks noChangeAspect="1" noChangeArrowheads="1"/>
            </p:cNvPicPr>
            <p:nvPr/>
          </p:nvPicPr>
          <p:blipFill>
            <a:blip r:embed="rId6"/>
            <a:srcRect l="8095" r="9365" b="13158"/>
            <a:stretch>
              <a:fillRect/>
            </a:stretch>
          </p:blipFill>
          <p:spPr bwMode="auto">
            <a:xfrm>
              <a:off x="609600" y="762000"/>
              <a:ext cx="2602290" cy="273793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3" name="Picture 2" descr="D:\Презентации\Андреев\130392333_41.jpg"/>
            <p:cNvPicPr>
              <a:picLocks noChangeAspect="1" noChangeArrowheads="1"/>
            </p:cNvPicPr>
            <p:nvPr/>
          </p:nvPicPr>
          <p:blipFill>
            <a:blip r:embed="rId6"/>
            <a:srcRect l="72858" t="8095" r="9364" b="83015"/>
            <a:stretch>
              <a:fillRect/>
            </a:stretch>
          </p:blipFill>
          <p:spPr bwMode="auto">
            <a:xfrm>
              <a:off x="2590800" y="762000"/>
              <a:ext cx="609600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0" y="33528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Georgia" pitchFamily="18" charset="0"/>
              </a:rPr>
              <a:t>В каком городе родился Леонид Андреев:</a:t>
            </a:r>
          </a:p>
        </p:txBody>
      </p:sp>
      <p:sp>
        <p:nvSpPr>
          <p:cNvPr id="47" name="Text Box 8"/>
          <p:cNvSpPr txBox="1">
            <a:spLocks noChangeArrowheads="1"/>
          </p:cNvSpPr>
          <p:nvPr/>
        </p:nvSpPr>
        <p:spPr bwMode="auto">
          <a:xfrm>
            <a:off x="5562600" y="4876800"/>
            <a:ext cx="2095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41325" indent="-441325">
              <a:spcBef>
                <a:spcPct val="50000"/>
              </a:spcBef>
            </a:pPr>
            <a:r>
              <a:rPr lang="ru-RU" sz="2000" dirty="0" smtClean="0">
                <a:latin typeface="Georgia" pitchFamily="18" charset="0"/>
              </a:rPr>
              <a:t>Казань</a:t>
            </a:r>
            <a:endParaRPr lang="ru-RU" sz="2000" dirty="0">
              <a:latin typeface="Georgia" pitchFamily="18" charset="0"/>
            </a:endParaRPr>
          </a:p>
        </p:txBody>
      </p:sp>
      <p:sp>
        <p:nvSpPr>
          <p:cNvPr id="49" name="Text Box 8"/>
          <p:cNvSpPr txBox="1">
            <a:spLocks noChangeArrowheads="1"/>
          </p:cNvSpPr>
          <p:nvPr/>
        </p:nvSpPr>
        <p:spPr bwMode="auto">
          <a:xfrm>
            <a:off x="5562600" y="4267200"/>
            <a:ext cx="2095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 smtClean="0">
                <a:latin typeface="Georgia" pitchFamily="18" charset="0"/>
              </a:rPr>
              <a:t>Москва</a:t>
            </a:r>
            <a:endParaRPr lang="ru-RU" sz="2000" dirty="0">
              <a:latin typeface="Georgia" pitchFamily="18" charset="0"/>
            </a:endParaRPr>
          </a:p>
        </p:txBody>
      </p:sp>
      <p:pic>
        <p:nvPicPr>
          <p:cNvPr id="53" name="Picture 4" descr="http://lgz.ru/upload/iblock/184/184b478c82aeae4ebe5bc9173492ddea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7200" y="3962400"/>
            <a:ext cx="4135428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4" name="Text Box 9"/>
          <p:cNvSpPr txBox="1">
            <a:spLocks noChangeArrowheads="1"/>
          </p:cNvSpPr>
          <p:nvPr/>
        </p:nvSpPr>
        <p:spPr bwMode="auto">
          <a:xfrm>
            <a:off x="838200" y="1905000"/>
            <a:ext cx="2057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Georgia" pitchFamily="18" charset="0"/>
              </a:rPr>
              <a:t>1881 г.</a:t>
            </a:r>
          </a:p>
        </p:txBody>
      </p:sp>
      <p:sp>
        <p:nvSpPr>
          <p:cNvPr id="55" name="Text Box 9"/>
          <p:cNvSpPr txBox="1">
            <a:spLocks noChangeArrowheads="1"/>
          </p:cNvSpPr>
          <p:nvPr/>
        </p:nvSpPr>
        <p:spPr bwMode="auto">
          <a:xfrm>
            <a:off x="5562600" y="5562600"/>
            <a:ext cx="209480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Georgia" pitchFamily="18" charset="0"/>
              </a:rPr>
              <a:t>Орёл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99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2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>
                <p:cTn id="4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>
                <p:cTn id="4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1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</p:childTnLst>
        </p:cTn>
      </p:par>
    </p:tnLst>
    <p:bldLst>
      <p:bldP spid="8200" grpId="0"/>
      <p:bldP spid="8200" grpId="1"/>
      <p:bldP spid="13" grpId="0"/>
      <p:bldP spid="13" grpId="1"/>
      <p:bldP spid="46" grpId="0"/>
      <p:bldP spid="47" grpId="0"/>
      <p:bldP spid="47" grpId="1"/>
      <p:bldP spid="47" grpId="2"/>
      <p:bldP spid="49" grpId="0"/>
      <p:bldP spid="49" grpId="1"/>
      <p:bldP spid="49" grpId="2"/>
      <p:bldP spid="54" grpId="0"/>
      <p:bldP spid="55" grpId="0"/>
      <p:bldP spid="55" grpId="1"/>
      <p:bldP spid="55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0" y="4572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Georgia" pitchFamily="18" charset="0"/>
              </a:rPr>
              <a:t>В детские годы Андреев всерьёз занимался: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457200" y="1447800"/>
            <a:ext cx="2438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Georgia" pitchFamily="18" charset="0"/>
              </a:rPr>
              <a:t>шахматами</a:t>
            </a: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6477000" y="1447800"/>
            <a:ext cx="2095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dirty="0" smtClean="0">
                <a:latin typeface="Georgia" pitchFamily="18" charset="0"/>
              </a:rPr>
              <a:t>фехтованием</a:t>
            </a:r>
            <a:endParaRPr lang="ru-RU" sz="2000" dirty="0">
              <a:latin typeface="Georgia" pitchFamily="18" charset="0"/>
            </a:endParaRPr>
          </a:p>
        </p:txBody>
      </p:sp>
      <p:pic>
        <p:nvPicPr>
          <p:cNvPr id="15" name="004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672638"/>
            <a:ext cx="80963" cy="80962"/>
          </a:xfrm>
          <a:prstGeom prst="rect">
            <a:avLst/>
          </a:prstGeom>
          <a:noFill/>
        </p:spPr>
      </p:pic>
      <p:pic>
        <p:nvPicPr>
          <p:cNvPr id="16" name="019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672638"/>
            <a:ext cx="80963" cy="80962"/>
          </a:xfrm>
          <a:prstGeom prst="rect">
            <a:avLst/>
          </a:prstGeom>
          <a:noFill/>
        </p:spPr>
      </p:pic>
      <p:pic>
        <p:nvPicPr>
          <p:cNvPr id="17" name="019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645650"/>
            <a:ext cx="107950" cy="107950"/>
          </a:xfrm>
          <a:prstGeom prst="rect">
            <a:avLst/>
          </a:prstGeom>
          <a:noFill/>
        </p:spPr>
      </p:pic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0" y="20574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Georgia" pitchFamily="18" charset="0"/>
              </a:rPr>
              <a:t>Любимым занятием Андреева всегда было:</a:t>
            </a:r>
          </a:p>
        </p:txBody>
      </p:sp>
      <p:sp>
        <p:nvSpPr>
          <p:cNvPr id="47" name="Text Box 8"/>
          <p:cNvSpPr txBox="1">
            <a:spLocks noChangeArrowheads="1"/>
          </p:cNvSpPr>
          <p:nvPr/>
        </p:nvSpPr>
        <p:spPr bwMode="auto">
          <a:xfrm>
            <a:off x="3733800" y="3505200"/>
            <a:ext cx="1981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Georgia" pitchFamily="18" charset="0"/>
              </a:rPr>
              <a:t>рисование</a:t>
            </a:r>
          </a:p>
        </p:txBody>
      </p:sp>
      <p:sp>
        <p:nvSpPr>
          <p:cNvPr id="49" name="Text Box 8"/>
          <p:cNvSpPr txBox="1">
            <a:spLocks noChangeArrowheads="1"/>
          </p:cNvSpPr>
          <p:nvPr/>
        </p:nvSpPr>
        <p:spPr bwMode="auto">
          <a:xfrm>
            <a:off x="3733800" y="4876800"/>
            <a:ext cx="1981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 smtClean="0">
                <a:latin typeface="Georgia" pitchFamily="18" charset="0"/>
              </a:rPr>
              <a:t>плавание</a:t>
            </a:r>
            <a:endParaRPr lang="ru-RU" sz="2000" dirty="0">
              <a:latin typeface="Georgia" pitchFamily="18" charset="0"/>
            </a:endParaRPr>
          </a:p>
        </p:txBody>
      </p:sp>
      <p:sp>
        <p:nvSpPr>
          <p:cNvPr id="54" name="Text Box 9"/>
          <p:cNvSpPr txBox="1">
            <a:spLocks noChangeArrowheads="1"/>
          </p:cNvSpPr>
          <p:nvPr/>
        </p:nvSpPr>
        <p:spPr bwMode="auto">
          <a:xfrm>
            <a:off x="2971800" y="1447800"/>
            <a:ext cx="3276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Georgia" pitchFamily="18" charset="0"/>
              </a:rPr>
              <a:t>рисованием</a:t>
            </a:r>
          </a:p>
        </p:txBody>
      </p:sp>
      <p:sp>
        <p:nvSpPr>
          <p:cNvPr id="55" name="Text Box 9"/>
          <p:cNvSpPr txBox="1">
            <a:spLocks noChangeArrowheads="1"/>
          </p:cNvSpPr>
          <p:nvPr/>
        </p:nvSpPr>
        <p:spPr bwMode="auto">
          <a:xfrm>
            <a:off x="3733800" y="4191000"/>
            <a:ext cx="1371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Georgia" pitchFamily="18" charset="0"/>
              </a:rPr>
              <a:t>чтение</a:t>
            </a:r>
          </a:p>
        </p:txBody>
      </p:sp>
      <p:pic>
        <p:nvPicPr>
          <p:cNvPr id="23554" name="Picture 2" descr="https://static.auction.ru/offer_images/cmn8/2019/06/14/11/big/V/VDjxIMnQfxk/leonid_andreev_leonid_andrejew_chistaja.jpg"/>
          <p:cNvPicPr>
            <a:picLocks noChangeAspect="1" noChangeArrowheads="1"/>
          </p:cNvPicPr>
          <p:nvPr/>
        </p:nvPicPr>
        <p:blipFill>
          <a:blip r:embed="rId6"/>
          <a:srcRect t="14063"/>
          <a:stretch>
            <a:fillRect/>
          </a:stretch>
        </p:blipFill>
        <p:spPr bwMode="auto">
          <a:xfrm>
            <a:off x="5791200" y="2667000"/>
            <a:ext cx="2797175" cy="37986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99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>
                <p:cTn id="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</p:childTnLst>
        </p:cTn>
      </p:par>
    </p:tnLst>
    <p:bldLst>
      <p:bldP spid="8200" grpId="0"/>
      <p:bldP spid="8200" grpId="1"/>
      <p:bldP spid="13" grpId="0"/>
      <p:bldP spid="13" grpId="1"/>
      <p:bldP spid="46" grpId="0"/>
      <p:bldP spid="47" grpId="0"/>
      <p:bldP spid="47" grpId="1"/>
      <p:bldP spid="47" grpId="2"/>
      <p:bldP spid="49" grpId="0"/>
      <p:bldP spid="49" grpId="1"/>
      <p:bldP spid="49" grpId="2"/>
      <p:bldP spid="54" grpId="0"/>
      <p:bldP spid="55" grpId="0"/>
      <p:bldP spid="55" grpId="1"/>
      <p:bldP spid="55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0" y="4572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Georgia" pitchFamily="18" charset="0"/>
              </a:rPr>
              <a:t>Какое образование получил Андреев: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685800" y="1447800"/>
            <a:ext cx="2438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Georgia" pitchFamily="18" charset="0"/>
              </a:rPr>
              <a:t>педагогическое</a:t>
            </a: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3505200" y="1447800"/>
            <a:ext cx="24003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dirty="0" smtClean="0">
                <a:latin typeface="Georgia" pitchFamily="18" charset="0"/>
              </a:rPr>
              <a:t>экономическое</a:t>
            </a:r>
            <a:endParaRPr lang="ru-RU" sz="2000" dirty="0">
              <a:latin typeface="Georgia" pitchFamily="18" charset="0"/>
            </a:endParaRPr>
          </a:p>
        </p:txBody>
      </p:sp>
      <p:pic>
        <p:nvPicPr>
          <p:cNvPr id="15" name="004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672638"/>
            <a:ext cx="80963" cy="80962"/>
          </a:xfrm>
          <a:prstGeom prst="rect">
            <a:avLst/>
          </a:prstGeom>
          <a:noFill/>
        </p:spPr>
      </p:pic>
      <p:pic>
        <p:nvPicPr>
          <p:cNvPr id="16" name="019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672638"/>
            <a:ext cx="80963" cy="80962"/>
          </a:xfrm>
          <a:prstGeom prst="rect">
            <a:avLst/>
          </a:prstGeom>
          <a:noFill/>
        </p:spPr>
      </p:pic>
      <p:pic>
        <p:nvPicPr>
          <p:cNvPr id="17" name="019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645650"/>
            <a:ext cx="107950" cy="107950"/>
          </a:xfrm>
          <a:prstGeom prst="rect">
            <a:avLst/>
          </a:prstGeom>
          <a:noFill/>
        </p:spPr>
      </p:pic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0" y="243840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Georgia" pitchFamily="18" charset="0"/>
              </a:rPr>
              <a:t>Знакомство с каким писателем имело на Андреева огромное влияние:</a:t>
            </a:r>
          </a:p>
        </p:txBody>
      </p:sp>
      <p:sp>
        <p:nvSpPr>
          <p:cNvPr id="47" name="Text Box 8"/>
          <p:cNvSpPr txBox="1">
            <a:spLocks noChangeArrowheads="1"/>
          </p:cNvSpPr>
          <p:nvPr/>
        </p:nvSpPr>
        <p:spPr bwMode="auto">
          <a:xfrm>
            <a:off x="4038600" y="4495800"/>
            <a:ext cx="2971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Викентий</a:t>
            </a:r>
            <a:r>
              <a:rPr lang="ru-RU" sz="2000" dirty="0" smtClean="0">
                <a:latin typeface="Georgia" pitchFamily="18" charset="0"/>
              </a:rPr>
              <a:t> Вересаев </a:t>
            </a:r>
          </a:p>
        </p:txBody>
      </p:sp>
      <p:sp>
        <p:nvSpPr>
          <p:cNvPr id="49" name="Text Box 8"/>
          <p:cNvSpPr txBox="1">
            <a:spLocks noChangeArrowheads="1"/>
          </p:cNvSpPr>
          <p:nvPr/>
        </p:nvSpPr>
        <p:spPr bwMode="auto">
          <a:xfrm>
            <a:off x="4114800" y="3886200"/>
            <a:ext cx="2895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 smtClean="0">
                <a:latin typeface="Georgia" pitchFamily="18" charset="0"/>
              </a:rPr>
              <a:t>Иван Бунин</a:t>
            </a:r>
            <a:endParaRPr lang="ru-RU" sz="2000" dirty="0">
              <a:latin typeface="Georgia" pitchFamily="18" charset="0"/>
            </a:endParaRPr>
          </a:p>
        </p:txBody>
      </p:sp>
      <p:sp>
        <p:nvSpPr>
          <p:cNvPr id="54" name="Text Box 9"/>
          <p:cNvSpPr txBox="1">
            <a:spLocks noChangeArrowheads="1"/>
          </p:cNvSpPr>
          <p:nvPr/>
        </p:nvSpPr>
        <p:spPr bwMode="auto">
          <a:xfrm>
            <a:off x="6324600" y="1447800"/>
            <a:ext cx="2362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Georgia" pitchFamily="18" charset="0"/>
              </a:rPr>
              <a:t>юридическое</a:t>
            </a:r>
          </a:p>
        </p:txBody>
      </p:sp>
      <p:sp>
        <p:nvSpPr>
          <p:cNvPr id="55" name="Text Box 9"/>
          <p:cNvSpPr txBox="1">
            <a:spLocks noChangeArrowheads="1"/>
          </p:cNvSpPr>
          <p:nvPr/>
        </p:nvSpPr>
        <p:spPr bwMode="auto">
          <a:xfrm>
            <a:off x="4114800" y="5181600"/>
            <a:ext cx="3048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Georgia" pitchFamily="18" charset="0"/>
              </a:rPr>
              <a:t>Максим Горький</a:t>
            </a:r>
          </a:p>
        </p:txBody>
      </p:sp>
      <p:pic>
        <p:nvPicPr>
          <p:cNvPr id="14" name="Picture 7" descr="https://avatars.mds.yandex.net/get-zen_doc/1579004/pub_5d0a6afd42c5c800b003d500_5d0a8a0a27e94d00b074c545/scale_1200"/>
          <p:cNvPicPr>
            <a:picLocks noChangeAspect="1" noChangeArrowheads="1"/>
          </p:cNvPicPr>
          <p:nvPr/>
        </p:nvPicPr>
        <p:blipFill>
          <a:blip r:embed="rId6"/>
          <a:srcRect l="10789" t="15032" r="13055"/>
          <a:stretch>
            <a:fillRect/>
          </a:stretch>
        </p:blipFill>
        <p:spPr bwMode="auto">
          <a:xfrm>
            <a:off x="533400" y="3352800"/>
            <a:ext cx="2186940" cy="3124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99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>
                <p:cTn id="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</p:childTnLst>
        </p:cTn>
      </p:par>
    </p:tnLst>
    <p:bldLst>
      <p:bldP spid="8200" grpId="0"/>
      <p:bldP spid="8200" grpId="1"/>
      <p:bldP spid="13" grpId="0"/>
      <p:bldP spid="13" grpId="1"/>
      <p:bldP spid="46" grpId="0"/>
      <p:bldP spid="47" grpId="0"/>
      <p:bldP spid="47" grpId="1"/>
      <p:bldP spid="47" grpId="2"/>
      <p:bldP spid="49" grpId="0"/>
      <p:bldP spid="49" grpId="1"/>
      <p:bldP spid="49" grpId="2"/>
      <p:bldP spid="54" grpId="0"/>
      <p:bldP spid="55" grpId="0"/>
      <p:bldP spid="55" grpId="1"/>
      <p:bldP spid="55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0" y="45720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Georgia" pitchFamily="18" charset="0"/>
              </a:rPr>
              <a:t>Родоначальником какого направления искусства в России считается Андреев: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3505200" y="1905000"/>
            <a:ext cx="2438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Georgia" pitchFamily="18" charset="0"/>
              </a:rPr>
              <a:t>сентиментализма</a:t>
            </a: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6477000" y="1905000"/>
            <a:ext cx="2095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dirty="0" smtClean="0">
                <a:latin typeface="Georgia" pitchFamily="18" charset="0"/>
              </a:rPr>
              <a:t>футуризма</a:t>
            </a:r>
            <a:endParaRPr lang="ru-RU" sz="2000" dirty="0">
              <a:latin typeface="Georgia" pitchFamily="18" charset="0"/>
            </a:endParaRPr>
          </a:p>
        </p:txBody>
      </p:sp>
      <p:pic>
        <p:nvPicPr>
          <p:cNvPr id="15" name="004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672638"/>
            <a:ext cx="80963" cy="80962"/>
          </a:xfrm>
          <a:prstGeom prst="rect">
            <a:avLst/>
          </a:prstGeom>
          <a:noFill/>
        </p:spPr>
      </p:pic>
      <p:pic>
        <p:nvPicPr>
          <p:cNvPr id="16" name="019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672638"/>
            <a:ext cx="80963" cy="80962"/>
          </a:xfrm>
          <a:prstGeom prst="rect">
            <a:avLst/>
          </a:prstGeom>
          <a:noFill/>
        </p:spPr>
      </p:pic>
      <p:pic>
        <p:nvPicPr>
          <p:cNvPr id="17" name="019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645650"/>
            <a:ext cx="107950" cy="107950"/>
          </a:xfrm>
          <a:prstGeom prst="rect">
            <a:avLst/>
          </a:prstGeom>
          <a:noFill/>
        </p:spPr>
      </p:pic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0" y="243840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Georgia" pitchFamily="18" charset="0"/>
              </a:rPr>
              <a:t>Каким псевдонимом Андреев подписывали свои первые фельетоны:</a:t>
            </a:r>
          </a:p>
        </p:txBody>
      </p:sp>
      <p:sp>
        <p:nvSpPr>
          <p:cNvPr id="47" name="Text Box 8"/>
          <p:cNvSpPr txBox="1">
            <a:spLocks noChangeArrowheads="1"/>
          </p:cNvSpPr>
          <p:nvPr/>
        </p:nvSpPr>
        <p:spPr bwMode="auto">
          <a:xfrm>
            <a:off x="3733800" y="4495800"/>
            <a:ext cx="1981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err="1" smtClean="0">
                <a:latin typeface="Georgia" pitchFamily="18" charset="0"/>
              </a:rPr>
              <a:t>Jamm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Lynch</a:t>
            </a:r>
            <a:endParaRPr lang="ru-RU" sz="2000" dirty="0" smtClean="0">
              <a:latin typeface="Georgia" pitchFamily="18" charset="0"/>
            </a:endParaRPr>
          </a:p>
        </p:txBody>
      </p:sp>
      <p:sp>
        <p:nvSpPr>
          <p:cNvPr id="49" name="Text Box 8"/>
          <p:cNvSpPr txBox="1">
            <a:spLocks noChangeArrowheads="1"/>
          </p:cNvSpPr>
          <p:nvPr/>
        </p:nvSpPr>
        <p:spPr bwMode="auto">
          <a:xfrm>
            <a:off x="3733800" y="3886200"/>
            <a:ext cx="1981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err="1" smtClean="0">
                <a:latin typeface="Georgia" pitchFamily="18" charset="0"/>
              </a:rPr>
              <a:t>L.A.Lynch</a:t>
            </a:r>
            <a:endParaRPr lang="ru-RU" sz="2000" dirty="0">
              <a:latin typeface="Georgia" pitchFamily="18" charset="0"/>
            </a:endParaRPr>
          </a:p>
        </p:txBody>
      </p:sp>
      <p:sp>
        <p:nvSpPr>
          <p:cNvPr id="54" name="Text Box 9"/>
          <p:cNvSpPr txBox="1">
            <a:spLocks noChangeArrowheads="1"/>
          </p:cNvSpPr>
          <p:nvPr/>
        </p:nvSpPr>
        <p:spPr bwMode="auto">
          <a:xfrm>
            <a:off x="685800" y="1905000"/>
            <a:ext cx="2362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Georgia" pitchFamily="18" charset="0"/>
              </a:rPr>
              <a:t>экспрессионизма</a:t>
            </a:r>
          </a:p>
        </p:txBody>
      </p:sp>
      <p:sp>
        <p:nvSpPr>
          <p:cNvPr id="55" name="Text Box 9"/>
          <p:cNvSpPr txBox="1">
            <a:spLocks noChangeArrowheads="1"/>
          </p:cNvSpPr>
          <p:nvPr/>
        </p:nvSpPr>
        <p:spPr bwMode="auto">
          <a:xfrm>
            <a:off x="3733800" y="5181600"/>
            <a:ext cx="2057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err="1" smtClean="0">
                <a:latin typeface="Georgia" pitchFamily="18" charset="0"/>
              </a:rPr>
              <a:t>James</a:t>
            </a:r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err="1" smtClean="0">
                <a:latin typeface="Georgia" pitchFamily="18" charset="0"/>
              </a:rPr>
              <a:t>Lynch</a:t>
            </a:r>
            <a:endParaRPr lang="ru-RU" sz="2000" dirty="0" smtClean="0">
              <a:latin typeface="Georgia" pitchFamily="18" charset="0"/>
            </a:endParaRPr>
          </a:p>
        </p:txBody>
      </p:sp>
      <p:pic>
        <p:nvPicPr>
          <p:cNvPr id="18" name="Picture 7" descr="https://img02litfund.ru/images/lots/99s1/99s1-111-2067-2-V1175244.jpg"/>
          <p:cNvPicPr>
            <a:picLocks noChangeAspect="1" noChangeArrowheads="1"/>
          </p:cNvPicPr>
          <p:nvPr/>
        </p:nvPicPr>
        <p:blipFill>
          <a:blip r:embed="rId6"/>
          <a:srcRect t="15100" b="4369"/>
          <a:stretch>
            <a:fillRect/>
          </a:stretch>
        </p:blipFill>
        <p:spPr bwMode="auto">
          <a:xfrm>
            <a:off x="6172200" y="3276600"/>
            <a:ext cx="2514600" cy="31717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99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>
                <p:cTn id="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</p:childTnLst>
        </p:cTn>
      </p:par>
    </p:tnLst>
    <p:bldLst>
      <p:bldP spid="8200" grpId="0"/>
      <p:bldP spid="8200" grpId="1"/>
      <p:bldP spid="13" grpId="0"/>
      <p:bldP spid="13" grpId="1"/>
      <p:bldP spid="46" grpId="0"/>
      <p:bldP spid="47" grpId="0"/>
      <p:bldP spid="47" grpId="1"/>
      <p:bldP spid="47" grpId="2"/>
      <p:bldP spid="49" grpId="0"/>
      <p:bldP spid="49" grpId="1"/>
      <p:bldP spid="49" grpId="2"/>
      <p:bldP spid="54" grpId="0"/>
      <p:bldP spid="55" grpId="0"/>
      <p:bldP spid="55" grpId="1"/>
      <p:bldP spid="55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0" y="45720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Georgia" pitchFamily="18" charset="0"/>
              </a:rPr>
              <a:t>Какое произведение Андреева отметил Максим Горький: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457200" y="1905000"/>
            <a:ext cx="2438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Georgia" pitchFamily="18" charset="0"/>
              </a:rPr>
              <a:t>«Жили-были»</a:t>
            </a: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6477000" y="1905000"/>
            <a:ext cx="2095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dirty="0" smtClean="0">
                <a:latin typeface="Georgia" pitchFamily="18" charset="0"/>
              </a:rPr>
              <a:t>«Кусака»</a:t>
            </a:r>
            <a:endParaRPr lang="ru-RU" sz="2000" dirty="0">
              <a:latin typeface="Georgia" pitchFamily="18" charset="0"/>
            </a:endParaRPr>
          </a:p>
        </p:txBody>
      </p:sp>
      <p:pic>
        <p:nvPicPr>
          <p:cNvPr id="15" name="004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672638"/>
            <a:ext cx="80963" cy="80962"/>
          </a:xfrm>
          <a:prstGeom prst="rect">
            <a:avLst/>
          </a:prstGeom>
          <a:noFill/>
        </p:spPr>
      </p:pic>
      <p:pic>
        <p:nvPicPr>
          <p:cNvPr id="16" name="019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672638"/>
            <a:ext cx="80963" cy="80962"/>
          </a:xfrm>
          <a:prstGeom prst="rect">
            <a:avLst/>
          </a:prstGeom>
          <a:noFill/>
        </p:spPr>
      </p:pic>
      <p:pic>
        <p:nvPicPr>
          <p:cNvPr id="17" name="019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645650"/>
            <a:ext cx="107950" cy="107950"/>
          </a:xfrm>
          <a:prstGeom prst="rect">
            <a:avLst/>
          </a:prstGeom>
          <a:noFill/>
        </p:spPr>
      </p:pic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0" y="24384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Georgia" pitchFamily="18" charset="0"/>
              </a:rPr>
              <a:t>В каком году эмигрировал Андреев:</a:t>
            </a:r>
          </a:p>
        </p:txBody>
      </p:sp>
      <p:sp>
        <p:nvSpPr>
          <p:cNvPr id="47" name="Text Box 8"/>
          <p:cNvSpPr txBox="1">
            <a:spLocks noChangeArrowheads="1"/>
          </p:cNvSpPr>
          <p:nvPr/>
        </p:nvSpPr>
        <p:spPr bwMode="auto">
          <a:xfrm>
            <a:off x="3733800" y="3505200"/>
            <a:ext cx="1981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Georgia" pitchFamily="18" charset="0"/>
              </a:rPr>
              <a:t>1905 г.</a:t>
            </a:r>
          </a:p>
        </p:txBody>
      </p:sp>
      <p:sp>
        <p:nvSpPr>
          <p:cNvPr id="49" name="Text Box 8"/>
          <p:cNvSpPr txBox="1">
            <a:spLocks noChangeArrowheads="1"/>
          </p:cNvSpPr>
          <p:nvPr/>
        </p:nvSpPr>
        <p:spPr bwMode="auto">
          <a:xfrm>
            <a:off x="3733800" y="4876800"/>
            <a:ext cx="1981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 smtClean="0">
                <a:latin typeface="Georgia" pitchFamily="18" charset="0"/>
              </a:rPr>
              <a:t>1909 </a:t>
            </a:r>
            <a:r>
              <a:rPr lang="ru-RU" sz="2000" dirty="0" smtClean="0">
                <a:latin typeface="Georgia" pitchFamily="18" charset="0"/>
              </a:rPr>
              <a:t>г.</a:t>
            </a:r>
            <a:endParaRPr lang="ru-RU" sz="2000" dirty="0">
              <a:latin typeface="Georgia" pitchFamily="18" charset="0"/>
            </a:endParaRPr>
          </a:p>
        </p:txBody>
      </p:sp>
      <p:sp>
        <p:nvSpPr>
          <p:cNvPr id="54" name="Text Box 9"/>
          <p:cNvSpPr txBox="1">
            <a:spLocks noChangeArrowheads="1"/>
          </p:cNvSpPr>
          <p:nvPr/>
        </p:nvSpPr>
        <p:spPr bwMode="auto">
          <a:xfrm>
            <a:off x="2971800" y="1905000"/>
            <a:ext cx="3276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Georgia" pitchFamily="18" charset="0"/>
              </a:rPr>
              <a:t>«</a:t>
            </a:r>
            <a:r>
              <a:rPr lang="ru-RU" sz="2000" dirty="0" err="1" smtClean="0">
                <a:latin typeface="Georgia" pitchFamily="18" charset="0"/>
              </a:rPr>
              <a:t>Баргамот</a:t>
            </a:r>
            <a:r>
              <a:rPr lang="ru-RU" sz="2000" dirty="0" smtClean="0">
                <a:latin typeface="Georgia" pitchFamily="18" charset="0"/>
              </a:rPr>
              <a:t> и </a:t>
            </a:r>
            <a:r>
              <a:rPr lang="ru-RU" sz="2000" dirty="0" err="1" smtClean="0">
                <a:latin typeface="Georgia" pitchFamily="18" charset="0"/>
              </a:rPr>
              <a:t>Гараська</a:t>
            </a:r>
            <a:r>
              <a:rPr lang="ru-RU" sz="2000" dirty="0" smtClean="0">
                <a:latin typeface="Georgia" pitchFamily="18" charset="0"/>
              </a:rPr>
              <a:t>»</a:t>
            </a:r>
          </a:p>
        </p:txBody>
      </p:sp>
      <p:sp>
        <p:nvSpPr>
          <p:cNvPr id="55" name="Text Box 9"/>
          <p:cNvSpPr txBox="1">
            <a:spLocks noChangeArrowheads="1"/>
          </p:cNvSpPr>
          <p:nvPr/>
        </p:nvSpPr>
        <p:spPr bwMode="auto">
          <a:xfrm>
            <a:off x="3733800" y="4191000"/>
            <a:ext cx="2057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Georgia" pitchFamily="18" charset="0"/>
              </a:rPr>
              <a:t>1906 г.</a:t>
            </a:r>
          </a:p>
        </p:txBody>
      </p:sp>
      <p:pic>
        <p:nvPicPr>
          <p:cNvPr id="1026" name="Picture 2" descr="http://164017.selcdn.com/litrio/books/cover/21/06/45/21064592.jpg"/>
          <p:cNvPicPr>
            <a:picLocks noChangeAspect="1" noChangeArrowheads="1"/>
          </p:cNvPicPr>
          <p:nvPr/>
        </p:nvPicPr>
        <p:blipFill>
          <a:blip r:embed="rId6"/>
          <a:srcRect b="5263"/>
          <a:stretch>
            <a:fillRect/>
          </a:stretch>
        </p:blipFill>
        <p:spPr bwMode="auto">
          <a:xfrm>
            <a:off x="6019800" y="2819400"/>
            <a:ext cx="2514600" cy="36277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99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>
                <p:cTn id="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</p:childTnLst>
        </p:cTn>
      </p:par>
    </p:tnLst>
    <p:bldLst>
      <p:bldP spid="8200" grpId="0"/>
      <p:bldP spid="8200" grpId="1"/>
      <p:bldP spid="13" grpId="0"/>
      <p:bldP spid="13" grpId="1"/>
      <p:bldP spid="46" grpId="0"/>
      <p:bldP spid="47" grpId="0"/>
      <p:bldP spid="47" grpId="1"/>
      <p:bldP spid="47" grpId="2"/>
      <p:bldP spid="49" grpId="0"/>
      <p:bldP spid="49" grpId="1"/>
      <p:bldP spid="49" grpId="2"/>
      <p:bldP spid="54" grpId="0"/>
      <p:bldP spid="55" grpId="0"/>
      <p:bldP spid="55" grpId="1"/>
      <p:bldP spid="55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004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672638"/>
            <a:ext cx="80963" cy="80962"/>
          </a:xfrm>
          <a:prstGeom prst="rect">
            <a:avLst/>
          </a:prstGeom>
          <a:noFill/>
        </p:spPr>
      </p:pic>
      <p:pic>
        <p:nvPicPr>
          <p:cNvPr id="16" name="019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672638"/>
            <a:ext cx="80963" cy="80962"/>
          </a:xfrm>
          <a:prstGeom prst="rect">
            <a:avLst/>
          </a:prstGeom>
          <a:noFill/>
        </p:spPr>
      </p:pic>
      <p:pic>
        <p:nvPicPr>
          <p:cNvPr id="17" name="019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645650"/>
            <a:ext cx="107950" cy="107950"/>
          </a:xfrm>
          <a:prstGeom prst="rect">
            <a:avLst/>
          </a:prstGeom>
          <a:noFill/>
        </p:spPr>
      </p:pic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0" y="22860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Georgia" pitchFamily="18" charset="0"/>
              </a:rPr>
              <a:t>От чего скончался Леонид Андреев:</a:t>
            </a:r>
          </a:p>
        </p:txBody>
      </p:sp>
      <p:sp>
        <p:nvSpPr>
          <p:cNvPr id="47" name="Text Box 8"/>
          <p:cNvSpPr txBox="1">
            <a:spLocks noChangeArrowheads="1"/>
          </p:cNvSpPr>
          <p:nvPr/>
        </p:nvSpPr>
        <p:spPr bwMode="auto">
          <a:xfrm>
            <a:off x="3810000" y="3962400"/>
            <a:ext cx="2095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41325" indent="-441325">
              <a:spcBef>
                <a:spcPct val="50000"/>
              </a:spcBef>
            </a:pPr>
            <a:r>
              <a:rPr lang="ru-RU" sz="2000" dirty="0" smtClean="0">
                <a:latin typeface="Georgia" pitchFamily="18" charset="0"/>
              </a:rPr>
              <a:t>от малярии</a:t>
            </a:r>
            <a:endParaRPr lang="ru-RU" sz="2000" dirty="0">
              <a:latin typeface="Georgia" pitchFamily="18" charset="0"/>
            </a:endParaRPr>
          </a:p>
        </p:txBody>
      </p:sp>
      <p:sp>
        <p:nvSpPr>
          <p:cNvPr id="49" name="Text Box 8"/>
          <p:cNvSpPr txBox="1">
            <a:spLocks noChangeArrowheads="1"/>
          </p:cNvSpPr>
          <p:nvPr/>
        </p:nvSpPr>
        <p:spPr bwMode="auto">
          <a:xfrm>
            <a:off x="3810000" y="3276600"/>
            <a:ext cx="2590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 smtClean="0">
                <a:latin typeface="Georgia" pitchFamily="18" charset="0"/>
              </a:rPr>
              <a:t>от цирроза печени</a:t>
            </a:r>
            <a:endParaRPr lang="ru-RU" sz="2000" dirty="0">
              <a:latin typeface="Georgia" pitchFamily="18" charset="0"/>
            </a:endParaRPr>
          </a:p>
        </p:txBody>
      </p:sp>
      <p:sp>
        <p:nvSpPr>
          <p:cNvPr id="55" name="Text Box 9"/>
          <p:cNvSpPr txBox="1">
            <a:spLocks noChangeArrowheads="1"/>
          </p:cNvSpPr>
          <p:nvPr/>
        </p:nvSpPr>
        <p:spPr bwMode="auto">
          <a:xfrm>
            <a:off x="3810000" y="4648200"/>
            <a:ext cx="2438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Georgia" pitchFamily="18" charset="0"/>
              </a:rPr>
              <a:t>от порока сердца</a:t>
            </a: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0" y="4572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Georgia" pitchFamily="18" charset="0"/>
              </a:rPr>
              <a:t>В каком возрасте умер Андреев:</a:t>
            </a:r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457200" y="1447800"/>
            <a:ext cx="2438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Georgia" pitchFamily="18" charset="0"/>
              </a:rPr>
              <a:t>в возрасте 39 лет</a:t>
            </a:r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6248400" y="1447800"/>
            <a:ext cx="23241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Georgia" pitchFamily="18" charset="0"/>
              </a:rPr>
              <a:t>в возрасте 63 лет</a:t>
            </a:r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2971800" y="1447800"/>
            <a:ext cx="3276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Georgia" pitchFamily="18" charset="0"/>
              </a:rPr>
              <a:t>в возрасте 48 лет</a:t>
            </a:r>
          </a:p>
        </p:txBody>
      </p:sp>
      <p:pic>
        <p:nvPicPr>
          <p:cNvPr id="24" name="Picture 8" descr="D:\Презентации\Андреев\andreev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600" y="2743200"/>
            <a:ext cx="2819400" cy="375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99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>
                <p:cTn id="2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>
                <p:cTn id="2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7" grpId="1"/>
      <p:bldP spid="47" grpId="2"/>
      <p:bldP spid="49" grpId="0"/>
      <p:bldP spid="49" grpId="1"/>
      <p:bldP spid="49" grpId="2"/>
      <p:bldP spid="55" grpId="0"/>
      <p:bldP spid="55" grpId="1"/>
      <p:bldP spid="55" grpId="2"/>
      <p:bldP spid="19" grpId="0"/>
      <p:bldP spid="19" grpId="1"/>
      <p:bldP spid="20" grpId="0"/>
      <p:bldP spid="20" grpId="1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004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672638"/>
            <a:ext cx="80963" cy="80962"/>
          </a:xfrm>
          <a:prstGeom prst="rect">
            <a:avLst/>
          </a:prstGeom>
          <a:noFill/>
        </p:spPr>
      </p:pic>
      <p:pic>
        <p:nvPicPr>
          <p:cNvPr id="16" name="019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672638"/>
            <a:ext cx="80963" cy="80962"/>
          </a:xfrm>
          <a:prstGeom prst="rect">
            <a:avLst/>
          </a:prstGeom>
          <a:noFill/>
        </p:spPr>
      </p:pic>
      <p:pic>
        <p:nvPicPr>
          <p:cNvPr id="17" name="019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645650"/>
            <a:ext cx="107950" cy="107950"/>
          </a:xfrm>
          <a:prstGeom prst="rect">
            <a:avLst/>
          </a:prstGeom>
          <a:noFill/>
        </p:spPr>
      </p:pic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0" y="45720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Georgia" pitchFamily="18" charset="0"/>
              </a:rPr>
              <a:t>Какое произведение Леонида Андреева вы должны были прочитать:</a:t>
            </a:r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5562600" y="1676400"/>
            <a:ext cx="3276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Georgia" pitchFamily="18" charset="0"/>
              </a:rPr>
              <a:t>«</a:t>
            </a:r>
            <a:r>
              <a:rPr lang="ru-RU" sz="2000" dirty="0" err="1" smtClean="0">
                <a:latin typeface="Georgia" pitchFamily="18" charset="0"/>
              </a:rPr>
              <a:t>Баргамот</a:t>
            </a:r>
            <a:r>
              <a:rPr lang="ru-RU" sz="2000" dirty="0" smtClean="0">
                <a:latin typeface="Georgia" pitchFamily="18" charset="0"/>
              </a:rPr>
              <a:t> и </a:t>
            </a:r>
            <a:r>
              <a:rPr lang="ru-RU" sz="2000" dirty="0" err="1" smtClean="0">
                <a:latin typeface="Georgia" pitchFamily="18" charset="0"/>
              </a:rPr>
              <a:t>Гараська</a:t>
            </a:r>
            <a:r>
              <a:rPr lang="ru-RU" sz="2000" dirty="0" smtClean="0">
                <a:latin typeface="Georgia" pitchFamily="18" charset="0"/>
              </a:rPr>
              <a:t>»</a:t>
            </a: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3429000" y="1676400"/>
            <a:ext cx="1905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Georgia" pitchFamily="18" charset="0"/>
              </a:rPr>
              <a:t>«Кусака»</a:t>
            </a:r>
          </a:p>
        </p:txBody>
      </p:sp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457200" y="1676400"/>
            <a:ext cx="2743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Georgia" pitchFamily="18" charset="0"/>
              </a:rPr>
              <a:t>«Петька на даче»</a:t>
            </a:r>
          </a:p>
        </p:txBody>
      </p:sp>
      <p:grpSp>
        <p:nvGrpSpPr>
          <p:cNvPr id="23" name="Группа 15"/>
          <p:cNvGrpSpPr>
            <a:grpSpLocks/>
          </p:cNvGrpSpPr>
          <p:nvPr/>
        </p:nvGrpSpPr>
        <p:grpSpPr bwMode="auto">
          <a:xfrm>
            <a:off x="1143000" y="2133600"/>
            <a:ext cx="6934200" cy="4191000"/>
            <a:chOff x="381000" y="1295400"/>
            <a:chExt cx="8382000" cy="5029200"/>
          </a:xfrm>
        </p:grpSpPr>
        <p:pic>
          <p:nvPicPr>
            <p:cNvPr id="25" name="Picture 7" descr="https://im0-tub-ru.yandex.net/i?id=dedd2ec8775bb7b5976b930b976bed52-l&amp;n=1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81000" y="1295400"/>
              <a:ext cx="1676400" cy="2514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9" descr="https://cv5.litres.ru/pub/c/elektronnaya-kniga/cover_max1500/6899757-leonid-andreev-cvetok-pod-nogou-6899757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057400" y="1295400"/>
              <a:ext cx="1676399" cy="2514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11" descr="https://avatars.mds.yandex.net/get-marketpic/1591542/market_C_bLzZmBOB-OLD1GSyBKpA/ori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733800" y="1295400"/>
              <a:ext cx="1676400" cy="2514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13" descr="https://static.auction.ru/offer_images/2015/08/12/03/big/4/4SwpkzxNlwA/andreev_l_n_petka_na_dache.jpg"/>
            <p:cNvPicPr>
              <a:picLocks noChangeAspect="1" noChangeArrowheads="1"/>
            </p:cNvPicPr>
            <p:nvPr/>
          </p:nvPicPr>
          <p:blipFill>
            <a:blip r:embed="rId9"/>
            <a:srcRect l="7619" t="8334" r="4816" b="6667"/>
            <a:stretch>
              <a:fillRect/>
            </a:stretch>
          </p:blipFill>
          <p:spPr bwMode="auto">
            <a:xfrm>
              <a:off x="5410200" y="1295400"/>
              <a:ext cx="1676400" cy="2514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15" descr="https://chitatel.by/storage/product/19/18585b966b454e371052d800d7712f16.jpg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7086600" y="1295400"/>
              <a:ext cx="1676400" cy="2514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17" descr="https://im0-tub-ru.yandex.net/i?id=c8d7837a353fb08471607d47d94ed13f-l&amp;n=13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6248400" y="3810000"/>
              <a:ext cx="1718600" cy="2514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19" descr="https://detectivebookshop.ru/image/1003208503.jp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648200" y="3810000"/>
              <a:ext cx="1647033" cy="2514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21" descr="https://pbs.twimg.com/media/ECd3ARwXYAI9SJ_.jpg:large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895600" y="3810000"/>
              <a:ext cx="1752600" cy="2514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23" descr="https://ds04.infourok.ru/uploads/ex/00b9/000afd38-00d909d6/hello_html_m7dfb08c2.jpg"/>
            <p:cNvPicPr>
              <a:picLocks noChangeAspect="1" noChangeArrowheads="1"/>
            </p:cNvPicPr>
            <p:nvPr/>
          </p:nvPicPr>
          <p:blipFill>
            <a:blip r:embed="rId14"/>
            <a:srcRect l="3947" r="5263" b="13158"/>
            <a:stretch>
              <a:fillRect/>
            </a:stretch>
          </p:blipFill>
          <p:spPr bwMode="auto">
            <a:xfrm>
              <a:off x="1219200" y="3810000"/>
              <a:ext cx="1676400" cy="2514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99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1" grpId="0"/>
      <p:bldP spid="14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книга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2514600"/>
            <a:ext cx="5489575" cy="3127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WordArt 5"/>
          <p:cNvSpPr>
            <a:spLocks noChangeArrowheads="1" noChangeShapeType="1" noTextEdit="1"/>
          </p:cNvSpPr>
          <p:nvPr/>
        </p:nvSpPr>
        <p:spPr bwMode="auto">
          <a:xfrm rot="-948008">
            <a:off x="4954802" y="3554256"/>
            <a:ext cx="1019175" cy="714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5</a:t>
            </a:r>
          </a:p>
        </p:txBody>
      </p:sp>
      <p:sp>
        <p:nvSpPr>
          <p:cNvPr id="5" name="Управляющая кнопка: настраиваемая 4">
            <a:hlinkClick r:id="" action="ppaction://hlinkshowjump?jump=endshow" highlightClick="1"/>
          </p:cNvPr>
          <p:cNvSpPr/>
          <p:nvPr/>
        </p:nvSpPr>
        <p:spPr>
          <a:xfrm>
            <a:off x="3962400" y="6019800"/>
            <a:ext cx="990608" cy="228600"/>
          </a:xfrm>
          <a:prstGeom prst="actionButtonBlank">
            <a:avLst/>
          </a:prstGeom>
          <a:solidFill>
            <a:srgbClr val="FFFFFF"/>
          </a:solidFill>
          <a:ln w="127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i="1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Georgia" pitchFamily="18" charset="0"/>
                <a:cs typeface="Times New Roman" pitchFamily="18" charset="0"/>
              </a:rPr>
              <a:t>ВЫХОД</a:t>
            </a:r>
            <a:endParaRPr lang="ru-RU" sz="1400" i="1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0" y="457200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latin typeface="Georgia" pitchFamily="18" charset="0"/>
              </a:rPr>
              <a:t>Всем спасибо!</a:t>
            </a:r>
            <a:endParaRPr lang="ru-RU" sz="4400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ольник 14"/>
          <p:cNvSpPr>
            <a:spLocks noChangeArrowheads="1"/>
          </p:cNvSpPr>
          <p:nvPr/>
        </p:nvSpPr>
        <p:spPr bwMode="auto">
          <a:xfrm>
            <a:off x="914400" y="2819400"/>
            <a:ext cx="71628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Arial" charset="0"/>
              <a:buAutoNum type="arabicPeriod"/>
            </a:pPr>
            <a:r>
              <a:rPr lang="ru-RU" dirty="0">
                <a:latin typeface="Georgia" pitchFamily="18" charset="0"/>
              </a:rPr>
              <a:t>Егорова Н.В., Макарова Б.А. Универсальные поурочные разработки по литературе: </a:t>
            </a:r>
            <a:r>
              <a:rPr lang="ru-RU" dirty="0" smtClean="0">
                <a:latin typeface="Georgia" pitchFamily="18" charset="0"/>
              </a:rPr>
              <a:t>7 </a:t>
            </a:r>
            <a:r>
              <a:rPr lang="ru-RU" dirty="0">
                <a:latin typeface="Georgia" pitchFamily="18" charset="0"/>
              </a:rPr>
              <a:t>класс  – М.: ВАКО, </a:t>
            </a:r>
            <a:r>
              <a:rPr lang="ru-RU" dirty="0" smtClean="0">
                <a:latin typeface="Georgia" pitchFamily="18" charset="0"/>
              </a:rPr>
              <a:t>2018</a:t>
            </a:r>
            <a:endParaRPr lang="ru-RU" dirty="0">
              <a:latin typeface="Georgia" pitchFamily="18" charset="0"/>
            </a:endParaRPr>
          </a:p>
          <a:p>
            <a:pPr marL="342900" indent="-342900">
              <a:buFont typeface="Arial" charset="0"/>
              <a:buAutoNum type="arabicPeriod"/>
            </a:pPr>
            <a:r>
              <a:rPr lang="ru-RU" dirty="0">
                <a:latin typeface="Georgia" pitchFamily="18" charset="0"/>
              </a:rPr>
              <a:t>Ерёмина О.А. Уроки литературы в </a:t>
            </a:r>
            <a:r>
              <a:rPr lang="ru-RU" dirty="0" smtClean="0">
                <a:latin typeface="Georgia" pitchFamily="18" charset="0"/>
              </a:rPr>
              <a:t>7 </a:t>
            </a:r>
            <a:r>
              <a:rPr lang="ru-RU" dirty="0">
                <a:latin typeface="Georgia" pitchFamily="18" charset="0"/>
              </a:rPr>
              <a:t>классе: кн. для учителя – М: Просвещение, </a:t>
            </a:r>
            <a:r>
              <a:rPr lang="ru-RU" dirty="0" smtClean="0">
                <a:latin typeface="Georgia" pitchFamily="18" charset="0"/>
              </a:rPr>
              <a:t>2019</a:t>
            </a:r>
            <a:endParaRPr lang="ru-RU" dirty="0">
              <a:latin typeface="Georgia" pitchFamily="18" charset="0"/>
            </a:endParaRPr>
          </a:p>
          <a:p>
            <a:pPr marL="342900" indent="-342900">
              <a:buFont typeface="Arial" charset="0"/>
              <a:buAutoNum type="arabicPeriod"/>
            </a:pPr>
            <a:r>
              <a:rPr lang="ru-RU" dirty="0">
                <a:latin typeface="Georgia" pitchFamily="18" charset="0"/>
              </a:rPr>
              <a:t>Литература. </a:t>
            </a:r>
            <a:r>
              <a:rPr lang="ru-RU" dirty="0" smtClean="0">
                <a:latin typeface="Georgia" pitchFamily="18" charset="0"/>
              </a:rPr>
              <a:t>7 </a:t>
            </a:r>
            <a:r>
              <a:rPr lang="ru-RU" dirty="0" err="1">
                <a:latin typeface="Georgia" pitchFamily="18" charset="0"/>
              </a:rPr>
              <a:t>кл</a:t>
            </a:r>
            <a:r>
              <a:rPr lang="ru-RU" dirty="0">
                <a:latin typeface="Georgia" pitchFamily="18" charset="0"/>
              </a:rPr>
              <a:t>. </a:t>
            </a:r>
            <a:r>
              <a:rPr lang="ru-RU" dirty="0" err="1">
                <a:latin typeface="Georgia" pitchFamily="18" charset="0"/>
              </a:rPr>
              <a:t>Учеб.-хрестоматия</a:t>
            </a:r>
            <a:r>
              <a:rPr lang="ru-RU" dirty="0">
                <a:latin typeface="Georgia" pitchFamily="18" charset="0"/>
              </a:rPr>
              <a:t> для </a:t>
            </a:r>
            <a:r>
              <a:rPr lang="ru-RU" dirty="0" err="1">
                <a:latin typeface="Georgia" pitchFamily="18" charset="0"/>
              </a:rPr>
              <a:t>общеобразоват</a:t>
            </a:r>
            <a:r>
              <a:rPr lang="ru-RU" dirty="0">
                <a:latin typeface="Georgia" pitchFamily="18" charset="0"/>
              </a:rPr>
              <a:t>. учреждений. В 4 ч./ </a:t>
            </a:r>
            <a:r>
              <a:rPr lang="ru-RU" dirty="0" err="1">
                <a:latin typeface="Georgia" pitchFamily="18" charset="0"/>
              </a:rPr>
              <a:t>Полухина</a:t>
            </a:r>
            <a:r>
              <a:rPr lang="ru-RU" dirty="0">
                <a:latin typeface="Georgia" pitchFamily="18" charset="0"/>
              </a:rPr>
              <a:t> В.П.; под ред. Коровиной В.Я.  – М.: Просвещение, </a:t>
            </a:r>
            <a:r>
              <a:rPr lang="ru-RU" dirty="0" smtClean="0">
                <a:latin typeface="Georgia" pitchFamily="18" charset="0"/>
              </a:rPr>
              <a:t>2018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0" y="6096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Georgia" pitchFamily="18" charset="0"/>
              </a:rPr>
              <a:t>Использованный материал: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313</Words>
  <PresentationFormat>Экран (4:3)</PresentationFormat>
  <Paragraphs>70</Paragraphs>
  <Slides>12</Slides>
  <Notes>0</Notes>
  <HiddenSlides>0</HiddenSlides>
  <MMClips>21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45</cp:revision>
  <dcterms:created xsi:type="dcterms:W3CDTF">2017-04-10T06:30:38Z</dcterms:created>
  <dcterms:modified xsi:type="dcterms:W3CDTF">2020-03-31T11:25:04Z</dcterms:modified>
</cp:coreProperties>
</file>