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781" r:id="rId3"/>
  </p:sldMasterIdLst>
  <p:sldIdLst>
    <p:sldId id="259" r:id="rId4"/>
    <p:sldId id="258" r:id="rId5"/>
    <p:sldId id="257" r:id="rId6"/>
    <p:sldId id="278" r:id="rId7"/>
    <p:sldId id="277" r:id="rId8"/>
    <p:sldId id="282" r:id="rId9"/>
    <p:sldId id="281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96" r:id="rId18"/>
    <p:sldId id="299" r:id="rId19"/>
    <p:sldId id="309" r:id="rId20"/>
    <p:sldId id="293" r:id="rId21"/>
    <p:sldId id="307" r:id="rId22"/>
    <p:sldId id="308" r:id="rId23"/>
    <p:sldId id="275" r:id="rId24"/>
    <p:sldId id="276" r:id="rId25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00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90" y="-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8FA83C35-5750-4EFB-8988-D3E8AA711935}" type="slidenum">
              <a:rPr lang="en-US" sz="1400" kern="120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11909F03-5C5A-4B10-AC9B-188EC9A48E05}" type="slidenum">
              <a:rPr lang="en-US" sz="1400" kern="120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AEA30733-1EF5-42EE-97A8-FE01CD1C6196}" type="slidenum">
              <a:rPr lang="en-US" sz="1400" kern="120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4F9D811E-4E8A-42C1-B171-934D40129BF1}" type="slidenum">
              <a:rPr lang="en-US" sz="1400" kern="120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81ECB1DD-5BB7-4C50-87C8-7A3568919E02}" type="slidenum">
              <a:rPr lang="en-US" sz="1400" kern="120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917D6835-1EB2-4799-BF80-48FF7EFFCE2D}" type="slidenum">
              <a:rPr lang="en-US" sz="1400" kern="120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4F361005-E71B-43A8-BE74-690B1D17AE51}" type="slidenum">
              <a:rPr lang="en-US" sz="1400" kern="120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B79EE02C-15EC-426B-92BD-50D9428F7406}" type="slidenum">
              <a:rPr lang="en-US" sz="1400" kern="120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2911D1CF-E5AE-4028-9829-2D711792AEA5}" type="slidenum">
              <a:rPr lang="en-US" sz="1400" kern="120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5290F137-3289-4F5A-9FFD-2F17AD20D15F}" type="slidenum">
              <a:rPr lang="en-US" sz="1400" kern="120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2FAC4762-6244-4DB0-B22E-409E6B00B449}" type="slidenum">
              <a:rPr lang="en-US" sz="1400" kern="120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6520074E-F166-4355-8880-0E780100A646}" type="slidenum">
              <a:rPr lang="en-US" sz="1400" kern="120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400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7EAF463A-BC7C-46EE-9F1E-7F377CCA4891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4/5/2020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A483448D-3A78-4528-A469-B745A65DA480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7EAF463A-BC7C-46EE-9F1E-7F377CCA4891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4/5/2020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A483448D-3A78-4528-A469-B745A65DA480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7EAF463A-BC7C-46EE-9F1E-7F377CCA4891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4/5/2020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A483448D-3A78-4528-A469-B745A65DA480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7EAF463A-BC7C-46EE-9F1E-7F377CCA4891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4/5/2020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A483448D-3A78-4528-A469-B745A65DA480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7EAF463A-BC7C-46EE-9F1E-7F377CCA4891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4/5/2020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A483448D-3A78-4528-A469-B745A65DA480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7EAF463A-BC7C-46EE-9F1E-7F377CCA4891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4/5/2020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A483448D-3A78-4528-A469-B745A65DA480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7EAF463A-BC7C-46EE-9F1E-7F377CCA4891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4/5/2020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A483448D-3A78-4528-A469-B745A65DA480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7EAF463A-BC7C-46EE-9F1E-7F377CCA4891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4/5/2020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A483448D-3A78-4528-A469-B745A65DA480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7EAF463A-BC7C-46EE-9F1E-7F377CCA4891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4/5/2020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A483448D-3A78-4528-A469-B745A65DA480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7EAF463A-BC7C-46EE-9F1E-7F377CCA4891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4/5/2020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A483448D-3A78-4528-A469-B745A65DA480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7EAF463A-BC7C-46EE-9F1E-7F377CCA4891}" type="datetimeFigureOut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/>
              <a:t>4/5/2020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A483448D-3A78-4528-A469-B745A65DA480}" type="slidenum">
              <a:rPr 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/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4/5/2020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</a:pPr>
            <a:endParaRPr lang="en-US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</a:pPr>
            <a:fld id="{9F8EF7E7-5894-4CF1-99D7-741B40326786}" type="slidenum">
              <a:rPr lang="en-US" kern="120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pPr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kern="120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7EAF463A-BC7C-46EE-9F1E-7F377CCA4891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/>
              <a:t>4/5/2020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A483448D-3A78-4528-A469-B745A65DA480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/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533400"/>
            <a:ext cx="9144000" cy="369332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ru-RU" i="1" dirty="0">
                <a:ln w="10541" cmpd="sng">
                  <a:noFill/>
                  <a:prstDash val="solid"/>
                </a:ln>
                <a:latin typeface="Georgia" pitchFamily="18" charset="0"/>
                <a:cs typeface="Times New Roman" pitchFamily="18" charset="0"/>
              </a:rPr>
              <a:t>Дидактический материал по </a:t>
            </a:r>
            <a:r>
              <a:rPr lang="ru-RU" i="1" dirty="0" smtClean="0">
                <a:ln w="10541" cmpd="sng">
                  <a:noFill/>
                  <a:prstDash val="solid"/>
                </a:ln>
                <a:latin typeface="Georgia" pitchFamily="18" charset="0"/>
                <a:cs typeface="Times New Roman" pitchFamily="18" charset="0"/>
              </a:rPr>
              <a:t>литературе для 9 </a:t>
            </a:r>
            <a:r>
              <a:rPr lang="ru-RU" i="1" dirty="0">
                <a:ln w="10541" cmpd="sng">
                  <a:noFill/>
                  <a:prstDash val="solid"/>
                </a:ln>
                <a:latin typeface="Georgia" pitchFamily="18" charset="0"/>
                <a:cs typeface="Times New Roman" pitchFamily="18" charset="0"/>
              </a:rPr>
              <a:t>класса</a:t>
            </a: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0" y="1219200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663300"/>
                </a:solidFill>
                <a:latin typeface="Georgia" pitchFamily="18" charset="0"/>
              </a:rPr>
              <a:t>ТЕСТ </a:t>
            </a: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5638800"/>
            <a:ext cx="9144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Georgia" pitchFamily="18" charset="0"/>
              </a:rPr>
              <a:t>Автор презентации: </a:t>
            </a:r>
          </a:p>
          <a:p>
            <a:pPr algn="ctr"/>
            <a:r>
              <a:rPr lang="ru-RU" sz="1400" dirty="0">
                <a:latin typeface="Georgia" pitchFamily="18" charset="0"/>
              </a:rPr>
              <a:t>учитель русского языка и литературы </a:t>
            </a:r>
          </a:p>
          <a:p>
            <a:pPr algn="ctr"/>
            <a:r>
              <a:rPr lang="ru-RU" sz="1400" dirty="0">
                <a:latin typeface="Georgia" pitchFamily="18" charset="0"/>
              </a:rPr>
              <a:t>МБОУ «Лицей №</a:t>
            </a:r>
            <a:r>
              <a:rPr lang="ru-RU" sz="1400" dirty="0" smtClean="0">
                <a:latin typeface="Georgia" pitchFamily="18" charset="0"/>
              </a:rPr>
              <a:t>1» </a:t>
            </a:r>
            <a:r>
              <a:rPr lang="ru-RU" sz="1400" dirty="0" err="1" smtClean="0">
                <a:latin typeface="Georgia" pitchFamily="18" charset="0"/>
              </a:rPr>
              <a:t>р.п.Чамзика</a:t>
            </a:r>
            <a:r>
              <a:rPr lang="ru-RU" sz="1400" dirty="0" smtClean="0">
                <a:latin typeface="Georgia" pitchFamily="18" charset="0"/>
              </a:rPr>
              <a:t> Республики Мордовия</a:t>
            </a:r>
          </a:p>
          <a:p>
            <a:pPr algn="ctr"/>
            <a:r>
              <a:rPr lang="ru-RU" sz="1400" u="sng" dirty="0" err="1" smtClean="0">
                <a:latin typeface="Georgia" pitchFamily="18" charset="0"/>
              </a:rPr>
              <a:t>Печказова</a:t>
            </a:r>
            <a:r>
              <a:rPr lang="ru-RU" sz="1400" u="sng" dirty="0" smtClean="0">
                <a:latin typeface="Georgia" pitchFamily="18" charset="0"/>
              </a:rPr>
              <a:t> </a:t>
            </a:r>
            <a:r>
              <a:rPr lang="ru-RU" sz="1400" u="sng" dirty="0">
                <a:latin typeface="Georgia" pitchFamily="18" charset="0"/>
              </a:rPr>
              <a:t>Светлана Петровна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0" y="4648200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663300"/>
                </a:solidFill>
                <a:latin typeface="Georgia" pitchFamily="18" charset="0"/>
              </a:rPr>
              <a:t>по произведению И.А.Бунина </a:t>
            </a:r>
          </a:p>
          <a:p>
            <a:pPr algn="ctr"/>
            <a:r>
              <a:rPr lang="ru-RU" sz="2800" b="1" dirty="0" smtClean="0">
                <a:solidFill>
                  <a:srgbClr val="663300"/>
                </a:solidFill>
                <a:latin typeface="Georgia" pitchFamily="18" charset="0"/>
              </a:rPr>
              <a:t>«Тёмные аллеи»</a:t>
            </a:r>
            <a:endParaRPr lang="ru-RU" sz="2800" b="1" dirty="0">
              <a:solidFill>
                <a:srgbClr val="663300"/>
              </a:solidFill>
              <a:latin typeface="Georgia" pitchFamily="18" charset="0"/>
            </a:endParaRPr>
          </a:p>
        </p:txBody>
      </p:sp>
      <p:pic>
        <p:nvPicPr>
          <p:cNvPr id="21506" name="Picture 2" descr="http://www.artlib.ru/objects/gallery_93/artlib_gallery-46863-b.jpg"/>
          <p:cNvPicPr>
            <a:picLocks noChangeAspect="1" noChangeArrowheads="1"/>
          </p:cNvPicPr>
          <p:nvPr/>
        </p:nvPicPr>
        <p:blipFill>
          <a:blip r:embed="rId2"/>
          <a:srcRect r="934" b="5600"/>
          <a:stretch>
            <a:fillRect/>
          </a:stretch>
        </p:blipFill>
        <p:spPr bwMode="auto">
          <a:xfrm>
            <a:off x="2438400" y="1752600"/>
            <a:ext cx="4343400" cy="30522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381000" y="381000"/>
            <a:ext cx="849788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kern="1200" dirty="0">
                <a:solidFill>
                  <a:srgbClr val="663300"/>
                </a:solidFill>
                <a:latin typeface="Georgia" pitchFamily="18" charset="0"/>
                <a:ea typeface="+mn-ea"/>
                <a:cs typeface="+mn-cs"/>
              </a:rPr>
              <a:t>Цель урока: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143000" y="1219200"/>
            <a:ext cx="67056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0000"/>
                </a:solidFill>
                <a:latin typeface="Georgia" pitchFamily="18" charset="0"/>
              </a:rPr>
              <a:t>в занимательной форме </a:t>
            </a:r>
          </a:p>
          <a:p>
            <a:pPr algn="ctr"/>
            <a:r>
              <a:rPr lang="ru-RU" dirty="0" smtClean="0">
                <a:solidFill>
                  <a:srgbClr val="000000"/>
                </a:solidFill>
                <a:latin typeface="Georgia" pitchFamily="18" charset="0"/>
              </a:rPr>
              <a:t>проверить уровень знания и понимания учениками </a:t>
            </a:r>
            <a:r>
              <a:rPr lang="ru-RU" dirty="0" smtClean="0">
                <a:latin typeface="Georgia" pitchFamily="18" charset="0"/>
              </a:rPr>
              <a:t>произведения И.А.Бунина «Тёмные аллеи»,</a:t>
            </a:r>
          </a:p>
          <a:p>
            <a:pPr algn="ctr"/>
            <a:r>
              <a:rPr lang="ru-RU" dirty="0" smtClean="0">
                <a:solidFill>
                  <a:srgbClr val="000000"/>
                </a:solidFill>
                <a:latin typeface="Georgia" pitchFamily="18" charset="0"/>
              </a:rPr>
              <a:t>его темы, идеи, особенностей </a:t>
            </a:r>
          </a:p>
          <a:p>
            <a:pPr algn="ctr"/>
            <a:r>
              <a:rPr lang="ru-RU" dirty="0" smtClean="0">
                <a:solidFill>
                  <a:srgbClr val="000000"/>
                </a:solidFill>
                <a:latin typeface="Georgia" pitchFamily="18" charset="0"/>
              </a:rPr>
              <a:t>изобразительно-выразительных средств</a:t>
            </a:r>
            <a:endParaRPr lang="ru-RU" dirty="0">
              <a:latin typeface="Georgia" pitchFamily="18" charset="0"/>
            </a:endParaRPr>
          </a:p>
        </p:txBody>
      </p:sp>
      <p:pic>
        <p:nvPicPr>
          <p:cNvPr id="20482" name="Picture 2" descr="https://avatars.mds.yandex.net/get-zen_doc/249065/pub_5c135b5bae604200ac9293ea_5c13d8537abc1600aaad6764/scale_12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24200" y="2667000"/>
            <a:ext cx="2895600" cy="38516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4"/>
          <p:cNvSpPr>
            <a:spLocks noChangeArrowheads="1"/>
          </p:cNvSpPr>
          <p:nvPr/>
        </p:nvSpPr>
        <p:spPr bwMode="auto">
          <a:xfrm>
            <a:off x="2209794" y="3581408"/>
            <a:ext cx="4786346" cy="48429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66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>
                <a:solidFill>
                  <a:srgbClr val="C00000"/>
                </a:solidFill>
                <a:latin typeface="Georgia" pitchFamily="18" charset="0"/>
              </a:rPr>
              <a:t>ПРАВИЛЬНО</a:t>
            </a:r>
          </a:p>
        </p:txBody>
      </p:sp>
      <p:sp>
        <p:nvSpPr>
          <p:cNvPr id="6" name="AutoShape 24"/>
          <p:cNvSpPr>
            <a:spLocks noChangeArrowheads="1"/>
          </p:cNvSpPr>
          <p:nvPr/>
        </p:nvSpPr>
        <p:spPr bwMode="auto">
          <a:xfrm>
            <a:off x="2209794" y="2133588"/>
            <a:ext cx="4786346" cy="48429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66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>
                <a:solidFill>
                  <a:prstClr val="black"/>
                </a:solidFill>
                <a:latin typeface="Georgia" pitchFamily="18" charset="0"/>
              </a:rPr>
              <a:t>НЕПРАВИЛЬНО</a:t>
            </a:r>
          </a:p>
        </p:txBody>
      </p:sp>
      <p:sp>
        <p:nvSpPr>
          <p:cNvPr id="7" name="Скругленный прямоугольник 11"/>
          <p:cNvSpPr>
            <a:spLocks noChangeArrowheads="1"/>
          </p:cNvSpPr>
          <p:nvPr/>
        </p:nvSpPr>
        <p:spPr bwMode="auto">
          <a:xfrm>
            <a:off x="2209800" y="2133600"/>
            <a:ext cx="4786313" cy="4953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rgbClr val="6633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dirty="0" smtClean="0">
                <a:solidFill>
                  <a:prstClr val="black"/>
                </a:solidFill>
                <a:latin typeface="Georgia" pitchFamily="18" charset="0"/>
              </a:rPr>
              <a:t>новелла</a:t>
            </a:r>
            <a:endParaRPr lang="ru-RU" sz="2800" b="1" dirty="0">
              <a:solidFill>
                <a:srgbClr val="003300"/>
              </a:solidFill>
              <a:latin typeface="Georgia" pitchFamily="18" charset="0"/>
            </a:endParaRPr>
          </a:p>
        </p:txBody>
      </p:sp>
      <p:sp>
        <p:nvSpPr>
          <p:cNvPr id="12" name="AutoShape 24"/>
          <p:cNvSpPr>
            <a:spLocks noChangeArrowheads="1"/>
          </p:cNvSpPr>
          <p:nvPr/>
        </p:nvSpPr>
        <p:spPr bwMode="auto">
          <a:xfrm>
            <a:off x="2209794" y="2819398"/>
            <a:ext cx="4786346" cy="48429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66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>
                <a:solidFill>
                  <a:prstClr val="black"/>
                </a:solidFill>
                <a:latin typeface="Georgia" pitchFamily="18" charset="0"/>
              </a:rPr>
              <a:t>НЕПРАВИЛЬНО</a:t>
            </a:r>
          </a:p>
        </p:txBody>
      </p:sp>
      <p:sp>
        <p:nvSpPr>
          <p:cNvPr id="13" name="Скругленный прямоугольник 11"/>
          <p:cNvSpPr>
            <a:spLocks noChangeArrowheads="1"/>
          </p:cNvSpPr>
          <p:nvPr/>
        </p:nvSpPr>
        <p:spPr bwMode="auto">
          <a:xfrm>
            <a:off x="2209800" y="2819400"/>
            <a:ext cx="4786313" cy="4953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rgbClr val="6633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dirty="0" smtClean="0">
                <a:solidFill>
                  <a:prstClr val="black"/>
                </a:solidFill>
                <a:latin typeface="Georgia" pitchFamily="18" charset="0"/>
              </a:rPr>
              <a:t>повесть</a:t>
            </a:r>
            <a:endParaRPr lang="ru-RU" sz="2800" b="1" dirty="0">
              <a:solidFill>
                <a:srgbClr val="003300"/>
              </a:solidFill>
              <a:latin typeface="Georgia" pitchFamily="18" charset="0"/>
            </a:endParaRPr>
          </a:p>
        </p:txBody>
      </p:sp>
      <p:sp>
        <p:nvSpPr>
          <p:cNvPr id="14" name="Скругленный прямоугольник 11"/>
          <p:cNvSpPr>
            <a:spLocks noChangeArrowheads="1"/>
          </p:cNvSpPr>
          <p:nvPr/>
        </p:nvSpPr>
        <p:spPr bwMode="auto">
          <a:xfrm>
            <a:off x="2209800" y="3581400"/>
            <a:ext cx="4786313" cy="4953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rgbClr val="6633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dirty="0" smtClean="0">
                <a:solidFill>
                  <a:prstClr val="black"/>
                </a:solidFill>
                <a:latin typeface="Georgia" pitchFamily="18" charset="0"/>
              </a:rPr>
              <a:t>рассказ</a:t>
            </a:r>
            <a:endParaRPr lang="ru-RU" sz="2800" b="1" dirty="0">
              <a:solidFill>
                <a:srgbClr val="003300"/>
              </a:solidFill>
              <a:latin typeface="Georgia" pitchFamily="18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228600" y="381000"/>
            <a:ext cx="8650288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663300"/>
                </a:solidFill>
                <a:latin typeface="Georgia" pitchFamily="18" charset="0"/>
              </a:rPr>
              <a:t>К какому жанру относится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663300"/>
                </a:solidFill>
                <a:latin typeface="Georgia" pitchFamily="18" charset="0"/>
              </a:rPr>
              <a:t>произведение И.А.Бунина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663300"/>
                </a:solidFill>
                <a:latin typeface="Georgia" pitchFamily="18" charset="0"/>
              </a:rPr>
              <a:t>«Тёмные аллеи»</a:t>
            </a:r>
            <a:r>
              <a:rPr lang="ru-RU" sz="2800" b="1" kern="1200" dirty="0" smtClean="0">
                <a:solidFill>
                  <a:srgbClr val="663300"/>
                </a:solidFill>
                <a:latin typeface="Georgia" pitchFamily="18" charset="0"/>
                <a:ea typeface="+mn-ea"/>
                <a:cs typeface="+mn-cs"/>
              </a:rPr>
              <a:t>?</a:t>
            </a:r>
            <a:endParaRPr lang="ru-RU" sz="2800" b="1" kern="1200" dirty="0">
              <a:solidFill>
                <a:srgbClr val="663300"/>
              </a:solidFill>
              <a:latin typeface="Georgia" pitchFamily="18" charset="0"/>
              <a:ea typeface="+mn-ea"/>
              <a:cs typeface="+mn-cs"/>
            </a:endParaRPr>
          </a:p>
        </p:txBody>
      </p:sp>
      <p:pic>
        <p:nvPicPr>
          <p:cNvPr id="19457" name="Picture 1" descr="D:\Презентации\Бунин\Тёмные аллеи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8400" y="4114800"/>
            <a:ext cx="4419600" cy="23237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1" descr="D:\Презентации\Бунин\Тёмные аллеи\838599_03.jpg"/>
          <p:cNvPicPr>
            <a:picLocks noChangeAspect="1" noChangeArrowheads="1"/>
          </p:cNvPicPr>
          <p:nvPr/>
        </p:nvPicPr>
        <p:blipFill>
          <a:blip r:embed="rId2" cstate="print"/>
          <a:srcRect t="10178"/>
          <a:stretch>
            <a:fillRect/>
          </a:stretch>
        </p:blipFill>
        <p:spPr bwMode="auto">
          <a:xfrm>
            <a:off x="3581400" y="3657600"/>
            <a:ext cx="2057399" cy="29825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AutoShape 24"/>
          <p:cNvSpPr>
            <a:spLocks noChangeArrowheads="1"/>
          </p:cNvSpPr>
          <p:nvPr/>
        </p:nvSpPr>
        <p:spPr bwMode="auto">
          <a:xfrm>
            <a:off x="2209794" y="1828788"/>
            <a:ext cx="4786346" cy="48429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66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>
                <a:solidFill>
                  <a:prstClr val="black"/>
                </a:solidFill>
                <a:latin typeface="Georgia" pitchFamily="18" charset="0"/>
              </a:rPr>
              <a:t>НЕПРАВИЛЬНО</a:t>
            </a:r>
          </a:p>
        </p:txBody>
      </p:sp>
      <p:sp>
        <p:nvSpPr>
          <p:cNvPr id="7" name="Скругленный прямоугольник 11"/>
          <p:cNvSpPr>
            <a:spLocks noChangeArrowheads="1"/>
          </p:cNvSpPr>
          <p:nvPr/>
        </p:nvSpPr>
        <p:spPr bwMode="auto">
          <a:xfrm>
            <a:off x="2209800" y="1828800"/>
            <a:ext cx="4786313" cy="4953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rgbClr val="6633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dirty="0" smtClean="0">
                <a:solidFill>
                  <a:prstClr val="black"/>
                </a:solidFill>
                <a:latin typeface="Georgia" pitchFamily="18" charset="0"/>
              </a:rPr>
              <a:t>в 1930 г.</a:t>
            </a:r>
            <a:endParaRPr lang="ru-RU" sz="2800" b="1" dirty="0">
              <a:solidFill>
                <a:srgbClr val="003300"/>
              </a:solidFill>
              <a:latin typeface="Georgia" pitchFamily="18" charset="0"/>
            </a:endParaRPr>
          </a:p>
        </p:txBody>
      </p:sp>
      <p:sp>
        <p:nvSpPr>
          <p:cNvPr id="12" name="AutoShape 24"/>
          <p:cNvSpPr>
            <a:spLocks noChangeArrowheads="1"/>
          </p:cNvSpPr>
          <p:nvPr/>
        </p:nvSpPr>
        <p:spPr bwMode="auto">
          <a:xfrm>
            <a:off x="2209794" y="2514600"/>
            <a:ext cx="4786346" cy="484291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66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>
                <a:solidFill>
                  <a:prstClr val="black"/>
                </a:solidFill>
                <a:latin typeface="Georgia" pitchFamily="18" charset="0"/>
              </a:rPr>
              <a:t>НЕПРАВИЛЬНО</a:t>
            </a:r>
          </a:p>
        </p:txBody>
      </p:sp>
      <p:sp>
        <p:nvSpPr>
          <p:cNvPr id="13" name="Скругленный прямоугольник 11"/>
          <p:cNvSpPr>
            <a:spLocks noChangeArrowheads="1"/>
          </p:cNvSpPr>
          <p:nvPr/>
        </p:nvSpPr>
        <p:spPr bwMode="auto">
          <a:xfrm>
            <a:off x="2209800" y="2514600"/>
            <a:ext cx="4786313" cy="4953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rgbClr val="6633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dirty="0" smtClean="0">
                <a:solidFill>
                  <a:prstClr val="black"/>
                </a:solidFill>
                <a:latin typeface="Georgia" pitchFamily="18" charset="0"/>
              </a:rPr>
              <a:t>в 1933 г.</a:t>
            </a:r>
            <a:endParaRPr lang="ru-RU" sz="2800" b="1" dirty="0">
              <a:solidFill>
                <a:srgbClr val="003300"/>
              </a:solidFill>
              <a:latin typeface="Georgia" pitchFamily="18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228600" y="381000"/>
            <a:ext cx="865028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663300"/>
                </a:solidFill>
                <a:latin typeface="Georgia" pitchFamily="18" charset="0"/>
              </a:rPr>
              <a:t>В каком году И.А.Бунин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663300"/>
                </a:solidFill>
                <a:latin typeface="Georgia" pitchFamily="18" charset="0"/>
              </a:rPr>
              <a:t>написал рассказ «Тёмные аллеи»?</a:t>
            </a:r>
          </a:p>
        </p:txBody>
      </p:sp>
      <p:sp>
        <p:nvSpPr>
          <p:cNvPr id="10" name="AutoShape 24"/>
          <p:cNvSpPr>
            <a:spLocks noChangeArrowheads="1"/>
          </p:cNvSpPr>
          <p:nvPr/>
        </p:nvSpPr>
        <p:spPr bwMode="auto">
          <a:xfrm>
            <a:off x="2209794" y="3200408"/>
            <a:ext cx="4786346" cy="48429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66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>
                <a:solidFill>
                  <a:srgbClr val="C00000"/>
                </a:solidFill>
                <a:latin typeface="Georgia" pitchFamily="18" charset="0"/>
              </a:rPr>
              <a:t>ПРАВИЛЬНО</a:t>
            </a:r>
          </a:p>
        </p:txBody>
      </p:sp>
      <p:sp>
        <p:nvSpPr>
          <p:cNvPr id="11" name="Скругленный прямоугольник 11"/>
          <p:cNvSpPr>
            <a:spLocks noChangeArrowheads="1"/>
          </p:cNvSpPr>
          <p:nvPr/>
        </p:nvSpPr>
        <p:spPr bwMode="auto">
          <a:xfrm>
            <a:off x="2209800" y="3200400"/>
            <a:ext cx="4786313" cy="4953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rgbClr val="6633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dirty="0" smtClean="0">
                <a:solidFill>
                  <a:prstClr val="black"/>
                </a:solidFill>
                <a:latin typeface="Georgia" pitchFamily="18" charset="0"/>
              </a:rPr>
              <a:t>в 1938 г.</a:t>
            </a:r>
            <a:endParaRPr lang="ru-RU" sz="2800" b="1" dirty="0">
              <a:solidFill>
                <a:srgbClr val="003300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24"/>
          <p:cNvSpPr>
            <a:spLocks noChangeArrowheads="1"/>
          </p:cNvSpPr>
          <p:nvPr/>
        </p:nvSpPr>
        <p:spPr bwMode="auto">
          <a:xfrm>
            <a:off x="2209794" y="1828788"/>
            <a:ext cx="4786346" cy="48429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66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>
                <a:solidFill>
                  <a:prstClr val="black"/>
                </a:solidFill>
                <a:latin typeface="Georgia" pitchFamily="18" charset="0"/>
              </a:rPr>
              <a:t>НЕПРАВИЛЬНО</a:t>
            </a:r>
          </a:p>
        </p:txBody>
      </p:sp>
      <p:sp>
        <p:nvSpPr>
          <p:cNvPr id="7" name="Скругленный прямоугольник 11"/>
          <p:cNvSpPr>
            <a:spLocks noChangeArrowheads="1"/>
          </p:cNvSpPr>
          <p:nvPr/>
        </p:nvSpPr>
        <p:spPr bwMode="auto">
          <a:xfrm>
            <a:off x="2209800" y="1828800"/>
            <a:ext cx="4786313" cy="4953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rgbClr val="6633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dirty="0" smtClean="0">
                <a:solidFill>
                  <a:prstClr val="black"/>
                </a:solidFill>
                <a:latin typeface="Georgia" pitchFamily="18" charset="0"/>
              </a:rPr>
              <a:t>тема одиночества</a:t>
            </a:r>
            <a:endParaRPr lang="ru-RU" sz="2800" b="1" dirty="0">
              <a:solidFill>
                <a:srgbClr val="003300"/>
              </a:solidFill>
              <a:latin typeface="Georgia" pitchFamily="18" charset="0"/>
            </a:endParaRPr>
          </a:p>
        </p:txBody>
      </p:sp>
      <p:sp>
        <p:nvSpPr>
          <p:cNvPr id="12" name="AutoShape 24"/>
          <p:cNvSpPr>
            <a:spLocks noChangeArrowheads="1"/>
          </p:cNvSpPr>
          <p:nvPr/>
        </p:nvSpPr>
        <p:spPr bwMode="auto">
          <a:xfrm>
            <a:off x="2209794" y="3200400"/>
            <a:ext cx="4786346" cy="484291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66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>
                <a:solidFill>
                  <a:prstClr val="black"/>
                </a:solidFill>
                <a:latin typeface="Georgia" pitchFamily="18" charset="0"/>
              </a:rPr>
              <a:t>НЕПРАВИЛЬНО</a:t>
            </a:r>
          </a:p>
        </p:txBody>
      </p:sp>
      <p:sp>
        <p:nvSpPr>
          <p:cNvPr id="13" name="Скругленный прямоугольник 11"/>
          <p:cNvSpPr>
            <a:spLocks noChangeArrowheads="1"/>
          </p:cNvSpPr>
          <p:nvPr/>
        </p:nvSpPr>
        <p:spPr bwMode="auto">
          <a:xfrm>
            <a:off x="2209800" y="3200400"/>
            <a:ext cx="4786313" cy="4953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rgbClr val="6633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dirty="0" smtClean="0">
                <a:solidFill>
                  <a:prstClr val="black"/>
                </a:solidFill>
                <a:latin typeface="Georgia" pitchFamily="18" charset="0"/>
              </a:rPr>
              <a:t>тема раскаяния</a:t>
            </a:r>
            <a:endParaRPr lang="ru-RU" sz="2800" b="1" dirty="0">
              <a:solidFill>
                <a:srgbClr val="003300"/>
              </a:solidFill>
              <a:latin typeface="Georgia" pitchFamily="18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228600" y="381000"/>
            <a:ext cx="86502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663300"/>
                </a:solidFill>
                <a:latin typeface="Georgia" pitchFamily="18" charset="0"/>
              </a:rPr>
              <a:t>Какова ведущая тема в рассказе?</a:t>
            </a:r>
          </a:p>
        </p:txBody>
      </p:sp>
      <p:sp>
        <p:nvSpPr>
          <p:cNvPr id="10" name="AutoShape 24"/>
          <p:cNvSpPr>
            <a:spLocks noChangeArrowheads="1"/>
          </p:cNvSpPr>
          <p:nvPr/>
        </p:nvSpPr>
        <p:spPr bwMode="auto">
          <a:xfrm>
            <a:off x="2209794" y="2514608"/>
            <a:ext cx="4786346" cy="48429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66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>
                <a:solidFill>
                  <a:srgbClr val="C00000"/>
                </a:solidFill>
                <a:latin typeface="Georgia" pitchFamily="18" charset="0"/>
              </a:rPr>
              <a:t>ПРАВИЛЬНО</a:t>
            </a:r>
          </a:p>
        </p:txBody>
      </p:sp>
      <p:sp>
        <p:nvSpPr>
          <p:cNvPr id="11" name="Скругленный прямоугольник 11"/>
          <p:cNvSpPr>
            <a:spLocks noChangeArrowheads="1"/>
          </p:cNvSpPr>
          <p:nvPr/>
        </p:nvSpPr>
        <p:spPr bwMode="auto">
          <a:xfrm>
            <a:off x="2209800" y="2514600"/>
            <a:ext cx="4786313" cy="4953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rgbClr val="6633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dirty="0" smtClean="0">
                <a:solidFill>
                  <a:prstClr val="black"/>
                </a:solidFill>
                <a:latin typeface="Georgia" pitchFamily="18" charset="0"/>
              </a:rPr>
              <a:t>тема любви</a:t>
            </a:r>
            <a:endParaRPr lang="ru-RU" b="1" dirty="0">
              <a:solidFill>
                <a:srgbClr val="003300"/>
              </a:solidFill>
              <a:latin typeface="Georgia" pitchFamily="18" charset="0"/>
            </a:endParaRPr>
          </a:p>
        </p:txBody>
      </p:sp>
      <p:pic>
        <p:nvPicPr>
          <p:cNvPr id="14" name="Picture 1" descr="D:\Презентации\Бунин\Тёмные аллеи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8400" y="4114800"/>
            <a:ext cx="4419600" cy="23237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24"/>
          <p:cNvSpPr>
            <a:spLocks noChangeArrowheads="1"/>
          </p:cNvSpPr>
          <p:nvPr/>
        </p:nvSpPr>
        <p:spPr bwMode="auto">
          <a:xfrm>
            <a:off x="2209794" y="2971788"/>
            <a:ext cx="4786346" cy="48429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66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>
                <a:solidFill>
                  <a:prstClr val="black"/>
                </a:solidFill>
                <a:latin typeface="Georgia" pitchFamily="18" charset="0"/>
              </a:rPr>
              <a:t>НЕПРАВИЛЬНО</a:t>
            </a:r>
          </a:p>
        </p:txBody>
      </p:sp>
      <p:sp>
        <p:nvSpPr>
          <p:cNvPr id="7" name="Скругленный прямоугольник 11"/>
          <p:cNvSpPr>
            <a:spLocks noChangeArrowheads="1"/>
          </p:cNvSpPr>
          <p:nvPr/>
        </p:nvSpPr>
        <p:spPr bwMode="auto">
          <a:xfrm>
            <a:off x="2209800" y="2971800"/>
            <a:ext cx="4786313" cy="4953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rgbClr val="6633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dirty="0" smtClean="0">
                <a:solidFill>
                  <a:prstClr val="black"/>
                </a:solidFill>
                <a:latin typeface="Georgia" pitchFamily="18" charset="0"/>
              </a:rPr>
              <a:t>реализма</a:t>
            </a:r>
            <a:endParaRPr lang="ru-RU" sz="2800" b="1" dirty="0">
              <a:solidFill>
                <a:srgbClr val="003300"/>
              </a:solidFill>
              <a:latin typeface="Georgia" pitchFamily="18" charset="0"/>
            </a:endParaRPr>
          </a:p>
        </p:txBody>
      </p:sp>
      <p:sp>
        <p:nvSpPr>
          <p:cNvPr id="12" name="AutoShape 24"/>
          <p:cNvSpPr>
            <a:spLocks noChangeArrowheads="1"/>
          </p:cNvSpPr>
          <p:nvPr/>
        </p:nvSpPr>
        <p:spPr bwMode="auto">
          <a:xfrm>
            <a:off x="2209794" y="3657600"/>
            <a:ext cx="4786346" cy="484291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66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>
                <a:solidFill>
                  <a:prstClr val="black"/>
                </a:solidFill>
                <a:latin typeface="Georgia" pitchFamily="18" charset="0"/>
              </a:rPr>
              <a:t>НЕПРАВИЛЬНО</a:t>
            </a:r>
          </a:p>
        </p:txBody>
      </p:sp>
      <p:sp>
        <p:nvSpPr>
          <p:cNvPr id="13" name="Скругленный прямоугольник 11"/>
          <p:cNvSpPr>
            <a:spLocks noChangeArrowheads="1"/>
          </p:cNvSpPr>
          <p:nvPr/>
        </p:nvSpPr>
        <p:spPr bwMode="auto">
          <a:xfrm>
            <a:off x="2209800" y="3657600"/>
            <a:ext cx="4786313" cy="4953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rgbClr val="6633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dirty="0" smtClean="0">
                <a:solidFill>
                  <a:prstClr val="black"/>
                </a:solidFill>
                <a:latin typeface="Georgia" pitchFamily="18" charset="0"/>
              </a:rPr>
              <a:t>романтизма</a:t>
            </a:r>
            <a:endParaRPr lang="ru-RU" sz="2800" b="1" dirty="0">
              <a:solidFill>
                <a:srgbClr val="003300"/>
              </a:solidFill>
              <a:latin typeface="Georgia" pitchFamily="18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228600" y="381000"/>
            <a:ext cx="865028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663300"/>
                </a:solidFill>
                <a:latin typeface="Georgia" pitchFamily="18" charset="0"/>
              </a:rPr>
              <a:t>В традициях какого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663300"/>
                </a:solidFill>
                <a:latin typeface="Georgia" pitchFamily="18" charset="0"/>
              </a:rPr>
              <a:t>литературного направления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663300"/>
                </a:solidFill>
                <a:latin typeface="Georgia" pitchFamily="18" charset="0"/>
              </a:rPr>
              <a:t>написан рассказ «Темные аллеи»?</a:t>
            </a:r>
          </a:p>
        </p:txBody>
      </p:sp>
      <p:sp>
        <p:nvSpPr>
          <p:cNvPr id="10" name="AutoShape 24"/>
          <p:cNvSpPr>
            <a:spLocks noChangeArrowheads="1"/>
          </p:cNvSpPr>
          <p:nvPr/>
        </p:nvSpPr>
        <p:spPr bwMode="auto">
          <a:xfrm>
            <a:off x="2209794" y="2286008"/>
            <a:ext cx="4786346" cy="48429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66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>
                <a:solidFill>
                  <a:srgbClr val="C00000"/>
                </a:solidFill>
                <a:latin typeface="Georgia" pitchFamily="18" charset="0"/>
              </a:rPr>
              <a:t>ПРАВИЛЬНО</a:t>
            </a:r>
          </a:p>
        </p:txBody>
      </p:sp>
      <p:sp>
        <p:nvSpPr>
          <p:cNvPr id="11" name="Скругленный прямоугольник 11"/>
          <p:cNvSpPr>
            <a:spLocks noChangeArrowheads="1"/>
          </p:cNvSpPr>
          <p:nvPr/>
        </p:nvSpPr>
        <p:spPr bwMode="auto">
          <a:xfrm>
            <a:off x="2209800" y="2286000"/>
            <a:ext cx="4786313" cy="4953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rgbClr val="6633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dirty="0" smtClean="0">
                <a:solidFill>
                  <a:prstClr val="black"/>
                </a:solidFill>
                <a:latin typeface="Georgia" pitchFamily="18" charset="0"/>
              </a:rPr>
              <a:t>неореализма</a:t>
            </a:r>
            <a:endParaRPr lang="ru-RU" sz="2800" b="1" dirty="0">
              <a:solidFill>
                <a:srgbClr val="003300"/>
              </a:solidFill>
              <a:latin typeface="Georgia" pitchFamily="18" charset="0"/>
            </a:endParaRPr>
          </a:p>
        </p:txBody>
      </p:sp>
      <p:pic>
        <p:nvPicPr>
          <p:cNvPr id="14" name="Picture 2" descr="http://www.artlib.ru/objects/gallery_93/artlib_gallery-46863-b.jpg"/>
          <p:cNvPicPr>
            <a:picLocks noChangeAspect="1" noChangeArrowheads="1"/>
          </p:cNvPicPr>
          <p:nvPr/>
        </p:nvPicPr>
        <p:blipFill>
          <a:blip r:embed="rId2"/>
          <a:srcRect r="934" b="5600"/>
          <a:stretch>
            <a:fillRect/>
          </a:stretch>
        </p:blipFill>
        <p:spPr bwMode="auto">
          <a:xfrm>
            <a:off x="2286000" y="4267200"/>
            <a:ext cx="4724400" cy="2209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24"/>
          <p:cNvSpPr>
            <a:spLocks noChangeArrowheads="1"/>
          </p:cNvSpPr>
          <p:nvPr/>
        </p:nvSpPr>
        <p:spPr bwMode="auto">
          <a:xfrm>
            <a:off x="1295387" y="1828788"/>
            <a:ext cx="6324646" cy="48429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66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>
                <a:solidFill>
                  <a:prstClr val="black"/>
                </a:solidFill>
                <a:latin typeface="Georgia" pitchFamily="18" charset="0"/>
              </a:rPr>
              <a:t>НЕПРАВИЛЬНО</a:t>
            </a:r>
          </a:p>
        </p:txBody>
      </p:sp>
      <p:sp>
        <p:nvSpPr>
          <p:cNvPr id="7" name="Скругленный прямоугольник 11"/>
          <p:cNvSpPr>
            <a:spLocks noChangeArrowheads="1"/>
          </p:cNvSpPr>
          <p:nvPr/>
        </p:nvSpPr>
        <p:spPr bwMode="auto">
          <a:xfrm>
            <a:off x="1295400" y="1828800"/>
            <a:ext cx="6324600" cy="4953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rgbClr val="6633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dirty="0" smtClean="0">
                <a:solidFill>
                  <a:prstClr val="black"/>
                </a:solidFill>
                <a:latin typeface="Georgia" pitchFamily="18" charset="0"/>
              </a:rPr>
              <a:t>Надежда и Николай Александрович</a:t>
            </a:r>
            <a:endParaRPr lang="ru-RU" sz="2800" b="1" dirty="0">
              <a:solidFill>
                <a:srgbClr val="003300"/>
              </a:solidFill>
              <a:latin typeface="Georgia" pitchFamily="18" charset="0"/>
            </a:endParaRPr>
          </a:p>
        </p:txBody>
      </p:sp>
      <p:sp>
        <p:nvSpPr>
          <p:cNvPr id="12" name="AutoShape 24"/>
          <p:cNvSpPr>
            <a:spLocks noChangeArrowheads="1"/>
          </p:cNvSpPr>
          <p:nvPr/>
        </p:nvSpPr>
        <p:spPr bwMode="auto">
          <a:xfrm>
            <a:off x="1295387" y="3200400"/>
            <a:ext cx="6324646" cy="484291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66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>
                <a:solidFill>
                  <a:prstClr val="black"/>
                </a:solidFill>
                <a:latin typeface="Georgia" pitchFamily="18" charset="0"/>
              </a:rPr>
              <a:t>НЕПРАВИЛЬНО</a:t>
            </a:r>
          </a:p>
        </p:txBody>
      </p:sp>
      <p:sp>
        <p:nvSpPr>
          <p:cNvPr id="13" name="Скругленный прямоугольник 11"/>
          <p:cNvSpPr>
            <a:spLocks noChangeArrowheads="1"/>
          </p:cNvSpPr>
          <p:nvPr/>
        </p:nvSpPr>
        <p:spPr bwMode="auto">
          <a:xfrm>
            <a:off x="1295400" y="3200400"/>
            <a:ext cx="6324600" cy="4953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rgbClr val="6633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dirty="0" smtClean="0">
                <a:solidFill>
                  <a:prstClr val="black"/>
                </a:solidFill>
                <a:latin typeface="Georgia" pitchFamily="18" charset="0"/>
              </a:rPr>
              <a:t>Настасья и Николай Алексеевич</a:t>
            </a:r>
            <a:endParaRPr lang="ru-RU" sz="2800" b="1" dirty="0">
              <a:solidFill>
                <a:srgbClr val="003300"/>
              </a:solidFill>
              <a:latin typeface="Georgia" pitchFamily="18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228600" y="381000"/>
            <a:ext cx="865028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663300"/>
                </a:solidFill>
                <a:latin typeface="Georgia" pitchFamily="18" charset="0"/>
              </a:rPr>
              <a:t>Как зовут главных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663300"/>
                </a:solidFill>
                <a:latin typeface="Georgia" pitchFamily="18" charset="0"/>
              </a:rPr>
              <a:t>героев рассказа?</a:t>
            </a:r>
          </a:p>
        </p:txBody>
      </p:sp>
      <p:sp>
        <p:nvSpPr>
          <p:cNvPr id="10" name="AutoShape 24"/>
          <p:cNvSpPr>
            <a:spLocks noChangeArrowheads="1"/>
          </p:cNvSpPr>
          <p:nvPr/>
        </p:nvSpPr>
        <p:spPr bwMode="auto">
          <a:xfrm>
            <a:off x="1295387" y="2514608"/>
            <a:ext cx="6324646" cy="48429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66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>
                <a:solidFill>
                  <a:srgbClr val="C00000"/>
                </a:solidFill>
                <a:latin typeface="Georgia" pitchFamily="18" charset="0"/>
              </a:rPr>
              <a:t>ПРАВИЛЬНО</a:t>
            </a:r>
          </a:p>
        </p:txBody>
      </p:sp>
      <p:sp>
        <p:nvSpPr>
          <p:cNvPr id="11" name="Скругленный прямоугольник 11"/>
          <p:cNvSpPr>
            <a:spLocks noChangeArrowheads="1"/>
          </p:cNvSpPr>
          <p:nvPr/>
        </p:nvSpPr>
        <p:spPr bwMode="auto">
          <a:xfrm>
            <a:off x="1295400" y="2514600"/>
            <a:ext cx="6324600" cy="4953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rgbClr val="6633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dirty="0" smtClean="0">
                <a:solidFill>
                  <a:prstClr val="black"/>
                </a:solidFill>
                <a:latin typeface="Georgia" pitchFamily="18" charset="0"/>
              </a:rPr>
              <a:t>Надежда и Николай Алексеевич</a:t>
            </a:r>
            <a:endParaRPr lang="ru-RU" b="1" dirty="0">
              <a:solidFill>
                <a:srgbClr val="003300"/>
              </a:solidFill>
              <a:latin typeface="Georgia" pitchFamily="18" charset="0"/>
            </a:endParaRPr>
          </a:p>
        </p:txBody>
      </p:sp>
      <p:pic>
        <p:nvPicPr>
          <p:cNvPr id="14" name="Picture 1" descr="D:\Презентации\Бунин\Тёмные аллеи\838599_03.jpg"/>
          <p:cNvPicPr>
            <a:picLocks noChangeAspect="1" noChangeArrowheads="1"/>
          </p:cNvPicPr>
          <p:nvPr/>
        </p:nvPicPr>
        <p:blipFill>
          <a:blip r:embed="rId2" cstate="print"/>
          <a:srcRect t="10178"/>
          <a:stretch>
            <a:fillRect/>
          </a:stretch>
        </p:blipFill>
        <p:spPr bwMode="auto">
          <a:xfrm>
            <a:off x="3581400" y="3657600"/>
            <a:ext cx="2057399" cy="29825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228600" y="381000"/>
            <a:ext cx="865028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663300"/>
                </a:solidFill>
                <a:latin typeface="Georgia" pitchFamily="18" charset="0"/>
              </a:rPr>
              <a:t>Где остановились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663300"/>
                </a:solidFill>
                <a:latin typeface="Georgia" pitchFamily="18" charset="0"/>
              </a:rPr>
              <a:t>Николай Алексеевич с кучером?</a:t>
            </a:r>
          </a:p>
        </p:txBody>
      </p:sp>
      <p:sp>
        <p:nvSpPr>
          <p:cNvPr id="14" name="AutoShape 24"/>
          <p:cNvSpPr>
            <a:spLocks noChangeArrowheads="1"/>
          </p:cNvSpPr>
          <p:nvPr/>
        </p:nvSpPr>
        <p:spPr bwMode="auto">
          <a:xfrm>
            <a:off x="2438385" y="2514588"/>
            <a:ext cx="4419630" cy="48429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66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>
                <a:solidFill>
                  <a:prstClr val="black"/>
                </a:solidFill>
                <a:latin typeface="Georgia" pitchFamily="18" charset="0"/>
              </a:rPr>
              <a:t>НЕПРАВИЛЬНО</a:t>
            </a:r>
          </a:p>
        </p:txBody>
      </p:sp>
      <p:sp>
        <p:nvSpPr>
          <p:cNvPr id="15" name="Скругленный прямоугольник 11"/>
          <p:cNvSpPr>
            <a:spLocks noChangeArrowheads="1"/>
          </p:cNvSpPr>
          <p:nvPr/>
        </p:nvSpPr>
        <p:spPr bwMode="auto">
          <a:xfrm>
            <a:off x="2438400" y="2514600"/>
            <a:ext cx="4419600" cy="4953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rgbClr val="6633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dirty="0" smtClean="0">
                <a:solidFill>
                  <a:prstClr val="black"/>
                </a:solidFill>
                <a:latin typeface="Georgia" pitchFamily="18" charset="0"/>
              </a:rPr>
              <a:t>в трактире</a:t>
            </a:r>
            <a:endParaRPr lang="ru-RU" sz="2800" b="1" dirty="0">
              <a:solidFill>
                <a:srgbClr val="003300"/>
              </a:solidFill>
              <a:latin typeface="Georgia" pitchFamily="18" charset="0"/>
            </a:endParaRPr>
          </a:p>
        </p:txBody>
      </p:sp>
      <p:sp>
        <p:nvSpPr>
          <p:cNvPr id="16" name="AutoShape 24"/>
          <p:cNvSpPr>
            <a:spLocks noChangeArrowheads="1"/>
          </p:cNvSpPr>
          <p:nvPr/>
        </p:nvSpPr>
        <p:spPr bwMode="auto">
          <a:xfrm>
            <a:off x="2438385" y="3200400"/>
            <a:ext cx="4419630" cy="484291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66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>
                <a:solidFill>
                  <a:prstClr val="black"/>
                </a:solidFill>
                <a:latin typeface="Georgia" pitchFamily="18" charset="0"/>
              </a:rPr>
              <a:t>НЕПРАВИЛЬНО</a:t>
            </a:r>
          </a:p>
        </p:txBody>
      </p:sp>
      <p:sp>
        <p:nvSpPr>
          <p:cNvPr id="17" name="Скругленный прямоугольник 11"/>
          <p:cNvSpPr>
            <a:spLocks noChangeArrowheads="1"/>
          </p:cNvSpPr>
          <p:nvPr/>
        </p:nvSpPr>
        <p:spPr bwMode="auto">
          <a:xfrm>
            <a:off x="2438400" y="3200400"/>
            <a:ext cx="4419600" cy="4953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rgbClr val="6633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dirty="0" smtClean="0">
                <a:solidFill>
                  <a:prstClr val="black"/>
                </a:solidFill>
                <a:latin typeface="Georgia" pitchFamily="18" charset="0"/>
              </a:rPr>
              <a:t>в случайной избе</a:t>
            </a:r>
            <a:endParaRPr lang="ru-RU" sz="2800" b="1" dirty="0">
              <a:solidFill>
                <a:srgbClr val="003300"/>
              </a:solidFill>
              <a:latin typeface="Georgia" pitchFamily="18" charset="0"/>
            </a:endParaRPr>
          </a:p>
        </p:txBody>
      </p:sp>
      <p:sp>
        <p:nvSpPr>
          <p:cNvPr id="18" name="AutoShape 24"/>
          <p:cNvSpPr>
            <a:spLocks noChangeArrowheads="1"/>
          </p:cNvSpPr>
          <p:nvPr/>
        </p:nvSpPr>
        <p:spPr bwMode="auto">
          <a:xfrm>
            <a:off x="2438385" y="1828808"/>
            <a:ext cx="4419630" cy="48429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66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>
                <a:solidFill>
                  <a:srgbClr val="C00000"/>
                </a:solidFill>
                <a:latin typeface="Georgia" pitchFamily="18" charset="0"/>
              </a:rPr>
              <a:t>ПРАВИЛЬНО</a:t>
            </a:r>
          </a:p>
        </p:txBody>
      </p:sp>
      <p:sp>
        <p:nvSpPr>
          <p:cNvPr id="19" name="Скругленный прямоугольник 11"/>
          <p:cNvSpPr>
            <a:spLocks noChangeArrowheads="1"/>
          </p:cNvSpPr>
          <p:nvPr/>
        </p:nvSpPr>
        <p:spPr bwMode="auto">
          <a:xfrm>
            <a:off x="2438400" y="1828800"/>
            <a:ext cx="4419600" cy="4953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rgbClr val="6633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dirty="0" smtClean="0">
                <a:solidFill>
                  <a:prstClr val="black"/>
                </a:solidFill>
                <a:latin typeface="Georgia" pitchFamily="18" charset="0"/>
              </a:rPr>
              <a:t>на постоялом дворе</a:t>
            </a:r>
            <a:endParaRPr lang="ru-RU" sz="2800" b="1" dirty="0">
              <a:solidFill>
                <a:srgbClr val="003300"/>
              </a:solidFill>
              <a:latin typeface="Georgia" pitchFamily="18" charset="0"/>
            </a:endParaRPr>
          </a:p>
        </p:txBody>
      </p:sp>
      <p:pic>
        <p:nvPicPr>
          <p:cNvPr id="10" name="Picture 1" descr="D:\Презентации\Бунин\Тёмные аллеи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8400" y="4114800"/>
            <a:ext cx="4419600" cy="23237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s://img2.labirint.ru/rcimg/7fb18b02cc788847a4794318a16ae836/1920x1080/books66/655696/ph_01.jpg?1575372524"/>
          <p:cNvPicPr>
            <a:picLocks noChangeAspect="1" noChangeArrowheads="1"/>
          </p:cNvPicPr>
          <p:nvPr/>
        </p:nvPicPr>
        <p:blipFill>
          <a:blip r:embed="rId2" cstate="print"/>
          <a:srcRect l="50316" t="14545" r="4826"/>
          <a:stretch>
            <a:fillRect/>
          </a:stretch>
        </p:blipFill>
        <p:spPr bwMode="auto">
          <a:xfrm>
            <a:off x="3581400" y="3657600"/>
            <a:ext cx="2057400" cy="28639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AutoShape 24"/>
          <p:cNvSpPr>
            <a:spLocks noChangeArrowheads="1"/>
          </p:cNvSpPr>
          <p:nvPr/>
        </p:nvSpPr>
        <p:spPr bwMode="auto">
          <a:xfrm>
            <a:off x="3200408" y="1828788"/>
            <a:ext cx="2728932" cy="48429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66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>
                <a:solidFill>
                  <a:prstClr val="black"/>
                </a:solidFill>
                <a:latin typeface="Georgia" pitchFamily="18" charset="0"/>
              </a:rPr>
              <a:t>НЕПРАВИЛЬНО</a:t>
            </a:r>
          </a:p>
        </p:txBody>
      </p:sp>
      <p:sp>
        <p:nvSpPr>
          <p:cNvPr id="7" name="Скругленный прямоугольник 11"/>
          <p:cNvSpPr>
            <a:spLocks noChangeArrowheads="1"/>
          </p:cNvSpPr>
          <p:nvPr/>
        </p:nvSpPr>
        <p:spPr bwMode="auto">
          <a:xfrm>
            <a:off x="3200400" y="1828800"/>
            <a:ext cx="2728913" cy="4953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rgbClr val="6633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dirty="0" smtClean="0">
                <a:solidFill>
                  <a:prstClr val="black"/>
                </a:solidFill>
                <a:latin typeface="Georgia" pitchFamily="18" charset="0"/>
              </a:rPr>
              <a:t>Пётр </a:t>
            </a:r>
            <a:r>
              <a:rPr lang="en-US" sz="2800" dirty="0" smtClean="0">
                <a:solidFill>
                  <a:prstClr val="black"/>
                </a:solidFill>
                <a:latin typeface="Georgia" pitchFamily="18" charset="0"/>
              </a:rPr>
              <a:t>I</a:t>
            </a:r>
            <a:endParaRPr lang="ru-RU" b="1" dirty="0">
              <a:solidFill>
                <a:srgbClr val="003300"/>
              </a:solidFill>
              <a:latin typeface="Georgia" pitchFamily="18" charset="0"/>
            </a:endParaRPr>
          </a:p>
        </p:txBody>
      </p:sp>
      <p:sp>
        <p:nvSpPr>
          <p:cNvPr id="12" name="AutoShape 24"/>
          <p:cNvSpPr>
            <a:spLocks noChangeArrowheads="1"/>
          </p:cNvSpPr>
          <p:nvPr/>
        </p:nvSpPr>
        <p:spPr bwMode="auto">
          <a:xfrm>
            <a:off x="3200408" y="3200400"/>
            <a:ext cx="2728932" cy="484291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66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>
                <a:solidFill>
                  <a:prstClr val="black"/>
                </a:solidFill>
                <a:latin typeface="Georgia" pitchFamily="18" charset="0"/>
              </a:rPr>
              <a:t>НЕПРАВИЛЬНО</a:t>
            </a:r>
          </a:p>
        </p:txBody>
      </p:sp>
      <p:sp>
        <p:nvSpPr>
          <p:cNvPr id="13" name="Скругленный прямоугольник 11"/>
          <p:cNvSpPr>
            <a:spLocks noChangeArrowheads="1"/>
          </p:cNvSpPr>
          <p:nvPr/>
        </p:nvSpPr>
        <p:spPr bwMode="auto">
          <a:xfrm>
            <a:off x="3200400" y="3200400"/>
            <a:ext cx="2728913" cy="4953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rgbClr val="663300"/>
            </a:solidFill>
            <a:round/>
            <a:headEnd/>
            <a:tailEnd/>
          </a:ln>
        </p:spPr>
        <p:txBody>
          <a:bodyPr anchor="ctr"/>
          <a:lstStyle/>
          <a:p>
            <a:pPr lvl="0" algn="ctr">
              <a:defRPr/>
            </a:pPr>
            <a:r>
              <a:rPr lang="ru-RU" sz="2800" dirty="0" smtClean="0">
                <a:solidFill>
                  <a:prstClr val="black"/>
                </a:solidFill>
                <a:latin typeface="Georgia" pitchFamily="18" charset="0"/>
              </a:rPr>
              <a:t>Николай </a:t>
            </a:r>
            <a:r>
              <a:rPr lang="en-US" sz="2800" dirty="0" smtClean="0">
                <a:solidFill>
                  <a:prstClr val="black"/>
                </a:solidFill>
                <a:latin typeface="Georgia" pitchFamily="18" charset="0"/>
              </a:rPr>
              <a:t>II</a:t>
            </a:r>
            <a:endParaRPr lang="ru-RU" b="1" dirty="0">
              <a:solidFill>
                <a:srgbClr val="003300"/>
              </a:solidFill>
              <a:latin typeface="Georgia" pitchFamily="18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228600" y="381000"/>
            <a:ext cx="865028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663300"/>
                </a:solidFill>
                <a:latin typeface="Georgia" pitchFamily="18" charset="0"/>
              </a:rPr>
              <a:t>На кого из исторических деятелей был похож главный герой?</a:t>
            </a:r>
          </a:p>
        </p:txBody>
      </p:sp>
      <p:sp>
        <p:nvSpPr>
          <p:cNvPr id="10" name="AutoShape 24"/>
          <p:cNvSpPr>
            <a:spLocks noChangeArrowheads="1"/>
          </p:cNvSpPr>
          <p:nvPr/>
        </p:nvSpPr>
        <p:spPr bwMode="auto">
          <a:xfrm>
            <a:off x="3200408" y="2514608"/>
            <a:ext cx="2728932" cy="48429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66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>
                <a:solidFill>
                  <a:srgbClr val="C00000"/>
                </a:solidFill>
                <a:latin typeface="Georgia" pitchFamily="18" charset="0"/>
              </a:rPr>
              <a:t>ПРАВИЛЬНО</a:t>
            </a:r>
          </a:p>
        </p:txBody>
      </p:sp>
      <p:sp>
        <p:nvSpPr>
          <p:cNvPr id="11" name="Скругленный прямоугольник 11"/>
          <p:cNvSpPr>
            <a:spLocks noChangeArrowheads="1"/>
          </p:cNvSpPr>
          <p:nvPr/>
        </p:nvSpPr>
        <p:spPr bwMode="auto">
          <a:xfrm>
            <a:off x="3200400" y="2514600"/>
            <a:ext cx="2728913" cy="4953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rgbClr val="6633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dirty="0" smtClean="0">
                <a:solidFill>
                  <a:prstClr val="black"/>
                </a:solidFill>
                <a:latin typeface="Georgia" pitchFamily="18" charset="0"/>
              </a:rPr>
              <a:t>Александр </a:t>
            </a:r>
            <a:r>
              <a:rPr lang="en-US" sz="2800" dirty="0" smtClean="0">
                <a:solidFill>
                  <a:prstClr val="black"/>
                </a:solidFill>
                <a:latin typeface="Georgia" pitchFamily="18" charset="0"/>
              </a:rPr>
              <a:t>I</a:t>
            </a:r>
            <a:r>
              <a:rPr lang="ru-RU" sz="28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endParaRPr lang="ru-RU" b="1" dirty="0">
              <a:solidFill>
                <a:srgbClr val="003300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4"/>
          <p:cNvSpPr>
            <a:spLocks noChangeArrowheads="1"/>
          </p:cNvSpPr>
          <p:nvPr/>
        </p:nvSpPr>
        <p:spPr bwMode="auto">
          <a:xfrm>
            <a:off x="1447789" y="3124208"/>
            <a:ext cx="6324642" cy="48429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66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>
                <a:solidFill>
                  <a:srgbClr val="C00000"/>
                </a:solidFill>
                <a:latin typeface="Georgia" pitchFamily="18" charset="0"/>
              </a:rPr>
              <a:t>ПРАВИЛЬНО</a:t>
            </a:r>
          </a:p>
        </p:txBody>
      </p:sp>
      <p:sp>
        <p:nvSpPr>
          <p:cNvPr id="6" name="AutoShape 24"/>
          <p:cNvSpPr>
            <a:spLocks noChangeArrowheads="1"/>
          </p:cNvSpPr>
          <p:nvPr/>
        </p:nvSpPr>
        <p:spPr bwMode="auto">
          <a:xfrm>
            <a:off x="1447789" y="1676388"/>
            <a:ext cx="6324642" cy="48429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66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>
                <a:solidFill>
                  <a:prstClr val="black"/>
                </a:solidFill>
                <a:latin typeface="Georgia" pitchFamily="18" charset="0"/>
              </a:rPr>
              <a:t>НЕПРАВИЛЬНО</a:t>
            </a:r>
          </a:p>
        </p:txBody>
      </p:sp>
      <p:sp>
        <p:nvSpPr>
          <p:cNvPr id="7" name="Скругленный прямоугольник 11"/>
          <p:cNvSpPr>
            <a:spLocks noChangeArrowheads="1"/>
          </p:cNvSpPr>
          <p:nvPr/>
        </p:nvSpPr>
        <p:spPr bwMode="auto">
          <a:xfrm>
            <a:off x="1447800" y="1676400"/>
            <a:ext cx="6324600" cy="4953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rgbClr val="6633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dirty="0" smtClean="0">
                <a:solidFill>
                  <a:prstClr val="black"/>
                </a:solidFill>
                <a:latin typeface="Georgia" pitchFamily="18" charset="0"/>
              </a:rPr>
              <a:t>на мать Николая Алексеевича</a:t>
            </a:r>
            <a:endParaRPr lang="ru-RU" sz="2800" b="1" dirty="0">
              <a:solidFill>
                <a:srgbClr val="003300"/>
              </a:solidFill>
              <a:latin typeface="Georgia" pitchFamily="18" charset="0"/>
            </a:endParaRPr>
          </a:p>
        </p:txBody>
      </p:sp>
      <p:sp>
        <p:nvSpPr>
          <p:cNvPr id="12" name="AutoShape 24"/>
          <p:cNvSpPr>
            <a:spLocks noChangeArrowheads="1"/>
          </p:cNvSpPr>
          <p:nvPr/>
        </p:nvSpPr>
        <p:spPr bwMode="auto">
          <a:xfrm>
            <a:off x="1447789" y="2362198"/>
            <a:ext cx="6324642" cy="48429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66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>
                <a:solidFill>
                  <a:prstClr val="black"/>
                </a:solidFill>
                <a:latin typeface="Georgia" pitchFamily="18" charset="0"/>
              </a:rPr>
              <a:t>НЕПРАВИЛЬНО</a:t>
            </a:r>
          </a:p>
        </p:txBody>
      </p:sp>
      <p:sp>
        <p:nvSpPr>
          <p:cNvPr id="13" name="Скругленный прямоугольник 11"/>
          <p:cNvSpPr>
            <a:spLocks noChangeArrowheads="1"/>
          </p:cNvSpPr>
          <p:nvPr/>
        </p:nvSpPr>
        <p:spPr bwMode="auto">
          <a:xfrm>
            <a:off x="1447800" y="2362200"/>
            <a:ext cx="6324600" cy="4953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rgbClr val="6633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dirty="0" smtClean="0">
                <a:solidFill>
                  <a:prstClr val="black"/>
                </a:solidFill>
                <a:latin typeface="Georgia" pitchFamily="18" charset="0"/>
              </a:rPr>
              <a:t>  на молодую гречанку</a:t>
            </a:r>
            <a:endParaRPr lang="ru-RU" sz="2800" b="1" dirty="0">
              <a:solidFill>
                <a:srgbClr val="003300"/>
              </a:solidFill>
              <a:latin typeface="Georgia" pitchFamily="18" charset="0"/>
            </a:endParaRPr>
          </a:p>
        </p:txBody>
      </p:sp>
      <p:sp>
        <p:nvSpPr>
          <p:cNvPr id="14" name="Скругленный прямоугольник 11"/>
          <p:cNvSpPr>
            <a:spLocks noChangeArrowheads="1"/>
          </p:cNvSpPr>
          <p:nvPr/>
        </p:nvSpPr>
        <p:spPr bwMode="auto">
          <a:xfrm>
            <a:off x="1447800" y="3124200"/>
            <a:ext cx="6324600" cy="4953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rgbClr val="6633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dirty="0" smtClean="0">
                <a:solidFill>
                  <a:prstClr val="black"/>
                </a:solidFill>
                <a:latin typeface="Georgia" pitchFamily="18" charset="0"/>
              </a:rPr>
              <a:t>на пожилую цыганку</a:t>
            </a:r>
            <a:endParaRPr lang="ru-RU" sz="2800" b="1" dirty="0">
              <a:solidFill>
                <a:srgbClr val="003300"/>
              </a:solidFill>
              <a:latin typeface="Georgia" pitchFamily="18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228600" y="381000"/>
            <a:ext cx="865028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663300"/>
                </a:solidFill>
                <a:latin typeface="Georgia" pitchFamily="18" charset="0"/>
              </a:rPr>
              <a:t>На кого была похожа Надежда?</a:t>
            </a:r>
            <a:endParaRPr lang="ru-RU" sz="3200" b="1" kern="1200" dirty="0">
              <a:solidFill>
                <a:srgbClr val="663300"/>
              </a:solidFill>
              <a:latin typeface="Georgia" pitchFamily="18" charset="0"/>
              <a:ea typeface="+mn-ea"/>
              <a:cs typeface="+mn-cs"/>
            </a:endParaRPr>
          </a:p>
        </p:txBody>
      </p:sp>
      <p:pic>
        <p:nvPicPr>
          <p:cNvPr id="12292" name="Picture 4" descr="http://4.bp.blogspot.com/-wJ8DIQaV5II/UKdsRhJMu-I/AAAAAAAAANo/nrzpbcS7iuo/s1600/window.jpg"/>
          <p:cNvPicPr>
            <a:picLocks noChangeAspect="1" noChangeArrowheads="1"/>
          </p:cNvPicPr>
          <p:nvPr/>
        </p:nvPicPr>
        <p:blipFill>
          <a:blip r:embed="rId2"/>
          <a:srcRect b="9200"/>
          <a:stretch>
            <a:fillRect/>
          </a:stretch>
        </p:blipFill>
        <p:spPr bwMode="auto">
          <a:xfrm>
            <a:off x="3581400" y="3733800"/>
            <a:ext cx="1981200" cy="28302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folio.com.ua/system/books/covers/000/000/473/large/%D0%91%D1%83%D0%BD%D0%B8%D0%BD_%D0%A2%D0%B5%D0%BC%D0%BD%D1%8B%D0%B5-%D0%B0%D0%BB%D0%BB%D0%B5%D0%B8.png?1536361937"/>
          <p:cNvPicPr>
            <a:picLocks noChangeAspect="1" noChangeArrowheads="1"/>
          </p:cNvPicPr>
          <p:nvPr/>
        </p:nvPicPr>
        <p:blipFill>
          <a:blip r:embed="rId2"/>
          <a:srcRect l="38272" t="16800" r="13580" b="40000"/>
          <a:stretch>
            <a:fillRect/>
          </a:stretch>
        </p:blipFill>
        <p:spPr bwMode="auto">
          <a:xfrm>
            <a:off x="3429000" y="3429000"/>
            <a:ext cx="2286000" cy="31652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AutoShape 24"/>
          <p:cNvSpPr>
            <a:spLocks noChangeArrowheads="1"/>
          </p:cNvSpPr>
          <p:nvPr/>
        </p:nvSpPr>
        <p:spPr bwMode="auto">
          <a:xfrm>
            <a:off x="609584" y="2209788"/>
            <a:ext cx="7924856" cy="48429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66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>
                <a:solidFill>
                  <a:prstClr val="black"/>
                </a:solidFill>
                <a:latin typeface="Georgia" pitchFamily="18" charset="0"/>
              </a:rPr>
              <a:t>НЕПРАВИЛЬНО</a:t>
            </a:r>
          </a:p>
        </p:txBody>
      </p:sp>
      <p:sp>
        <p:nvSpPr>
          <p:cNvPr id="7" name="Скругленный прямоугольник 11"/>
          <p:cNvSpPr>
            <a:spLocks noChangeArrowheads="1"/>
          </p:cNvSpPr>
          <p:nvPr/>
        </p:nvSpPr>
        <p:spPr bwMode="auto">
          <a:xfrm>
            <a:off x="609600" y="2209800"/>
            <a:ext cx="7924800" cy="4953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rgbClr val="6633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dirty="0" smtClean="0">
                <a:solidFill>
                  <a:prstClr val="black"/>
                </a:solidFill>
                <a:latin typeface="Georgia" pitchFamily="18" charset="0"/>
              </a:rPr>
              <a:t>они вместе управляли постоялым двором</a:t>
            </a:r>
            <a:endParaRPr lang="ru-RU" sz="2800" b="1" dirty="0">
              <a:solidFill>
                <a:srgbClr val="003300"/>
              </a:solidFill>
              <a:latin typeface="Georgia" pitchFamily="18" charset="0"/>
            </a:endParaRPr>
          </a:p>
        </p:txBody>
      </p:sp>
      <p:sp>
        <p:nvSpPr>
          <p:cNvPr id="12" name="AutoShape 24"/>
          <p:cNvSpPr>
            <a:spLocks noChangeArrowheads="1"/>
          </p:cNvSpPr>
          <p:nvPr/>
        </p:nvSpPr>
        <p:spPr bwMode="auto">
          <a:xfrm>
            <a:off x="609584" y="2895598"/>
            <a:ext cx="7924856" cy="48429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66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>
                <a:solidFill>
                  <a:prstClr val="black"/>
                </a:solidFill>
                <a:latin typeface="Georgia" pitchFamily="18" charset="0"/>
              </a:rPr>
              <a:t>НЕПРАВИЛЬНО</a:t>
            </a:r>
          </a:p>
        </p:txBody>
      </p:sp>
      <p:sp>
        <p:nvSpPr>
          <p:cNvPr id="13" name="Скругленный прямоугольник 11"/>
          <p:cNvSpPr>
            <a:spLocks noChangeArrowheads="1"/>
          </p:cNvSpPr>
          <p:nvPr/>
        </p:nvSpPr>
        <p:spPr bwMode="auto">
          <a:xfrm>
            <a:off x="609600" y="2895600"/>
            <a:ext cx="7924800" cy="4953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rgbClr val="6633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dirty="0" smtClean="0">
                <a:solidFill>
                  <a:prstClr val="black"/>
                </a:solidFill>
                <a:latin typeface="Georgia" pitchFamily="18" charset="0"/>
              </a:rPr>
              <a:t>Надежда была его бывшей крепостной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228600" y="381000"/>
            <a:ext cx="865028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663300"/>
                </a:solidFill>
                <a:latin typeface="Georgia" pitchFamily="18" charset="0"/>
              </a:rPr>
              <a:t>Что связывало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663300"/>
                </a:solidFill>
                <a:latin typeface="Georgia" pitchFamily="18" charset="0"/>
              </a:rPr>
              <a:t>Николая Алексеевича и Надежду?</a:t>
            </a:r>
          </a:p>
        </p:txBody>
      </p:sp>
      <p:sp>
        <p:nvSpPr>
          <p:cNvPr id="10" name="AutoShape 24"/>
          <p:cNvSpPr>
            <a:spLocks noChangeArrowheads="1"/>
          </p:cNvSpPr>
          <p:nvPr/>
        </p:nvSpPr>
        <p:spPr bwMode="auto">
          <a:xfrm>
            <a:off x="609584" y="1524008"/>
            <a:ext cx="7924856" cy="48429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66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>
                <a:solidFill>
                  <a:srgbClr val="C00000"/>
                </a:solidFill>
                <a:latin typeface="Georgia" pitchFamily="18" charset="0"/>
              </a:rPr>
              <a:t>ПРАВИЛЬНО</a:t>
            </a:r>
          </a:p>
        </p:txBody>
      </p:sp>
      <p:sp>
        <p:nvSpPr>
          <p:cNvPr id="11" name="Скругленный прямоугольник 11"/>
          <p:cNvSpPr>
            <a:spLocks noChangeArrowheads="1"/>
          </p:cNvSpPr>
          <p:nvPr/>
        </p:nvSpPr>
        <p:spPr bwMode="auto">
          <a:xfrm>
            <a:off x="609600" y="1524000"/>
            <a:ext cx="7924800" cy="4953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rgbClr val="6633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dirty="0" smtClean="0">
                <a:solidFill>
                  <a:prstClr val="black"/>
                </a:solidFill>
                <a:latin typeface="Georgia" pitchFamily="18" charset="0"/>
              </a:rPr>
              <a:t>в молодости они были влюблены друг в друга</a:t>
            </a:r>
            <a:endParaRPr lang="ru-RU" sz="2800" b="1" dirty="0">
              <a:solidFill>
                <a:srgbClr val="003300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24"/>
          <p:cNvSpPr>
            <a:spLocks noChangeArrowheads="1"/>
          </p:cNvSpPr>
          <p:nvPr/>
        </p:nvSpPr>
        <p:spPr bwMode="auto">
          <a:xfrm>
            <a:off x="3428993" y="2057388"/>
            <a:ext cx="2438417" cy="48429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66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>
                <a:solidFill>
                  <a:prstClr val="black"/>
                </a:solidFill>
                <a:latin typeface="Georgia" pitchFamily="18" charset="0"/>
              </a:rPr>
              <a:t>НЕПРАВИЛЬНО</a:t>
            </a:r>
          </a:p>
        </p:txBody>
      </p:sp>
      <p:sp>
        <p:nvSpPr>
          <p:cNvPr id="7" name="Скругленный прямоугольник 11"/>
          <p:cNvSpPr>
            <a:spLocks noChangeArrowheads="1"/>
          </p:cNvSpPr>
          <p:nvPr/>
        </p:nvSpPr>
        <p:spPr bwMode="auto">
          <a:xfrm>
            <a:off x="3429000" y="2057400"/>
            <a:ext cx="2438400" cy="4953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rgbClr val="6633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dirty="0" smtClean="0">
                <a:solidFill>
                  <a:prstClr val="black"/>
                </a:solidFill>
                <a:latin typeface="Georgia" pitchFamily="18" charset="0"/>
              </a:rPr>
              <a:t>двадцать</a:t>
            </a:r>
            <a:endParaRPr lang="ru-RU" sz="2800" b="1" dirty="0">
              <a:solidFill>
                <a:srgbClr val="003300"/>
              </a:solidFill>
              <a:latin typeface="Georgia" pitchFamily="18" charset="0"/>
            </a:endParaRPr>
          </a:p>
        </p:txBody>
      </p:sp>
      <p:sp>
        <p:nvSpPr>
          <p:cNvPr id="12" name="AutoShape 24"/>
          <p:cNvSpPr>
            <a:spLocks noChangeArrowheads="1"/>
          </p:cNvSpPr>
          <p:nvPr/>
        </p:nvSpPr>
        <p:spPr bwMode="auto">
          <a:xfrm>
            <a:off x="685793" y="2057398"/>
            <a:ext cx="2438417" cy="48429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66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>
                <a:solidFill>
                  <a:prstClr val="black"/>
                </a:solidFill>
                <a:latin typeface="Georgia" pitchFamily="18" charset="0"/>
              </a:rPr>
              <a:t>НЕПРАВИЛЬНО</a:t>
            </a:r>
          </a:p>
        </p:txBody>
      </p:sp>
      <p:sp>
        <p:nvSpPr>
          <p:cNvPr id="13" name="Скругленный прямоугольник 11"/>
          <p:cNvSpPr>
            <a:spLocks noChangeArrowheads="1"/>
          </p:cNvSpPr>
          <p:nvPr/>
        </p:nvSpPr>
        <p:spPr bwMode="auto">
          <a:xfrm>
            <a:off x="685800" y="2057400"/>
            <a:ext cx="2438400" cy="4953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rgbClr val="6633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dirty="0" smtClean="0">
                <a:solidFill>
                  <a:prstClr val="black"/>
                </a:solidFill>
                <a:latin typeface="Georgia" pitchFamily="18" charset="0"/>
              </a:rPr>
              <a:t>десять</a:t>
            </a:r>
            <a:endParaRPr lang="ru-RU" sz="2800" b="1" dirty="0">
              <a:solidFill>
                <a:srgbClr val="003300"/>
              </a:solidFill>
              <a:latin typeface="Georgia" pitchFamily="18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228600" y="381000"/>
            <a:ext cx="865028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663300"/>
                </a:solidFill>
                <a:latin typeface="Georgia" pitchFamily="18" charset="0"/>
              </a:rPr>
              <a:t>Сколько лет не виделись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663300"/>
                </a:solidFill>
                <a:latin typeface="Georgia" pitchFamily="18" charset="0"/>
              </a:rPr>
              <a:t>Николай Алексеевич и Надежда?</a:t>
            </a:r>
          </a:p>
        </p:txBody>
      </p:sp>
      <p:sp>
        <p:nvSpPr>
          <p:cNvPr id="10" name="AutoShape 24"/>
          <p:cNvSpPr>
            <a:spLocks noChangeArrowheads="1"/>
          </p:cNvSpPr>
          <p:nvPr/>
        </p:nvSpPr>
        <p:spPr bwMode="auto">
          <a:xfrm>
            <a:off x="6095993" y="2057408"/>
            <a:ext cx="2438417" cy="48429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66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>
                <a:solidFill>
                  <a:srgbClr val="C00000"/>
                </a:solidFill>
                <a:latin typeface="Georgia" pitchFamily="18" charset="0"/>
              </a:rPr>
              <a:t>ПРАВИЛЬНО</a:t>
            </a:r>
          </a:p>
        </p:txBody>
      </p:sp>
      <p:sp>
        <p:nvSpPr>
          <p:cNvPr id="11" name="Скругленный прямоугольник 11"/>
          <p:cNvSpPr>
            <a:spLocks noChangeArrowheads="1"/>
          </p:cNvSpPr>
          <p:nvPr/>
        </p:nvSpPr>
        <p:spPr bwMode="auto">
          <a:xfrm>
            <a:off x="6096000" y="2057400"/>
            <a:ext cx="2438400" cy="4953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rgbClr val="6633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dirty="0" smtClean="0">
                <a:solidFill>
                  <a:prstClr val="black"/>
                </a:solidFill>
                <a:latin typeface="Georgia" pitchFamily="18" charset="0"/>
              </a:rPr>
              <a:t>тридцать</a:t>
            </a:r>
            <a:endParaRPr lang="ru-RU" sz="2800" b="1" dirty="0">
              <a:solidFill>
                <a:srgbClr val="003300"/>
              </a:solidFill>
              <a:latin typeface="Georgia" pitchFamily="18" charset="0"/>
            </a:endParaRPr>
          </a:p>
        </p:txBody>
      </p:sp>
      <p:pic>
        <p:nvPicPr>
          <p:cNvPr id="10241" name="Picture 1" descr="D:\Презентации\Бунин\Тёмные аллеи\bb39eed52458df5542373292c2855f8d.jpg"/>
          <p:cNvPicPr>
            <a:picLocks noChangeAspect="1" noChangeArrowheads="1"/>
          </p:cNvPicPr>
          <p:nvPr/>
        </p:nvPicPr>
        <p:blipFill>
          <a:blip r:embed="rId2"/>
          <a:srcRect t="8571" b="8571"/>
          <a:stretch>
            <a:fillRect/>
          </a:stretch>
        </p:blipFill>
        <p:spPr bwMode="auto">
          <a:xfrm>
            <a:off x="762000" y="3048000"/>
            <a:ext cx="7543146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24"/>
          <p:cNvSpPr>
            <a:spLocks noChangeArrowheads="1"/>
          </p:cNvSpPr>
          <p:nvPr/>
        </p:nvSpPr>
        <p:spPr bwMode="auto">
          <a:xfrm>
            <a:off x="533381" y="1828788"/>
            <a:ext cx="7924855" cy="48429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66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>
                <a:solidFill>
                  <a:prstClr val="black"/>
                </a:solidFill>
                <a:latin typeface="Georgia" pitchFamily="18" charset="0"/>
              </a:rPr>
              <a:t>НЕПРАВИЛЬНО</a:t>
            </a:r>
          </a:p>
        </p:txBody>
      </p:sp>
      <p:sp>
        <p:nvSpPr>
          <p:cNvPr id="7" name="Скругленный прямоугольник 11"/>
          <p:cNvSpPr>
            <a:spLocks noChangeArrowheads="1"/>
          </p:cNvSpPr>
          <p:nvPr/>
        </p:nvSpPr>
        <p:spPr bwMode="auto">
          <a:xfrm>
            <a:off x="533400" y="1828800"/>
            <a:ext cx="7924800" cy="4953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rgbClr val="6633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dirty="0" smtClean="0">
                <a:solidFill>
                  <a:prstClr val="black"/>
                </a:solidFill>
                <a:latin typeface="Georgia" pitchFamily="18" charset="0"/>
              </a:rPr>
              <a:t>её возлюбленный умер много лет назад</a:t>
            </a:r>
            <a:endParaRPr lang="ru-RU" b="1" dirty="0">
              <a:solidFill>
                <a:srgbClr val="003300"/>
              </a:solidFill>
              <a:latin typeface="Georgia" pitchFamily="18" charset="0"/>
            </a:endParaRPr>
          </a:p>
        </p:txBody>
      </p:sp>
      <p:sp>
        <p:nvSpPr>
          <p:cNvPr id="12" name="AutoShape 24"/>
          <p:cNvSpPr>
            <a:spLocks noChangeArrowheads="1"/>
          </p:cNvSpPr>
          <p:nvPr/>
        </p:nvSpPr>
        <p:spPr bwMode="auto">
          <a:xfrm>
            <a:off x="533381" y="3200400"/>
            <a:ext cx="7924855" cy="484291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66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>
                <a:solidFill>
                  <a:prstClr val="black"/>
                </a:solidFill>
                <a:latin typeface="Georgia" pitchFamily="18" charset="0"/>
              </a:rPr>
              <a:t>НЕПРАВИЛЬНО</a:t>
            </a:r>
          </a:p>
        </p:txBody>
      </p:sp>
      <p:sp>
        <p:nvSpPr>
          <p:cNvPr id="13" name="Скругленный прямоугольник 11"/>
          <p:cNvSpPr>
            <a:spLocks noChangeArrowheads="1"/>
          </p:cNvSpPr>
          <p:nvPr/>
        </p:nvSpPr>
        <p:spPr bwMode="auto">
          <a:xfrm>
            <a:off x="533400" y="3200400"/>
            <a:ext cx="7924800" cy="4953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rgbClr val="6633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dirty="0" smtClean="0">
                <a:solidFill>
                  <a:prstClr val="black"/>
                </a:solidFill>
                <a:latin typeface="Georgia" pitchFamily="18" charset="0"/>
              </a:rPr>
              <a:t>не встретила порядочного человека</a:t>
            </a:r>
            <a:endParaRPr lang="ru-RU" sz="2800" b="1" dirty="0">
              <a:solidFill>
                <a:srgbClr val="003300"/>
              </a:solidFill>
              <a:latin typeface="Georgia" pitchFamily="18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228600" y="381000"/>
            <a:ext cx="865028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663300"/>
                </a:solidFill>
                <a:latin typeface="Georgia" pitchFamily="18" charset="0"/>
              </a:rPr>
              <a:t>Почему Надежда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663300"/>
                </a:solidFill>
                <a:latin typeface="Georgia" pitchFamily="18" charset="0"/>
              </a:rPr>
              <a:t>так и не вышла замуж?</a:t>
            </a:r>
          </a:p>
        </p:txBody>
      </p:sp>
      <p:sp>
        <p:nvSpPr>
          <p:cNvPr id="10" name="AutoShape 24"/>
          <p:cNvSpPr>
            <a:spLocks noChangeArrowheads="1"/>
          </p:cNvSpPr>
          <p:nvPr/>
        </p:nvSpPr>
        <p:spPr bwMode="auto">
          <a:xfrm>
            <a:off x="533381" y="2514608"/>
            <a:ext cx="7924855" cy="48429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66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>
                <a:solidFill>
                  <a:srgbClr val="C00000"/>
                </a:solidFill>
                <a:latin typeface="Georgia" pitchFamily="18" charset="0"/>
              </a:rPr>
              <a:t>ПРАВИЛЬНО</a:t>
            </a:r>
          </a:p>
        </p:txBody>
      </p:sp>
      <p:sp>
        <p:nvSpPr>
          <p:cNvPr id="11" name="Скругленный прямоугольник 11"/>
          <p:cNvSpPr>
            <a:spLocks noChangeArrowheads="1"/>
          </p:cNvSpPr>
          <p:nvPr/>
        </p:nvSpPr>
        <p:spPr bwMode="auto">
          <a:xfrm>
            <a:off x="533400" y="2514600"/>
            <a:ext cx="7924800" cy="4953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rgbClr val="6633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dirty="0" smtClean="0">
                <a:solidFill>
                  <a:prstClr val="black"/>
                </a:solidFill>
                <a:latin typeface="Georgia" pitchFamily="18" charset="0"/>
              </a:rPr>
              <a:t>она всю жизнь любила Николая Алексеевича</a:t>
            </a:r>
            <a:endParaRPr lang="ru-RU" b="1" dirty="0">
              <a:solidFill>
                <a:srgbClr val="003300"/>
              </a:solidFill>
              <a:latin typeface="Georgia" pitchFamily="18" charset="0"/>
            </a:endParaRPr>
          </a:p>
        </p:txBody>
      </p:sp>
      <p:pic>
        <p:nvPicPr>
          <p:cNvPr id="9218" name="Picture 2" descr="http://xn----7sbb5adknde1cb0dyd.xn--p1ai/images/big/5410.jpg"/>
          <p:cNvPicPr>
            <a:picLocks noChangeAspect="1" noChangeArrowheads="1"/>
          </p:cNvPicPr>
          <p:nvPr/>
        </p:nvPicPr>
        <p:blipFill>
          <a:blip r:embed="rId2"/>
          <a:srcRect b="4545"/>
          <a:stretch>
            <a:fillRect/>
          </a:stretch>
        </p:blipFill>
        <p:spPr bwMode="auto">
          <a:xfrm>
            <a:off x="2971800" y="3810000"/>
            <a:ext cx="3267075" cy="27126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24"/>
          <p:cNvSpPr>
            <a:spLocks noChangeArrowheads="1"/>
          </p:cNvSpPr>
          <p:nvPr/>
        </p:nvSpPr>
        <p:spPr bwMode="auto">
          <a:xfrm>
            <a:off x="1447789" y="2590788"/>
            <a:ext cx="6172243" cy="48429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66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>
                <a:solidFill>
                  <a:prstClr val="black"/>
                </a:solidFill>
                <a:latin typeface="Georgia" pitchFamily="18" charset="0"/>
              </a:rPr>
              <a:t>НЕПРАВИЛЬНО</a:t>
            </a:r>
          </a:p>
        </p:txBody>
      </p:sp>
      <p:sp>
        <p:nvSpPr>
          <p:cNvPr id="7" name="Скругленный прямоугольник 11"/>
          <p:cNvSpPr>
            <a:spLocks noChangeArrowheads="1"/>
          </p:cNvSpPr>
          <p:nvPr/>
        </p:nvSpPr>
        <p:spPr bwMode="auto">
          <a:xfrm>
            <a:off x="1447800" y="2590800"/>
            <a:ext cx="6172200" cy="4953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rgbClr val="6633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dirty="0" smtClean="0">
                <a:solidFill>
                  <a:prstClr val="black"/>
                </a:solidFill>
                <a:latin typeface="Georgia" pitchFamily="18" charset="0"/>
              </a:rPr>
              <a:t>о весенних ветрах</a:t>
            </a:r>
            <a:endParaRPr lang="ru-RU" sz="2800" b="1" dirty="0">
              <a:solidFill>
                <a:srgbClr val="003300"/>
              </a:solidFill>
              <a:latin typeface="Georgia" pitchFamily="18" charset="0"/>
            </a:endParaRPr>
          </a:p>
        </p:txBody>
      </p:sp>
      <p:sp>
        <p:nvSpPr>
          <p:cNvPr id="12" name="AutoShape 24"/>
          <p:cNvSpPr>
            <a:spLocks noChangeArrowheads="1"/>
          </p:cNvSpPr>
          <p:nvPr/>
        </p:nvSpPr>
        <p:spPr bwMode="auto">
          <a:xfrm>
            <a:off x="1447789" y="3276598"/>
            <a:ext cx="6172243" cy="48429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66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>
                <a:solidFill>
                  <a:prstClr val="black"/>
                </a:solidFill>
                <a:latin typeface="Georgia" pitchFamily="18" charset="0"/>
              </a:rPr>
              <a:t>НЕПРАВИЛЬНО</a:t>
            </a:r>
          </a:p>
        </p:txBody>
      </p:sp>
      <p:sp>
        <p:nvSpPr>
          <p:cNvPr id="13" name="Скругленный прямоугольник 11"/>
          <p:cNvSpPr>
            <a:spLocks noChangeArrowheads="1"/>
          </p:cNvSpPr>
          <p:nvPr/>
        </p:nvSpPr>
        <p:spPr bwMode="auto">
          <a:xfrm>
            <a:off x="1447800" y="3276600"/>
            <a:ext cx="6172200" cy="4953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rgbClr val="6633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dirty="0" smtClean="0">
                <a:solidFill>
                  <a:prstClr val="black"/>
                </a:solidFill>
                <a:latin typeface="Georgia" pitchFamily="18" charset="0"/>
              </a:rPr>
              <a:t>о зимней стуже</a:t>
            </a:r>
            <a:endParaRPr lang="ru-RU" sz="2800" b="1" dirty="0">
              <a:solidFill>
                <a:srgbClr val="003300"/>
              </a:solidFill>
              <a:latin typeface="Georgia" pitchFamily="18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381000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663300"/>
                </a:solidFill>
                <a:latin typeface="Georgia" pitchFamily="18" charset="0"/>
              </a:rPr>
              <a:t>О чём Николай Алексеевич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663300"/>
                </a:solidFill>
                <a:latin typeface="Georgia" pitchFamily="18" charset="0"/>
              </a:rPr>
              <a:t>читал стихи Надежде?</a:t>
            </a:r>
          </a:p>
        </p:txBody>
      </p:sp>
      <p:sp>
        <p:nvSpPr>
          <p:cNvPr id="10" name="AutoShape 24"/>
          <p:cNvSpPr>
            <a:spLocks noChangeArrowheads="1"/>
          </p:cNvSpPr>
          <p:nvPr/>
        </p:nvSpPr>
        <p:spPr bwMode="auto">
          <a:xfrm>
            <a:off x="1447789" y="1905008"/>
            <a:ext cx="6172243" cy="48429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66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>
                <a:solidFill>
                  <a:srgbClr val="C00000"/>
                </a:solidFill>
                <a:latin typeface="Georgia" pitchFamily="18" charset="0"/>
              </a:rPr>
              <a:t>ПРАВИЛЬНО</a:t>
            </a:r>
          </a:p>
        </p:txBody>
      </p:sp>
      <p:sp>
        <p:nvSpPr>
          <p:cNvPr id="11" name="Скругленный прямоугольник 11"/>
          <p:cNvSpPr>
            <a:spLocks noChangeArrowheads="1"/>
          </p:cNvSpPr>
          <p:nvPr/>
        </p:nvSpPr>
        <p:spPr bwMode="auto">
          <a:xfrm>
            <a:off x="1447800" y="1905000"/>
            <a:ext cx="6172200" cy="4953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rgbClr val="6633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dirty="0" smtClean="0">
                <a:solidFill>
                  <a:prstClr val="black"/>
                </a:solidFill>
                <a:latin typeface="Georgia" pitchFamily="18" charset="0"/>
              </a:rPr>
              <a:t>о тёмных аллеях</a:t>
            </a:r>
            <a:endParaRPr lang="ru-RU" sz="2800" b="1" dirty="0">
              <a:solidFill>
                <a:srgbClr val="003300"/>
              </a:solidFill>
              <a:latin typeface="Georgia" pitchFamily="18" charset="0"/>
            </a:endParaRPr>
          </a:p>
        </p:txBody>
      </p:sp>
      <p:sp>
        <p:nvSpPr>
          <p:cNvPr id="8194" name="AutoShape 2" descr="http://cult-lib.ru/images/rus-cult/0033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6" name="AutoShape 4" descr="http://cult-lib.ru/images/rus-cult/0033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9" name="Picture 7" descr="http://cdn01.ru/files/users/images/ef/56/ef56c8522854057ac0d76ba2c64d8f15.png"/>
          <p:cNvPicPr>
            <a:picLocks noChangeAspect="1" noChangeArrowheads="1"/>
          </p:cNvPicPr>
          <p:nvPr/>
        </p:nvPicPr>
        <p:blipFill>
          <a:blip r:embed="rId2"/>
          <a:srcRect l="67982" t="49558"/>
          <a:stretch>
            <a:fillRect/>
          </a:stretch>
        </p:blipFill>
        <p:spPr bwMode="auto">
          <a:xfrm>
            <a:off x="3581400" y="3810000"/>
            <a:ext cx="2009775" cy="27146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24"/>
          <p:cNvSpPr>
            <a:spLocks noChangeArrowheads="1"/>
          </p:cNvSpPr>
          <p:nvPr/>
        </p:nvSpPr>
        <p:spPr bwMode="auto">
          <a:xfrm>
            <a:off x="2209794" y="2285988"/>
            <a:ext cx="4786346" cy="48429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66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>
                <a:solidFill>
                  <a:prstClr val="black"/>
                </a:solidFill>
                <a:latin typeface="Georgia" pitchFamily="18" charset="0"/>
              </a:rPr>
              <a:t>НЕПРАВИЛЬНО</a:t>
            </a:r>
          </a:p>
        </p:txBody>
      </p:sp>
      <p:sp>
        <p:nvSpPr>
          <p:cNvPr id="7" name="Скругленный прямоугольник 11"/>
          <p:cNvSpPr>
            <a:spLocks noChangeArrowheads="1"/>
          </p:cNvSpPr>
          <p:nvPr/>
        </p:nvSpPr>
        <p:spPr bwMode="auto">
          <a:xfrm>
            <a:off x="2209800" y="2286000"/>
            <a:ext cx="4786313" cy="4953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rgbClr val="6633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dirty="0" smtClean="0">
                <a:solidFill>
                  <a:prstClr val="black"/>
                </a:solidFill>
                <a:latin typeface="Georgia" pitchFamily="18" charset="0"/>
              </a:rPr>
              <a:t>Николаю Алексеевичу</a:t>
            </a:r>
            <a:endParaRPr lang="ru-RU" b="1" dirty="0">
              <a:solidFill>
                <a:srgbClr val="003300"/>
              </a:solidFill>
              <a:latin typeface="Georgia" pitchFamily="18" charset="0"/>
            </a:endParaRPr>
          </a:p>
        </p:txBody>
      </p:sp>
      <p:sp>
        <p:nvSpPr>
          <p:cNvPr id="12" name="AutoShape 24"/>
          <p:cNvSpPr>
            <a:spLocks noChangeArrowheads="1"/>
          </p:cNvSpPr>
          <p:nvPr/>
        </p:nvSpPr>
        <p:spPr bwMode="auto">
          <a:xfrm>
            <a:off x="2209794" y="3733800"/>
            <a:ext cx="4786346" cy="408091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66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>
                <a:solidFill>
                  <a:prstClr val="black"/>
                </a:solidFill>
                <a:latin typeface="Georgia" pitchFamily="18" charset="0"/>
              </a:rPr>
              <a:t>НЕПРАВИЛЬНО</a:t>
            </a:r>
          </a:p>
        </p:txBody>
      </p:sp>
      <p:sp>
        <p:nvSpPr>
          <p:cNvPr id="13" name="Скругленный прямоугольник 11"/>
          <p:cNvSpPr>
            <a:spLocks noChangeArrowheads="1"/>
          </p:cNvSpPr>
          <p:nvPr/>
        </p:nvSpPr>
        <p:spPr bwMode="auto">
          <a:xfrm>
            <a:off x="2209800" y="3733800"/>
            <a:ext cx="4786313" cy="4953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rgbClr val="663300"/>
            </a:solidFill>
            <a:round/>
            <a:headEnd/>
            <a:tailEnd/>
          </a:ln>
        </p:spPr>
        <p:txBody>
          <a:bodyPr anchor="ctr"/>
          <a:lstStyle/>
          <a:p>
            <a:pPr lvl="0" algn="ctr">
              <a:defRPr/>
            </a:pPr>
            <a:r>
              <a:rPr lang="ru-RU" sz="2800" dirty="0" smtClean="0">
                <a:solidFill>
                  <a:prstClr val="black"/>
                </a:solidFill>
                <a:latin typeface="Georgia" pitchFamily="18" charset="0"/>
              </a:rPr>
              <a:t>кучеру Климу</a:t>
            </a:r>
            <a:endParaRPr lang="ru-RU" b="1" dirty="0">
              <a:solidFill>
                <a:srgbClr val="003300"/>
              </a:solidFill>
              <a:latin typeface="Georgia" pitchFamily="18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228600" y="381000"/>
            <a:ext cx="865028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smtClean="0">
                <a:solidFill>
                  <a:srgbClr val="663300"/>
                </a:solidFill>
                <a:latin typeface="Georgia" pitchFamily="18" charset="0"/>
              </a:rPr>
              <a:t>Кому </a:t>
            </a:r>
            <a:r>
              <a:rPr lang="ru-RU" sz="3200" b="1" dirty="0" smtClean="0">
                <a:solidFill>
                  <a:srgbClr val="663300"/>
                </a:solidFill>
                <a:latin typeface="Georgia" pitchFamily="18" charset="0"/>
              </a:rPr>
              <a:t>из героев принадлежат слова: «Молодость у всякого проходит,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663300"/>
                </a:solidFill>
                <a:latin typeface="Georgia" pitchFamily="18" charset="0"/>
              </a:rPr>
              <a:t>а любовь — другое дело»?</a:t>
            </a:r>
          </a:p>
        </p:txBody>
      </p:sp>
      <p:sp>
        <p:nvSpPr>
          <p:cNvPr id="10" name="AutoShape 24"/>
          <p:cNvSpPr>
            <a:spLocks noChangeArrowheads="1"/>
          </p:cNvSpPr>
          <p:nvPr/>
        </p:nvSpPr>
        <p:spPr bwMode="auto">
          <a:xfrm>
            <a:off x="2209794" y="2971808"/>
            <a:ext cx="4786346" cy="48429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66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>
                <a:solidFill>
                  <a:srgbClr val="C00000"/>
                </a:solidFill>
                <a:latin typeface="Georgia" pitchFamily="18" charset="0"/>
              </a:rPr>
              <a:t>ПРАВИЛЬНО</a:t>
            </a:r>
          </a:p>
        </p:txBody>
      </p:sp>
      <p:sp>
        <p:nvSpPr>
          <p:cNvPr id="11" name="Скругленный прямоугольник 11"/>
          <p:cNvSpPr>
            <a:spLocks noChangeArrowheads="1"/>
          </p:cNvSpPr>
          <p:nvPr/>
        </p:nvSpPr>
        <p:spPr bwMode="auto">
          <a:xfrm>
            <a:off x="2209800" y="2971800"/>
            <a:ext cx="4786313" cy="4953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rgbClr val="6633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dirty="0" smtClean="0">
                <a:solidFill>
                  <a:prstClr val="black"/>
                </a:solidFill>
                <a:latin typeface="Georgia" pitchFamily="18" charset="0"/>
              </a:rPr>
              <a:t>Надежде</a:t>
            </a:r>
            <a:endParaRPr lang="ru-RU" b="1" dirty="0">
              <a:solidFill>
                <a:srgbClr val="003300"/>
              </a:solidFill>
              <a:latin typeface="Georgia" pitchFamily="18" charset="0"/>
            </a:endParaRPr>
          </a:p>
        </p:txBody>
      </p:sp>
      <p:pic>
        <p:nvPicPr>
          <p:cNvPr id="7172" name="Picture 4" descr="https://pbs.twimg.com/media/DxxDLygWsAE384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4267200"/>
            <a:ext cx="3048000" cy="22885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24"/>
          <p:cNvSpPr>
            <a:spLocks noChangeArrowheads="1"/>
          </p:cNvSpPr>
          <p:nvPr/>
        </p:nvSpPr>
        <p:spPr bwMode="auto">
          <a:xfrm>
            <a:off x="761983" y="2514588"/>
            <a:ext cx="7696253" cy="48429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66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>
                <a:solidFill>
                  <a:prstClr val="black"/>
                </a:solidFill>
                <a:latin typeface="Georgia" pitchFamily="18" charset="0"/>
              </a:rPr>
              <a:t>НЕПРАВИЛЬНО</a:t>
            </a:r>
          </a:p>
        </p:txBody>
      </p:sp>
      <p:sp>
        <p:nvSpPr>
          <p:cNvPr id="7" name="Скругленный прямоугольник 11"/>
          <p:cNvSpPr>
            <a:spLocks noChangeArrowheads="1"/>
          </p:cNvSpPr>
          <p:nvPr/>
        </p:nvSpPr>
        <p:spPr bwMode="auto">
          <a:xfrm>
            <a:off x="762000" y="2514600"/>
            <a:ext cx="7696200" cy="4953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rgbClr val="6633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dirty="0" smtClean="0">
                <a:latin typeface="Georgia" pitchFamily="18" charset="0"/>
              </a:rPr>
              <a:t>живёт в счастливом браке</a:t>
            </a:r>
            <a:endParaRPr lang="ru-RU" sz="2800" dirty="0" smtClean="0">
              <a:solidFill>
                <a:prstClr val="black"/>
              </a:solidFill>
              <a:latin typeface="Georgia" pitchFamily="18" charset="0"/>
            </a:endParaRPr>
          </a:p>
        </p:txBody>
      </p:sp>
      <p:sp>
        <p:nvSpPr>
          <p:cNvPr id="12" name="AutoShape 24"/>
          <p:cNvSpPr>
            <a:spLocks noChangeArrowheads="1"/>
          </p:cNvSpPr>
          <p:nvPr/>
        </p:nvSpPr>
        <p:spPr bwMode="auto">
          <a:xfrm>
            <a:off x="761983" y="3276600"/>
            <a:ext cx="7696253" cy="408091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66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>
                <a:solidFill>
                  <a:prstClr val="black"/>
                </a:solidFill>
                <a:latin typeface="Georgia" pitchFamily="18" charset="0"/>
              </a:rPr>
              <a:t>НЕПРАВИЛЬНО</a:t>
            </a:r>
          </a:p>
        </p:txBody>
      </p:sp>
      <p:sp>
        <p:nvSpPr>
          <p:cNvPr id="13" name="Скругленный прямоугольник 11"/>
          <p:cNvSpPr>
            <a:spLocks noChangeArrowheads="1"/>
          </p:cNvSpPr>
          <p:nvPr/>
        </p:nvSpPr>
        <p:spPr bwMode="auto">
          <a:xfrm>
            <a:off x="762000" y="3276600"/>
            <a:ext cx="7696200" cy="4953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rgbClr val="6633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dirty="0" smtClean="0">
                <a:solidFill>
                  <a:prstClr val="black"/>
                </a:solidFill>
                <a:latin typeface="Georgia" pitchFamily="18" charset="0"/>
              </a:rPr>
              <a:t>он никогда не был женат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228600" y="381000"/>
            <a:ext cx="865028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663300"/>
                </a:solidFill>
                <a:latin typeface="Georgia" pitchFamily="18" charset="0"/>
              </a:rPr>
              <a:t>Как сложилась судьба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663300"/>
                </a:solidFill>
                <a:latin typeface="Georgia" pitchFamily="18" charset="0"/>
              </a:rPr>
              <a:t>Николая Алексеевича?</a:t>
            </a:r>
            <a:r>
              <a:rPr lang="ru-RU" sz="3200" b="1" dirty="0" smtClean="0">
                <a:solidFill>
                  <a:srgbClr val="006600"/>
                </a:solidFill>
                <a:latin typeface="Georgia" pitchFamily="18" charset="0"/>
              </a:rPr>
              <a:t> </a:t>
            </a:r>
          </a:p>
        </p:txBody>
      </p:sp>
      <p:sp>
        <p:nvSpPr>
          <p:cNvPr id="10" name="AutoShape 24"/>
          <p:cNvSpPr>
            <a:spLocks noChangeArrowheads="1"/>
          </p:cNvSpPr>
          <p:nvPr/>
        </p:nvSpPr>
        <p:spPr bwMode="auto">
          <a:xfrm>
            <a:off x="761983" y="1828808"/>
            <a:ext cx="7696253" cy="48429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66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>
                <a:solidFill>
                  <a:srgbClr val="C00000"/>
                </a:solidFill>
                <a:latin typeface="Georgia" pitchFamily="18" charset="0"/>
              </a:rPr>
              <a:t>ПРАВИЛЬНО</a:t>
            </a:r>
          </a:p>
        </p:txBody>
      </p:sp>
      <p:sp>
        <p:nvSpPr>
          <p:cNvPr id="11" name="Скругленный прямоугольник 11"/>
          <p:cNvSpPr>
            <a:spLocks noChangeArrowheads="1"/>
          </p:cNvSpPr>
          <p:nvPr/>
        </p:nvSpPr>
        <p:spPr bwMode="auto">
          <a:xfrm>
            <a:off x="762000" y="1828800"/>
            <a:ext cx="7696200" cy="4953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rgbClr val="6633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dirty="0" smtClean="0">
                <a:solidFill>
                  <a:prstClr val="black"/>
                </a:solidFill>
                <a:latin typeface="Georgia" pitchFamily="18" charset="0"/>
              </a:rPr>
              <a:t>был женат, но жена ему изменила и бросила</a:t>
            </a:r>
            <a:endParaRPr lang="ru-RU" sz="2800" b="1" dirty="0">
              <a:solidFill>
                <a:srgbClr val="003300"/>
              </a:solidFill>
              <a:latin typeface="Georgia" pitchFamily="18" charset="0"/>
            </a:endParaRPr>
          </a:p>
        </p:txBody>
      </p:sp>
      <p:pic>
        <p:nvPicPr>
          <p:cNvPr id="14" name="Picture 1" descr="D:\Презентации\Бунин\Тёмные аллеи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8400" y="4114800"/>
            <a:ext cx="4419600" cy="23237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24"/>
          <p:cNvSpPr>
            <a:spLocks noChangeArrowheads="1"/>
          </p:cNvSpPr>
          <p:nvPr/>
        </p:nvSpPr>
        <p:spPr bwMode="auto">
          <a:xfrm>
            <a:off x="533382" y="2590788"/>
            <a:ext cx="8077257" cy="48429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66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>
                <a:solidFill>
                  <a:prstClr val="black"/>
                </a:solidFill>
                <a:latin typeface="Georgia" pitchFamily="18" charset="0"/>
              </a:rPr>
              <a:t>НЕПРАВИЛЬНО</a:t>
            </a:r>
          </a:p>
        </p:txBody>
      </p:sp>
      <p:sp>
        <p:nvSpPr>
          <p:cNvPr id="7" name="Скругленный прямоугольник 11"/>
          <p:cNvSpPr>
            <a:spLocks noChangeArrowheads="1"/>
          </p:cNvSpPr>
          <p:nvPr/>
        </p:nvSpPr>
        <p:spPr bwMode="auto">
          <a:xfrm>
            <a:off x="533400" y="2590800"/>
            <a:ext cx="8077200" cy="4953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rgbClr val="6633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dirty="0" smtClean="0">
                <a:solidFill>
                  <a:prstClr val="black"/>
                </a:solidFill>
                <a:latin typeface="Georgia" pitchFamily="18" charset="0"/>
              </a:rPr>
              <a:t>почему Надежда не вышла замуж</a:t>
            </a:r>
            <a:endParaRPr lang="ru-RU" sz="2800" b="1" dirty="0">
              <a:solidFill>
                <a:srgbClr val="003300"/>
              </a:solidFill>
              <a:latin typeface="Georgia" pitchFamily="18" charset="0"/>
            </a:endParaRPr>
          </a:p>
        </p:txBody>
      </p:sp>
      <p:sp>
        <p:nvSpPr>
          <p:cNvPr id="12" name="AutoShape 24"/>
          <p:cNvSpPr>
            <a:spLocks noChangeArrowheads="1"/>
          </p:cNvSpPr>
          <p:nvPr/>
        </p:nvSpPr>
        <p:spPr bwMode="auto">
          <a:xfrm>
            <a:off x="533382" y="3276598"/>
            <a:ext cx="8077257" cy="48429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66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>
                <a:solidFill>
                  <a:prstClr val="black"/>
                </a:solidFill>
                <a:latin typeface="Georgia" pitchFamily="18" charset="0"/>
              </a:rPr>
              <a:t>НЕПРАВИЛЬНО</a:t>
            </a:r>
          </a:p>
        </p:txBody>
      </p:sp>
      <p:sp>
        <p:nvSpPr>
          <p:cNvPr id="13" name="Скругленный прямоугольник 11"/>
          <p:cNvSpPr>
            <a:spLocks noChangeArrowheads="1"/>
          </p:cNvSpPr>
          <p:nvPr/>
        </p:nvSpPr>
        <p:spPr bwMode="auto">
          <a:xfrm>
            <a:off x="533400" y="3276600"/>
            <a:ext cx="8077200" cy="4953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rgbClr val="6633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dirty="0" smtClean="0">
                <a:solidFill>
                  <a:prstClr val="black"/>
                </a:solidFill>
                <a:latin typeface="Georgia" pitchFamily="18" charset="0"/>
              </a:rPr>
              <a:t>что было бы, если бы он не дал ей вольную</a:t>
            </a:r>
            <a:endParaRPr lang="ru-RU" sz="2800" b="1" dirty="0">
              <a:solidFill>
                <a:srgbClr val="003300"/>
              </a:solidFill>
              <a:latin typeface="Georgia" pitchFamily="18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381000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663300"/>
                </a:solidFill>
                <a:latin typeface="Georgia" pitchFamily="18" charset="0"/>
              </a:rPr>
              <a:t>О чём думает герой в дороге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663300"/>
                </a:solidFill>
                <a:latin typeface="Georgia" pitchFamily="18" charset="0"/>
              </a:rPr>
              <a:t>после встречи с Надеждой?</a:t>
            </a:r>
          </a:p>
        </p:txBody>
      </p:sp>
      <p:sp>
        <p:nvSpPr>
          <p:cNvPr id="10" name="AutoShape 24"/>
          <p:cNvSpPr>
            <a:spLocks noChangeArrowheads="1"/>
          </p:cNvSpPr>
          <p:nvPr/>
        </p:nvSpPr>
        <p:spPr bwMode="auto">
          <a:xfrm>
            <a:off x="533382" y="1905008"/>
            <a:ext cx="8077257" cy="48429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66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>
                <a:solidFill>
                  <a:srgbClr val="C00000"/>
                </a:solidFill>
                <a:latin typeface="Georgia" pitchFamily="18" charset="0"/>
              </a:rPr>
              <a:t>ПРАВИЛЬНО</a:t>
            </a:r>
          </a:p>
        </p:txBody>
      </p:sp>
      <p:sp>
        <p:nvSpPr>
          <p:cNvPr id="11" name="Скругленный прямоугольник 11"/>
          <p:cNvSpPr>
            <a:spLocks noChangeArrowheads="1"/>
          </p:cNvSpPr>
          <p:nvPr/>
        </p:nvSpPr>
        <p:spPr bwMode="auto">
          <a:xfrm>
            <a:off x="533400" y="1905000"/>
            <a:ext cx="8077200" cy="4953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rgbClr val="6633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dirty="0" smtClean="0">
                <a:solidFill>
                  <a:prstClr val="black"/>
                </a:solidFill>
                <a:latin typeface="Georgia" pitchFamily="18" charset="0"/>
              </a:rPr>
              <a:t>что было бы, если бы Надежда была его женой</a:t>
            </a:r>
            <a:endParaRPr lang="ru-RU" sz="2800" b="1" dirty="0">
              <a:solidFill>
                <a:srgbClr val="003300"/>
              </a:solidFill>
              <a:latin typeface="Georgia" pitchFamily="18" charset="0"/>
            </a:endParaRPr>
          </a:p>
        </p:txBody>
      </p:sp>
      <p:sp>
        <p:nvSpPr>
          <p:cNvPr id="8194" name="AutoShape 2" descr="http://cult-lib.ru/images/rus-cult/0033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6" name="AutoShape 4" descr="http://cult-lib.ru/images/rus-cult/0033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9" name="Picture 7" descr="http://cdn01.ru/files/users/images/ef/56/ef56c8522854057ac0d76ba2c64d8f15.png"/>
          <p:cNvPicPr>
            <a:picLocks noChangeAspect="1" noChangeArrowheads="1"/>
          </p:cNvPicPr>
          <p:nvPr/>
        </p:nvPicPr>
        <p:blipFill>
          <a:blip r:embed="rId2"/>
          <a:srcRect l="67982" t="49558"/>
          <a:stretch>
            <a:fillRect/>
          </a:stretch>
        </p:blipFill>
        <p:spPr bwMode="auto">
          <a:xfrm>
            <a:off x="3581400" y="3810000"/>
            <a:ext cx="2009775" cy="27146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24"/>
          <p:cNvSpPr>
            <a:spLocks noChangeArrowheads="1"/>
          </p:cNvSpPr>
          <p:nvPr/>
        </p:nvSpPr>
        <p:spPr bwMode="auto">
          <a:xfrm>
            <a:off x="457193" y="2285988"/>
            <a:ext cx="2438417" cy="48429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66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>
                <a:solidFill>
                  <a:prstClr val="black"/>
                </a:solidFill>
                <a:latin typeface="Georgia" pitchFamily="18" charset="0"/>
              </a:rPr>
              <a:t>НЕПРАВИЛЬНО</a:t>
            </a:r>
          </a:p>
        </p:txBody>
      </p:sp>
      <p:sp>
        <p:nvSpPr>
          <p:cNvPr id="7" name="Скругленный прямоугольник 11"/>
          <p:cNvSpPr>
            <a:spLocks noChangeArrowheads="1"/>
          </p:cNvSpPr>
          <p:nvPr/>
        </p:nvSpPr>
        <p:spPr bwMode="auto">
          <a:xfrm>
            <a:off x="457200" y="2286000"/>
            <a:ext cx="2438400" cy="4953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rgbClr val="6633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dirty="0" smtClean="0">
                <a:solidFill>
                  <a:prstClr val="black"/>
                </a:solidFill>
                <a:latin typeface="Georgia" pitchFamily="18" charset="0"/>
              </a:rPr>
              <a:t>метафора</a:t>
            </a:r>
            <a:endParaRPr lang="ru-RU" b="1" dirty="0">
              <a:solidFill>
                <a:srgbClr val="003300"/>
              </a:solidFill>
              <a:latin typeface="Georgia" pitchFamily="18" charset="0"/>
            </a:endParaRPr>
          </a:p>
        </p:txBody>
      </p:sp>
      <p:sp>
        <p:nvSpPr>
          <p:cNvPr id="12" name="AutoShape 24"/>
          <p:cNvSpPr>
            <a:spLocks noChangeArrowheads="1"/>
          </p:cNvSpPr>
          <p:nvPr/>
        </p:nvSpPr>
        <p:spPr bwMode="auto">
          <a:xfrm>
            <a:off x="6019793" y="2285998"/>
            <a:ext cx="2438417" cy="48429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66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>
                <a:solidFill>
                  <a:prstClr val="black"/>
                </a:solidFill>
                <a:latin typeface="Georgia" pitchFamily="18" charset="0"/>
              </a:rPr>
              <a:t>НЕПРАВИЛЬНО</a:t>
            </a:r>
          </a:p>
        </p:txBody>
      </p:sp>
      <p:sp>
        <p:nvSpPr>
          <p:cNvPr id="13" name="Скругленный прямоугольник 11"/>
          <p:cNvSpPr>
            <a:spLocks noChangeArrowheads="1"/>
          </p:cNvSpPr>
          <p:nvPr/>
        </p:nvSpPr>
        <p:spPr bwMode="auto">
          <a:xfrm>
            <a:off x="6019800" y="2286000"/>
            <a:ext cx="2438400" cy="4953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rgbClr val="663300"/>
            </a:solidFill>
            <a:round/>
            <a:headEnd/>
            <a:tailEnd/>
          </a:ln>
        </p:spPr>
        <p:txBody>
          <a:bodyPr anchor="ctr"/>
          <a:lstStyle/>
          <a:p>
            <a:pPr lvl="0" algn="ctr">
              <a:defRPr/>
            </a:pPr>
            <a:r>
              <a:rPr lang="ru-RU" sz="2800" dirty="0" smtClean="0">
                <a:solidFill>
                  <a:prstClr val="black"/>
                </a:solidFill>
                <a:latin typeface="Georgia" pitchFamily="18" charset="0"/>
              </a:rPr>
              <a:t>сравнение</a:t>
            </a:r>
            <a:endParaRPr lang="ru-RU" b="1" dirty="0">
              <a:solidFill>
                <a:srgbClr val="003300"/>
              </a:solidFill>
              <a:latin typeface="Georgia" pitchFamily="18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228600" y="381000"/>
            <a:ext cx="8650288" cy="1661993"/>
          </a:xfrm>
          <a:prstGeom prst="rect">
            <a:avLst/>
          </a:prstGeom>
          <a:noFill/>
          <a:ln w="9525">
            <a:solidFill>
              <a:srgbClr val="6633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663300"/>
                </a:solidFill>
                <a:latin typeface="Georgia" pitchFamily="18" charset="0"/>
              </a:rPr>
              <a:t>Как называется языковое изобразительное средство: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00" b="1" dirty="0" smtClean="0">
                <a:solidFill>
                  <a:srgbClr val="663300"/>
                </a:solidFill>
                <a:latin typeface="Georgia" pitchFamily="18" charset="0"/>
              </a:rPr>
              <a:t>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i="1" dirty="0" smtClean="0">
                <a:solidFill>
                  <a:srgbClr val="663300"/>
                </a:solidFill>
                <a:latin typeface="Georgia" pitchFamily="18" charset="0"/>
              </a:rPr>
              <a:t>«К закату проглянуло </a:t>
            </a:r>
            <a:r>
              <a:rPr lang="ru-RU" sz="2800" b="1" i="1" u="sng" dirty="0" smtClean="0">
                <a:solidFill>
                  <a:srgbClr val="663300"/>
                </a:solidFill>
                <a:latin typeface="Georgia" pitchFamily="18" charset="0"/>
              </a:rPr>
              <a:t>бледное солнце</a:t>
            </a:r>
            <a:r>
              <a:rPr lang="ru-RU" sz="2800" b="1" i="1" dirty="0" smtClean="0">
                <a:solidFill>
                  <a:srgbClr val="663300"/>
                </a:solidFill>
                <a:latin typeface="Georgia" pitchFamily="18" charset="0"/>
              </a:rPr>
              <a:t>»</a:t>
            </a:r>
            <a:r>
              <a:rPr lang="ru-RU" sz="2800" b="1" dirty="0" smtClean="0">
                <a:solidFill>
                  <a:srgbClr val="663300"/>
                </a:solidFill>
                <a:latin typeface="Georgia" pitchFamily="18" charset="0"/>
              </a:rPr>
              <a:t>?</a:t>
            </a:r>
          </a:p>
        </p:txBody>
      </p:sp>
      <p:sp>
        <p:nvSpPr>
          <p:cNvPr id="10" name="AutoShape 24"/>
          <p:cNvSpPr>
            <a:spLocks noChangeArrowheads="1"/>
          </p:cNvSpPr>
          <p:nvPr/>
        </p:nvSpPr>
        <p:spPr bwMode="auto">
          <a:xfrm>
            <a:off x="3276599" y="2286020"/>
            <a:ext cx="2438417" cy="48429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66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>
                <a:solidFill>
                  <a:srgbClr val="C00000"/>
                </a:solidFill>
                <a:latin typeface="Georgia" pitchFamily="18" charset="0"/>
              </a:rPr>
              <a:t>ПРАВИЛЬНО</a:t>
            </a:r>
          </a:p>
        </p:txBody>
      </p:sp>
      <p:sp>
        <p:nvSpPr>
          <p:cNvPr id="11" name="Скругленный прямоугольник 11"/>
          <p:cNvSpPr>
            <a:spLocks noChangeArrowheads="1"/>
          </p:cNvSpPr>
          <p:nvPr/>
        </p:nvSpPr>
        <p:spPr bwMode="auto">
          <a:xfrm>
            <a:off x="3276600" y="2286000"/>
            <a:ext cx="2438400" cy="4953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rgbClr val="6633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dirty="0" smtClean="0">
                <a:solidFill>
                  <a:prstClr val="black"/>
                </a:solidFill>
                <a:latin typeface="Georgia" pitchFamily="18" charset="0"/>
              </a:rPr>
              <a:t>эпитет</a:t>
            </a:r>
            <a:endParaRPr lang="ru-RU" b="1" dirty="0">
              <a:solidFill>
                <a:srgbClr val="003300"/>
              </a:solidFill>
              <a:latin typeface="Georgia" pitchFamily="18" charset="0"/>
            </a:endParaRPr>
          </a:p>
        </p:txBody>
      </p:sp>
      <p:pic>
        <p:nvPicPr>
          <p:cNvPr id="14" name="Picture 2" descr="http://www.artlib.ru/objects/gallery_93/artlib_gallery-46863-b.jpg"/>
          <p:cNvPicPr>
            <a:picLocks noChangeAspect="1" noChangeArrowheads="1"/>
          </p:cNvPicPr>
          <p:nvPr/>
        </p:nvPicPr>
        <p:blipFill>
          <a:blip r:embed="rId2"/>
          <a:srcRect r="934" b="5600"/>
          <a:stretch>
            <a:fillRect/>
          </a:stretch>
        </p:blipFill>
        <p:spPr bwMode="auto">
          <a:xfrm>
            <a:off x="2209800" y="2971800"/>
            <a:ext cx="4994006" cy="35094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24"/>
          <p:cNvSpPr>
            <a:spLocks noChangeArrowheads="1"/>
          </p:cNvSpPr>
          <p:nvPr/>
        </p:nvSpPr>
        <p:spPr bwMode="auto">
          <a:xfrm>
            <a:off x="609593" y="2590788"/>
            <a:ext cx="2438417" cy="48429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66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>
                <a:solidFill>
                  <a:prstClr val="black"/>
                </a:solidFill>
                <a:latin typeface="Georgia" pitchFamily="18" charset="0"/>
              </a:rPr>
              <a:t>НЕПРАВИЛЬНО</a:t>
            </a:r>
          </a:p>
        </p:txBody>
      </p:sp>
      <p:sp>
        <p:nvSpPr>
          <p:cNvPr id="7" name="Скругленный прямоугольник 11"/>
          <p:cNvSpPr>
            <a:spLocks noChangeArrowheads="1"/>
          </p:cNvSpPr>
          <p:nvPr/>
        </p:nvSpPr>
        <p:spPr bwMode="auto">
          <a:xfrm>
            <a:off x="609600" y="2590800"/>
            <a:ext cx="2438400" cy="4953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rgbClr val="6633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dirty="0" smtClean="0">
                <a:solidFill>
                  <a:prstClr val="black"/>
                </a:solidFill>
                <a:latin typeface="Georgia" pitchFamily="18" charset="0"/>
              </a:rPr>
              <a:t>метафора</a:t>
            </a:r>
            <a:endParaRPr lang="ru-RU" b="1" dirty="0">
              <a:solidFill>
                <a:srgbClr val="003300"/>
              </a:solidFill>
              <a:latin typeface="Georgia" pitchFamily="18" charset="0"/>
            </a:endParaRPr>
          </a:p>
        </p:txBody>
      </p:sp>
      <p:sp>
        <p:nvSpPr>
          <p:cNvPr id="12" name="AutoShape 24"/>
          <p:cNvSpPr>
            <a:spLocks noChangeArrowheads="1"/>
          </p:cNvSpPr>
          <p:nvPr/>
        </p:nvSpPr>
        <p:spPr bwMode="auto">
          <a:xfrm>
            <a:off x="6172193" y="2590798"/>
            <a:ext cx="2438417" cy="48429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66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Georgia" pitchFamily="18" charset="0"/>
              </a:rPr>
              <a:t>ПРАВИЛЬНО</a:t>
            </a:r>
            <a:endParaRPr lang="ru-RU" sz="2000" b="1" dirty="0">
              <a:solidFill>
                <a:srgbClr val="C00000"/>
              </a:solidFill>
              <a:latin typeface="Georgia" pitchFamily="18" charset="0"/>
            </a:endParaRPr>
          </a:p>
        </p:txBody>
      </p:sp>
      <p:sp>
        <p:nvSpPr>
          <p:cNvPr id="13" name="Скругленный прямоугольник 11"/>
          <p:cNvSpPr>
            <a:spLocks noChangeArrowheads="1"/>
          </p:cNvSpPr>
          <p:nvPr/>
        </p:nvSpPr>
        <p:spPr bwMode="auto">
          <a:xfrm>
            <a:off x="6172200" y="2590800"/>
            <a:ext cx="2438400" cy="4953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rgbClr val="663300"/>
            </a:solidFill>
            <a:round/>
            <a:headEnd/>
            <a:tailEnd/>
          </a:ln>
        </p:spPr>
        <p:txBody>
          <a:bodyPr anchor="ctr"/>
          <a:lstStyle/>
          <a:p>
            <a:pPr lvl="0" algn="ctr">
              <a:defRPr/>
            </a:pPr>
            <a:r>
              <a:rPr lang="ru-RU" sz="2800" dirty="0" smtClean="0">
                <a:solidFill>
                  <a:prstClr val="black"/>
                </a:solidFill>
                <a:latin typeface="Georgia" pitchFamily="18" charset="0"/>
              </a:rPr>
              <a:t>сравнение</a:t>
            </a:r>
            <a:endParaRPr lang="ru-RU" b="1" dirty="0">
              <a:solidFill>
                <a:srgbClr val="003300"/>
              </a:solidFill>
              <a:latin typeface="Georgia" pitchFamily="18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228600" y="381000"/>
            <a:ext cx="8650288" cy="2092881"/>
          </a:xfrm>
          <a:prstGeom prst="rect">
            <a:avLst/>
          </a:prstGeom>
          <a:noFill/>
          <a:ln w="9525">
            <a:solidFill>
              <a:srgbClr val="6633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663300"/>
                </a:solidFill>
                <a:latin typeface="Georgia" pitchFamily="18" charset="0"/>
              </a:rPr>
              <a:t>Как называется языковое изобразительное средство: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00" b="1" dirty="0" smtClean="0">
                <a:solidFill>
                  <a:srgbClr val="663300"/>
                </a:solidFill>
                <a:latin typeface="Georgia" pitchFamily="18" charset="0"/>
              </a:rPr>
              <a:t>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i="1" dirty="0" smtClean="0">
                <a:solidFill>
                  <a:srgbClr val="663300"/>
                </a:solidFill>
                <a:latin typeface="Georgia" pitchFamily="18" charset="0"/>
              </a:rPr>
              <a:t>«Женщина.. с треугольным, как у гусыни, животом под чёрной шерстяной юбкой»</a:t>
            </a:r>
            <a:r>
              <a:rPr lang="ru-RU" sz="2800" b="1" dirty="0" smtClean="0">
                <a:solidFill>
                  <a:srgbClr val="663300"/>
                </a:solidFill>
                <a:latin typeface="Georgia" pitchFamily="18" charset="0"/>
              </a:rPr>
              <a:t>?</a:t>
            </a:r>
          </a:p>
        </p:txBody>
      </p:sp>
      <p:sp>
        <p:nvSpPr>
          <p:cNvPr id="10" name="AutoShape 24"/>
          <p:cNvSpPr>
            <a:spLocks noChangeArrowheads="1"/>
          </p:cNvSpPr>
          <p:nvPr/>
        </p:nvSpPr>
        <p:spPr bwMode="auto">
          <a:xfrm>
            <a:off x="3428999" y="2590820"/>
            <a:ext cx="2438417" cy="48429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66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 smtClean="0">
                <a:latin typeface="Georgia" pitchFamily="18" charset="0"/>
              </a:rPr>
              <a:t>НЕПРАВИЛЬНО</a:t>
            </a:r>
            <a:endParaRPr lang="ru-RU" sz="2000" b="1" dirty="0">
              <a:latin typeface="Georgia" pitchFamily="18" charset="0"/>
            </a:endParaRPr>
          </a:p>
        </p:txBody>
      </p:sp>
      <p:sp>
        <p:nvSpPr>
          <p:cNvPr id="11" name="Скругленный прямоугольник 11"/>
          <p:cNvSpPr>
            <a:spLocks noChangeArrowheads="1"/>
          </p:cNvSpPr>
          <p:nvPr/>
        </p:nvSpPr>
        <p:spPr bwMode="auto">
          <a:xfrm>
            <a:off x="3429000" y="2590800"/>
            <a:ext cx="2438400" cy="4953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rgbClr val="6633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dirty="0" smtClean="0">
                <a:solidFill>
                  <a:prstClr val="black"/>
                </a:solidFill>
                <a:latin typeface="Georgia" pitchFamily="18" charset="0"/>
              </a:rPr>
              <a:t>эпитет</a:t>
            </a:r>
            <a:endParaRPr lang="ru-RU" b="1" dirty="0">
              <a:solidFill>
                <a:srgbClr val="003300"/>
              </a:solidFill>
              <a:latin typeface="Georgia" pitchFamily="18" charset="0"/>
            </a:endParaRPr>
          </a:p>
        </p:txBody>
      </p:sp>
      <p:pic>
        <p:nvPicPr>
          <p:cNvPr id="14" name="Picture 2" descr="http://www.artlib.ru/objects/gallery_93/artlib_gallery-46863-b.jpg"/>
          <p:cNvPicPr>
            <a:picLocks noChangeAspect="1" noChangeArrowheads="1"/>
          </p:cNvPicPr>
          <p:nvPr/>
        </p:nvPicPr>
        <p:blipFill>
          <a:blip r:embed="rId2"/>
          <a:srcRect r="934" b="5600"/>
          <a:stretch>
            <a:fillRect/>
          </a:stretch>
        </p:blipFill>
        <p:spPr bwMode="auto">
          <a:xfrm>
            <a:off x="2362200" y="3276600"/>
            <a:ext cx="4572000" cy="32128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24"/>
          <p:cNvSpPr>
            <a:spLocks noChangeArrowheads="1"/>
          </p:cNvSpPr>
          <p:nvPr/>
        </p:nvSpPr>
        <p:spPr bwMode="auto">
          <a:xfrm>
            <a:off x="609593" y="2590788"/>
            <a:ext cx="2438417" cy="48429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66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Georgia" pitchFamily="18" charset="0"/>
              </a:rPr>
              <a:t>ПРАВИЛЬНО</a:t>
            </a:r>
            <a:endParaRPr lang="ru-RU" sz="2000" b="1" dirty="0">
              <a:solidFill>
                <a:srgbClr val="C00000"/>
              </a:solidFill>
              <a:latin typeface="Georgia" pitchFamily="18" charset="0"/>
            </a:endParaRPr>
          </a:p>
        </p:txBody>
      </p:sp>
      <p:sp>
        <p:nvSpPr>
          <p:cNvPr id="7" name="Скругленный прямоугольник 11"/>
          <p:cNvSpPr>
            <a:spLocks noChangeArrowheads="1"/>
          </p:cNvSpPr>
          <p:nvPr/>
        </p:nvSpPr>
        <p:spPr bwMode="auto">
          <a:xfrm>
            <a:off x="609600" y="2590800"/>
            <a:ext cx="2438400" cy="4953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rgbClr val="6633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dirty="0" smtClean="0">
                <a:solidFill>
                  <a:prstClr val="black"/>
                </a:solidFill>
                <a:latin typeface="Georgia" pitchFamily="18" charset="0"/>
              </a:rPr>
              <a:t>метафора</a:t>
            </a:r>
            <a:endParaRPr lang="ru-RU" b="1" dirty="0">
              <a:solidFill>
                <a:srgbClr val="003300"/>
              </a:solidFill>
              <a:latin typeface="Georgia" pitchFamily="18" charset="0"/>
            </a:endParaRPr>
          </a:p>
        </p:txBody>
      </p:sp>
      <p:sp>
        <p:nvSpPr>
          <p:cNvPr id="12" name="AutoShape 24"/>
          <p:cNvSpPr>
            <a:spLocks noChangeArrowheads="1"/>
          </p:cNvSpPr>
          <p:nvPr/>
        </p:nvSpPr>
        <p:spPr bwMode="auto">
          <a:xfrm>
            <a:off x="6172193" y="2590798"/>
            <a:ext cx="2438417" cy="48429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66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 smtClean="0">
                <a:latin typeface="Georgia" pitchFamily="18" charset="0"/>
              </a:rPr>
              <a:t>НЕПРАВИЛЬНО</a:t>
            </a:r>
            <a:endParaRPr lang="ru-RU" sz="2000" b="1" dirty="0">
              <a:latin typeface="Georgia" pitchFamily="18" charset="0"/>
            </a:endParaRPr>
          </a:p>
        </p:txBody>
      </p:sp>
      <p:sp>
        <p:nvSpPr>
          <p:cNvPr id="13" name="Скругленный прямоугольник 11"/>
          <p:cNvSpPr>
            <a:spLocks noChangeArrowheads="1"/>
          </p:cNvSpPr>
          <p:nvPr/>
        </p:nvSpPr>
        <p:spPr bwMode="auto">
          <a:xfrm>
            <a:off x="6172200" y="2590800"/>
            <a:ext cx="2438400" cy="4953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rgbClr val="663300"/>
            </a:solidFill>
            <a:round/>
            <a:headEnd/>
            <a:tailEnd/>
          </a:ln>
        </p:spPr>
        <p:txBody>
          <a:bodyPr anchor="ctr"/>
          <a:lstStyle/>
          <a:p>
            <a:pPr lvl="0" algn="ctr">
              <a:defRPr/>
            </a:pPr>
            <a:r>
              <a:rPr lang="ru-RU" sz="2800" dirty="0" smtClean="0">
                <a:solidFill>
                  <a:prstClr val="black"/>
                </a:solidFill>
                <a:latin typeface="Georgia" pitchFamily="18" charset="0"/>
              </a:rPr>
              <a:t>сравнение</a:t>
            </a:r>
            <a:endParaRPr lang="ru-RU" b="1" dirty="0">
              <a:solidFill>
                <a:srgbClr val="003300"/>
              </a:solidFill>
              <a:latin typeface="Georgia" pitchFamily="18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228600" y="381000"/>
            <a:ext cx="8650288" cy="1661993"/>
          </a:xfrm>
          <a:prstGeom prst="rect">
            <a:avLst/>
          </a:prstGeom>
          <a:noFill/>
          <a:ln w="9525">
            <a:solidFill>
              <a:srgbClr val="6633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663300"/>
                </a:solidFill>
                <a:latin typeface="Georgia" pitchFamily="18" charset="0"/>
              </a:rPr>
              <a:t>Как называется языковое изобразительное средство: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00" b="1" dirty="0" smtClean="0">
                <a:solidFill>
                  <a:srgbClr val="663300"/>
                </a:solidFill>
                <a:latin typeface="Georgia" pitchFamily="18" charset="0"/>
              </a:rPr>
              <a:t>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i="1" dirty="0" smtClean="0">
                <a:solidFill>
                  <a:srgbClr val="663300"/>
                </a:solidFill>
                <a:latin typeface="Georgia" pitchFamily="18" charset="0"/>
              </a:rPr>
              <a:t>«…лошади ровно шлёпали по лужам»</a:t>
            </a:r>
            <a:r>
              <a:rPr lang="ru-RU" sz="2800" b="1" dirty="0" smtClean="0">
                <a:solidFill>
                  <a:srgbClr val="663300"/>
                </a:solidFill>
                <a:latin typeface="Georgia" pitchFamily="18" charset="0"/>
              </a:rPr>
              <a:t>?</a:t>
            </a:r>
          </a:p>
        </p:txBody>
      </p:sp>
      <p:sp>
        <p:nvSpPr>
          <p:cNvPr id="10" name="AutoShape 24"/>
          <p:cNvSpPr>
            <a:spLocks noChangeArrowheads="1"/>
          </p:cNvSpPr>
          <p:nvPr/>
        </p:nvSpPr>
        <p:spPr bwMode="auto">
          <a:xfrm>
            <a:off x="3428999" y="2590820"/>
            <a:ext cx="2438417" cy="48429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rgbClr val="66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 smtClean="0">
                <a:latin typeface="Georgia" pitchFamily="18" charset="0"/>
              </a:rPr>
              <a:t>НЕПРАВИЛЬНО</a:t>
            </a:r>
            <a:endParaRPr lang="ru-RU" sz="2000" b="1" dirty="0">
              <a:latin typeface="Georgia" pitchFamily="18" charset="0"/>
            </a:endParaRPr>
          </a:p>
        </p:txBody>
      </p:sp>
      <p:sp>
        <p:nvSpPr>
          <p:cNvPr id="11" name="Скругленный прямоугольник 11"/>
          <p:cNvSpPr>
            <a:spLocks noChangeArrowheads="1"/>
          </p:cNvSpPr>
          <p:nvPr/>
        </p:nvSpPr>
        <p:spPr bwMode="auto">
          <a:xfrm>
            <a:off x="3429000" y="2590800"/>
            <a:ext cx="2438400" cy="4953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rgbClr val="6633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800" dirty="0" smtClean="0">
                <a:solidFill>
                  <a:prstClr val="black"/>
                </a:solidFill>
                <a:latin typeface="Georgia" pitchFamily="18" charset="0"/>
              </a:rPr>
              <a:t>эпитет</a:t>
            </a:r>
            <a:endParaRPr lang="ru-RU" b="1" dirty="0">
              <a:solidFill>
                <a:srgbClr val="003300"/>
              </a:solidFill>
              <a:latin typeface="Georgia" pitchFamily="18" charset="0"/>
            </a:endParaRPr>
          </a:p>
        </p:txBody>
      </p:sp>
      <p:pic>
        <p:nvPicPr>
          <p:cNvPr id="14" name="Picture 2" descr="http://www.artlib.ru/objects/gallery_93/artlib_gallery-46863-b.jpg"/>
          <p:cNvPicPr>
            <a:picLocks noChangeAspect="1" noChangeArrowheads="1"/>
          </p:cNvPicPr>
          <p:nvPr/>
        </p:nvPicPr>
        <p:blipFill>
          <a:blip r:embed="rId2"/>
          <a:srcRect r="934" b="5600"/>
          <a:stretch>
            <a:fillRect/>
          </a:stretch>
        </p:blipFill>
        <p:spPr bwMode="auto">
          <a:xfrm>
            <a:off x="2362200" y="3200400"/>
            <a:ext cx="4648200" cy="32664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572000" y="2438400"/>
            <a:ext cx="3799397" cy="731838"/>
          </a:xfrm>
          <a:prstGeom prst="round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rtl="0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2400" b="1" dirty="0">
                <a:solidFill>
                  <a:prstClr val="black"/>
                </a:solidFill>
                <a:latin typeface="Georgia" pitchFamily="18" charset="0"/>
              </a:rPr>
              <a:t>БУДЬТЕ ВНИМАТЕЛЬНЫ!</a:t>
            </a:r>
          </a:p>
        </p:txBody>
      </p:sp>
      <p:sp>
        <p:nvSpPr>
          <p:cNvPr id="12" name="AutoShape 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572000" y="1524000"/>
            <a:ext cx="3799397" cy="914400"/>
          </a:xfrm>
          <a:prstGeom prst="roundRect">
            <a:avLst/>
          </a:prstGeom>
          <a:noFill/>
          <a:ln w="19050">
            <a:solidFill>
              <a:srgbClr val="66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342900" indent="-342900" algn="ctr" rtl="0">
              <a:defRPr/>
            </a:pPr>
            <a:r>
              <a:rPr lang="ru-RU" sz="2000" b="1" kern="1200" dirty="0">
                <a:solidFill>
                  <a:prstClr val="black"/>
                </a:solidFill>
                <a:latin typeface="Georgia" pitchFamily="18" charset="0"/>
              </a:rPr>
              <a:t>Было много ошибок: </a:t>
            </a:r>
          </a:p>
          <a:p>
            <a:pPr marL="342900" indent="-342900" algn="ctr" rtl="0">
              <a:defRPr/>
            </a:pPr>
            <a:r>
              <a:rPr lang="ru-RU" sz="2000" b="1" kern="1200" dirty="0" smtClean="0">
                <a:solidFill>
                  <a:prstClr val="black"/>
                </a:solidFill>
                <a:latin typeface="Georgia" pitchFamily="18" charset="0"/>
              </a:rPr>
              <a:t>нужно быть внимательнее</a:t>
            </a:r>
            <a:endParaRPr lang="ru-RU" sz="2000" kern="1200" dirty="0">
              <a:solidFill>
                <a:prstClr val="black"/>
              </a:solidFill>
              <a:latin typeface="Georgia" pitchFamily="18" charset="0"/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761911" y="2438400"/>
            <a:ext cx="3658679" cy="731838"/>
          </a:xfrm>
          <a:prstGeom prst="round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rtl="0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2400" b="1" dirty="0">
                <a:solidFill>
                  <a:srgbClr val="C00000"/>
                </a:solidFill>
                <a:latin typeface="Georgia" pitchFamily="18" charset="0"/>
              </a:rPr>
              <a:t>МОЛОДЦЫ!</a:t>
            </a:r>
          </a:p>
        </p:txBody>
      </p:sp>
      <p:sp>
        <p:nvSpPr>
          <p:cNvPr id="14" name="AutoShape 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67751" y="1524000"/>
            <a:ext cx="3729038" cy="914400"/>
          </a:xfrm>
          <a:prstGeom prst="roundRect">
            <a:avLst/>
          </a:prstGeom>
          <a:noFill/>
          <a:ln w="19050">
            <a:solidFill>
              <a:srgbClr val="66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342900" indent="-342900" algn="ctr" rtl="0">
              <a:defRPr/>
            </a:pPr>
            <a:r>
              <a:rPr lang="ru-RU" sz="2000" b="1" kern="1200" dirty="0">
                <a:solidFill>
                  <a:prstClr val="black"/>
                </a:solidFill>
                <a:latin typeface="Georgia" pitchFamily="18" charset="0"/>
              </a:rPr>
              <a:t>Знания прочные: </a:t>
            </a:r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228600" y="381000"/>
            <a:ext cx="865028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663300"/>
                </a:solidFill>
                <a:latin typeface="Georgia" pitchFamily="18" charset="0"/>
              </a:rPr>
              <a:t>Как вы оцениваете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663300"/>
                </a:solidFill>
                <a:latin typeface="Georgia" pitchFamily="18" charset="0"/>
              </a:rPr>
              <a:t>свою работу на уроке?</a:t>
            </a:r>
            <a:endParaRPr lang="ru-RU" sz="3200" b="1" kern="1200" dirty="0">
              <a:solidFill>
                <a:srgbClr val="663300"/>
              </a:solidFill>
              <a:latin typeface="Georgia" pitchFamily="18" charset="0"/>
              <a:ea typeface="+mn-ea"/>
              <a:cs typeface="+mn-cs"/>
            </a:endParaRPr>
          </a:p>
        </p:txBody>
      </p:sp>
      <p:pic>
        <p:nvPicPr>
          <p:cNvPr id="2050" name="Picture 2" descr="https://i.ytimg.com/vi/72Kw-rhovtI/maxresdefaul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3124200"/>
            <a:ext cx="6096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3" descr="книга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752600"/>
            <a:ext cx="6960880" cy="3965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WordArt 5"/>
          <p:cNvSpPr>
            <a:spLocks noChangeArrowheads="1" noChangeShapeType="1" noTextEdit="1"/>
          </p:cNvSpPr>
          <p:nvPr/>
        </p:nvSpPr>
        <p:spPr bwMode="auto">
          <a:xfrm rot="-948008">
            <a:off x="5130874" y="3034492"/>
            <a:ext cx="1145909" cy="90584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5</a:t>
            </a:r>
          </a:p>
        </p:txBody>
      </p:sp>
      <p:sp>
        <p:nvSpPr>
          <p:cNvPr id="5" name="Управляющая кнопка: настраиваемая 4">
            <a:hlinkClick r:id="" action="ppaction://hlinkshowjump?jump=endshow" highlightClick="1"/>
          </p:cNvPr>
          <p:cNvSpPr/>
          <p:nvPr/>
        </p:nvSpPr>
        <p:spPr>
          <a:xfrm>
            <a:off x="4114800" y="6172200"/>
            <a:ext cx="1113789" cy="289869"/>
          </a:xfrm>
          <a:prstGeom prst="actionButtonBlank">
            <a:avLst/>
          </a:prstGeom>
          <a:solidFill>
            <a:srgbClr val="FFFFFF"/>
          </a:solidFill>
          <a:ln w="127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i="1" dirty="0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Georgia" pitchFamily="18" charset="0"/>
                <a:cs typeface="Times New Roman" pitchFamily="18" charset="0"/>
              </a:rPr>
              <a:t>ВЫХОД</a:t>
            </a:r>
            <a:endParaRPr lang="ru-RU" sz="1400" i="1" dirty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28600" y="381000"/>
            <a:ext cx="865028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dirty="0" smtClean="0">
                <a:solidFill>
                  <a:srgbClr val="663300"/>
                </a:solidFill>
                <a:latin typeface="Georgia" pitchFamily="18" charset="0"/>
              </a:rPr>
              <a:t>Всем спасибо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dirty="0" smtClean="0">
                <a:solidFill>
                  <a:srgbClr val="663300"/>
                </a:solidFill>
                <a:latin typeface="Georgia" pitchFamily="18" charset="0"/>
              </a:rPr>
              <a:t>за работу на уроке!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olormaster">
  <a:themeElements>
    <a:clrScheme name="1_colormaster 4">
      <a:dk1>
        <a:srgbClr val="000000"/>
      </a:dk1>
      <a:lt1>
        <a:srgbClr val="FF9966"/>
      </a:lt1>
      <a:dk2>
        <a:srgbClr val="1C1C1C"/>
      </a:dk2>
      <a:lt2>
        <a:srgbClr val="4D4D4D"/>
      </a:lt2>
      <a:accent1>
        <a:srgbClr val="FF0000"/>
      </a:accent1>
      <a:accent2>
        <a:srgbClr val="FF6699"/>
      </a:accent2>
      <a:accent3>
        <a:srgbClr val="FFCAB8"/>
      </a:accent3>
      <a:accent4>
        <a:srgbClr val="000000"/>
      </a:accent4>
      <a:accent5>
        <a:srgbClr val="FFAAAA"/>
      </a:accent5>
      <a:accent6>
        <a:srgbClr val="E75C8A"/>
      </a:accent6>
      <a:hlink>
        <a:srgbClr val="CC00CC"/>
      </a:hlink>
      <a:folHlink>
        <a:srgbClr val="FFCC00"/>
      </a:folHlink>
    </a:clrScheme>
    <a:fontScheme name="1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481</TotalTime>
  <Words>492</Words>
  <PresentationFormat>Экран (4:3)</PresentationFormat>
  <Paragraphs>170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22</vt:i4>
      </vt:variant>
    </vt:vector>
  </HeadingPairs>
  <TitlesOfParts>
    <vt:vector size="25" baseType="lpstr">
      <vt:lpstr>Office Theme</vt:lpstr>
      <vt:lpstr>1_colormaster</vt:lpstr>
      <vt:lpstr>10_Office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</cp:lastModifiedBy>
  <cp:revision>46</cp:revision>
  <dcterms:created xsi:type="dcterms:W3CDTF">2017-11-01T12:43:22Z</dcterms:created>
  <dcterms:modified xsi:type="dcterms:W3CDTF">2020-04-05T18:00:40Z</dcterms:modified>
</cp:coreProperties>
</file>