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9" r:id="rId2"/>
    <p:sldId id="257" r:id="rId3"/>
    <p:sldId id="272" r:id="rId4"/>
    <p:sldId id="310" r:id="rId5"/>
    <p:sldId id="307" r:id="rId6"/>
    <p:sldId id="302" r:id="rId7"/>
    <p:sldId id="304" r:id="rId8"/>
    <p:sldId id="303" r:id="rId9"/>
    <p:sldId id="305" r:id="rId10"/>
    <p:sldId id="306" r:id="rId11"/>
    <p:sldId id="308" r:id="rId12"/>
    <p:sldId id="285" r:id="rId13"/>
    <p:sldId id="286" r:id="rId14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64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7" d="100"/>
          <a:sy n="97" d="100"/>
        </p:scale>
        <p:origin x="-22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3/31/2020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8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4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2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9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10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11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19.mp3" TargetMode="External"/><Relationship Id="rId1" Type="http://schemas.openxmlformats.org/officeDocument/2006/relationships/audio" Target="file:///D:\&#1055;&#1088;&#1077;&#1079;&#1077;&#1085;&#1090;&#1072;&#1094;&#1080;&#1080;\&#1040;&#1093;&#1084;&#1072;&#1090;&#1086;&#1074;&#1072;\&#1040;&#1093;&#1084;&#1072;&#1090;&#1086;&#1074;&#1072;%20&#1058;&#1045;&#1057;&#1058;\004.mp3" TargetMode="External"/><Relationship Id="rId6" Type="http://schemas.openxmlformats.org/officeDocument/2006/relationships/image" Target="../media/image12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381000"/>
            <a:ext cx="9144000" cy="369332"/>
          </a:xfrm>
          <a:prstGeom prst="rect">
            <a:avLst/>
          </a:prstGeom>
          <a:noFill/>
          <a:ln>
            <a:noFill/>
          </a:ln>
          <a:effectLst>
            <a:glow rad="101600">
              <a:schemeClr val="accent1">
                <a:satMod val="175000"/>
                <a:alpha val="40000"/>
              </a:schemeClr>
            </a:glo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ru-RU" dirty="0">
                <a:ln w="10541" cmpd="sng">
                  <a:noFill/>
                  <a:prstDash val="solid"/>
                </a:ln>
                <a:latin typeface="Georgia" pitchFamily="18" charset="0"/>
                <a:cs typeface="Times New Roman" pitchFamily="18" charset="0"/>
              </a:rPr>
              <a:t>Дидактический материал по </a:t>
            </a:r>
            <a:r>
              <a:rPr lang="ru-RU" dirty="0" smtClean="0">
                <a:ln w="10541" cmpd="sng">
                  <a:noFill/>
                  <a:prstDash val="solid"/>
                </a:ln>
                <a:latin typeface="Georgia" pitchFamily="18" charset="0"/>
                <a:cs typeface="Times New Roman" pitchFamily="18" charset="0"/>
              </a:rPr>
              <a:t>литературе для 9 </a:t>
            </a:r>
            <a:r>
              <a:rPr lang="ru-RU" dirty="0">
                <a:ln w="10541" cmpd="sng">
                  <a:noFill/>
                  <a:prstDash val="solid"/>
                </a:ln>
                <a:latin typeface="Georgia" pitchFamily="18" charset="0"/>
                <a:cs typeface="Times New Roman" pitchFamily="18" charset="0"/>
              </a:rPr>
              <a:t>класса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0" y="9906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Georgia" pitchFamily="18" charset="0"/>
              </a:rPr>
              <a:t>Тест по произведению</a:t>
            </a:r>
            <a:endParaRPr lang="ru-RU" sz="3600" dirty="0">
              <a:latin typeface="Georgia" pitchFamily="18" charset="0"/>
            </a:endParaRPr>
          </a:p>
        </p:txBody>
      </p:sp>
      <p:sp>
        <p:nvSpPr>
          <p:cNvPr id="9" name="Rectangle 7"/>
          <p:cNvSpPr>
            <a:spLocks noChangeArrowheads="1"/>
          </p:cNvSpPr>
          <p:nvPr/>
        </p:nvSpPr>
        <p:spPr bwMode="auto">
          <a:xfrm>
            <a:off x="0" y="56388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1400" dirty="0">
                <a:latin typeface="Georgia" pitchFamily="18" charset="0"/>
              </a:rPr>
              <a:t>Автор презентации: </a:t>
            </a:r>
          </a:p>
          <a:p>
            <a:pPr algn="ctr"/>
            <a:r>
              <a:rPr lang="ru-RU" sz="1400" dirty="0">
                <a:latin typeface="Georgia" pitchFamily="18" charset="0"/>
              </a:rPr>
              <a:t>учитель русского языка и литературы </a:t>
            </a:r>
          </a:p>
          <a:p>
            <a:pPr algn="ctr"/>
            <a:r>
              <a:rPr lang="ru-RU" sz="1400" dirty="0">
                <a:latin typeface="Georgia" pitchFamily="18" charset="0"/>
              </a:rPr>
              <a:t>МБОУ «Лицей №</a:t>
            </a:r>
            <a:r>
              <a:rPr lang="ru-RU" sz="1400" dirty="0" smtClean="0">
                <a:latin typeface="Georgia" pitchFamily="18" charset="0"/>
              </a:rPr>
              <a:t>1» </a:t>
            </a:r>
            <a:r>
              <a:rPr lang="ru-RU" sz="1400" dirty="0" err="1" smtClean="0">
                <a:latin typeface="Georgia" pitchFamily="18" charset="0"/>
              </a:rPr>
              <a:t>р.п.Чамзика</a:t>
            </a:r>
            <a:r>
              <a:rPr lang="ru-RU" sz="1400" dirty="0" smtClean="0">
                <a:latin typeface="Georgia" pitchFamily="18" charset="0"/>
              </a:rPr>
              <a:t> Республики Мордовия</a:t>
            </a:r>
          </a:p>
          <a:p>
            <a:pPr algn="ctr"/>
            <a:r>
              <a:rPr lang="ru-RU" sz="1400" u="sng" dirty="0" err="1" smtClean="0">
                <a:latin typeface="Georgia" pitchFamily="18" charset="0"/>
              </a:rPr>
              <a:t>Печказова</a:t>
            </a:r>
            <a:r>
              <a:rPr lang="ru-RU" sz="1400" u="sng" dirty="0" smtClean="0">
                <a:latin typeface="Georgia" pitchFamily="18" charset="0"/>
              </a:rPr>
              <a:t> </a:t>
            </a:r>
            <a:r>
              <a:rPr lang="ru-RU" sz="1400" u="sng" dirty="0">
                <a:latin typeface="Georgia" pitchFamily="18" charset="0"/>
              </a:rPr>
              <a:t>Светлана Петровна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0" y="16002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А.П.Чехова </a:t>
            </a:r>
            <a:r>
              <a:rPr lang="ru-RU" sz="4800" kern="10" dirty="0" smtClean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«Тоска</a:t>
            </a:r>
            <a:r>
              <a:rPr lang="ru-RU" sz="4800" kern="10" dirty="0" smtClean="0">
                <a:ln w="9525">
                  <a:noFill/>
                  <a:round/>
                  <a:headEnd/>
                  <a:tailEnd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</a:rPr>
              <a:t>»</a:t>
            </a:r>
            <a:endParaRPr lang="ru-RU" sz="4800" kern="10" dirty="0">
              <a:ln w="9525">
                <a:noFill/>
                <a:round/>
                <a:headEnd/>
                <a:tailEnd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/>
            </a:endParaRPr>
          </a:p>
        </p:txBody>
      </p:sp>
      <p:pic>
        <p:nvPicPr>
          <p:cNvPr id="2050" name="Picture 2" descr="D:\Презентации\Чехов\Тоска\8750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0" y="2514600"/>
            <a:ext cx="4572000" cy="3160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5"/>
          <p:cNvSpPr>
            <a:spLocks noChangeArrowheads="1"/>
          </p:cNvSpPr>
          <p:nvPr/>
        </p:nvSpPr>
        <p:spPr bwMode="auto">
          <a:xfrm>
            <a:off x="0" y="381000"/>
            <a:ext cx="91440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dirty="0">
                <a:latin typeface="Georgia" pitchFamily="18" charset="0"/>
              </a:rPr>
              <a:t>Цель урока: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219200" y="1143000"/>
            <a:ext cx="662940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 smtClean="0">
                <a:solidFill>
                  <a:srgbClr val="000000"/>
                </a:solidFill>
                <a:latin typeface="Georgia" pitchFamily="18" charset="0"/>
              </a:rPr>
              <a:t>в занимательной форме 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Georgia" pitchFamily="18" charset="0"/>
              </a:rPr>
              <a:t>проверить уровень знания и понимания учениками </a:t>
            </a:r>
            <a:r>
              <a:rPr lang="ru-RU" dirty="0" smtClean="0">
                <a:latin typeface="Georgia" pitchFamily="18" charset="0"/>
              </a:rPr>
              <a:t>произведения А.П.Чехова «Тоска</a:t>
            </a:r>
            <a:r>
              <a:rPr lang="ru-RU" dirty="0" smtClean="0">
                <a:latin typeface="Georgia" pitchFamily="18" charset="0"/>
              </a:rPr>
              <a:t>»,</a:t>
            </a:r>
            <a:endParaRPr lang="ru-RU" dirty="0" smtClean="0">
              <a:latin typeface="Georgia" pitchFamily="18" charset="0"/>
            </a:endParaRP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Georgia" pitchFamily="18" charset="0"/>
              </a:rPr>
              <a:t>его темы, идеи, особенностей </a:t>
            </a:r>
          </a:p>
          <a:p>
            <a:pPr algn="ctr"/>
            <a:r>
              <a:rPr lang="ru-RU" dirty="0" smtClean="0">
                <a:solidFill>
                  <a:srgbClr val="000000"/>
                </a:solidFill>
                <a:latin typeface="Georgia" pitchFamily="18" charset="0"/>
              </a:rPr>
              <a:t>изобразительно-выразительных средств</a:t>
            </a:r>
            <a:endParaRPr lang="ru-RU" dirty="0">
              <a:latin typeface="Georgia" pitchFamily="18" charset="0"/>
            </a:endParaRPr>
          </a:p>
        </p:txBody>
      </p:sp>
      <p:pic>
        <p:nvPicPr>
          <p:cNvPr id="6" name="Picture 1" descr="D:\Презентации\Чехов\Тоска\i_01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00400" y="2743200"/>
            <a:ext cx="2590800" cy="37872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0" y="457200"/>
            <a:ext cx="914400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Georgia" pitchFamily="18" charset="0"/>
              </a:rPr>
              <a:t> </a:t>
            </a:r>
            <a:r>
              <a:rPr lang="ru-RU" sz="3200" dirty="0" smtClean="0">
                <a:latin typeface="Georgia" pitchFamily="18" charset="0"/>
              </a:rPr>
              <a:t>ПРОВЕРЬТЕ СЕБЯ</a:t>
            </a:r>
          </a:p>
        </p:txBody>
      </p:sp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3276600" y="5715000"/>
            <a:ext cx="2705112" cy="476272"/>
          </a:xfrm>
          <a:prstGeom prst="rect">
            <a:avLst/>
          </a:prstGeom>
          <a:solidFill>
            <a:srgbClr val="FFFFFF"/>
          </a:solidFill>
          <a:ln w="28575">
            <a:solidFill>
              <a:srgbClr val="F79646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cap="all" dirty="0" smtClean="0">
                <a:solidFill>
                  <a:srgbClr val="FF0000"/>
                </a:solidFill>
                <a:latin typeface="Georgia" pitchFamily="18" charset="0"/>
                <a:cs typeface="Times New Roman" pitchFamily="18" charset="0"/>
              </a:rPr>
              <a:t>Начать ТЕСТ</a:t>
            </a:r>
            <a:endParaRPr lang="ru-RU" sz="2800" cap="all" dirty="0">
              <a:solidFill>
                <a:srgbClr val="FF0000"/>
              </a:solidFill>
              <a:latin typeface="Georgia" pitchFamily="18" charset="0"/>
              <a:cs typeface="Times New Roman" pitchFamily="18" charset="0"/>
            </a:endParaRPr>
          </a:p>
        </p:txBody>
      </p:sp>
      <p:pic>
        <p:nvPicPr>
          <p:cNvPr id="7" name="Picture 2" descr="https://img.labirint.ru/rcimg/23535fea9a616b923905b3e5ee254a4e/1920x1080/comments_pic/1815/5_2be7d4fcd0a7530d17af507285fc13b0_1523385492.jpg?1523385807"/>
          <p:cNvPicPr>
            <a:picLocks noChangeAspect="1" noChangeArrowheads="1"/>
          </p:cNvPicPr>
          <p:nvPr/>
        </p:nvPicPr>
        <p:blipFill>
          <a:blip r:embed="rId3"/>
          <a:srcRect l="4674" b="4762"/>
          <a:stretch>
            <a:fillRect/>
          </a:stretch>
        </p:blipFill>
        <p:spPr bwMode="auto">
          <a:xfrm>
            <a:off x="2895600" y="1066800"/>
            <a:ext cx="3374973" cy="44958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Назовите </a:t>
            </a:r>
            <a:r>
              <a:rPr lang="ru-RU" sz="3200" dirty="0" smtClean="0">
                <a:latin typeface="Georgia" pitchFamily="18" charset="0"/>
              </a:rPr>
              <a:t>жанровую принадлежность </a:t>
            </a:r>
            <a:r>
              <a:rPr lang="ru-RU" sz="3200" dirty="0" smtClean="0">
                <a:latin typeface="Georgia" pitchFamily="18" charset="0"/>
              </a:rPr>
              <a:t>произведения А.П.Чехова </a:t>
            </a:r>
            <a:r>
              <a:rPr lang="ru-RU" sz="3200" dirty="0" smtClean="0">
                <a:latin typeface="Georgia" pitchFamily="18" charset="0"/>
              </a:rPr>
              <a:t>«Тоска» 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457200" y="16764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повесть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6477000" y="16764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драма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0" y="24384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В каком году произведение вышло в свет: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3733800" y="3505200"/>
            <a:ext cx="198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в 1884 г.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3733800" y="4876800"/>
            <a:ext cx="1981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В 1887 г.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>
            <a:off x="3276600" y="16764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рассказ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3733800" y="4191000"/>
            <a:ext cx="1371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в 1886 г.</a:t>
            </a:r>
            <a:endParaRPr lang="ru-RU" sz="2000" dirty="0" smtClean="0">
              <a:latin typeface="Georgia" pitchFamily="18" charset="0"/>
            </a:endParaRPr>
          </a:p>
        </p:txBody>
      </p:sp>
      <p:pic>
        <p:nvPicPr>
          <p:cNvPr id="1028" name="Picture 4" descr="https://yard.kraslib.ru/img/vv/top/Chehov_toska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85800" y="3048000"/>
            <a:ext cx="2628900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200" grpId="0"/>
      <p:bldP spid="8200" grpId="1"/>
      <p:bldP spid="13" grpId="0"/>
      <p:bldP spid="13" grpId="1"/>
      <p:bldP spid="46" grpId="0"/>
      <p:bldP spid="47" grpId="0"/>
      <p:bldP spid="47" grpId="1"/>
      <p:bldP spid="47" grpId="2"/>
      <p:bldP spid="49" grpId="0"/>
      <p:bldP spid="49" grpId="1"/>
      <p:bldP spid="49" grpId="2"/>
      <p:bldP spid="54" grpId="0"/>
      <p:bldP spid="55" grpId="0"/>
      <p:bldP spid="55" grpId="1"/>
      <p:bldP spid="55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В какой газете впервые </a:t>
            </a:r>
          </a:p>
          <a:p>
            <a:pPr algn="ctr"/>
            <a:r>
              <a:rPr lang="ru-RU" sz="3200" dirty="0" smtClean="0">
                <a:latin typeface="Georgia" pitchFamily="18" charset="0"/>
              </a:rPr>
              <a:t>был опубликован рассказ: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04800" y="1676400"/>
            <a:ext cx="2743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«Московские вести»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6400800" y="1676400"/>
            <a:ext cx="2362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«Русские вести»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0" y="22098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Как назывался сборник, в который был включён рассказ: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2523067" y="3505200"/>
            <a:ext cx="31919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«В сумерках»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2590800" y="4876800"/>
            <a:ext cx="319193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 «Шалость»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>
            <a:off x="2971800" y="1676400"/>
            <a:ext cx="32766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«</a:t>
            </a:r>
            <a:r>
              <a:rPr lang="ru-RU" sz="2000" dirty="0" smtClean="0">
                <a:latin typeface="Georgia" pitchFamily="18" charset="0"/>
              </a:rPr>
              <a:t>Петербургская газета»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2590800" y="4191000"/>
            <a:ext cx="2743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«Пёстрые рассказы»</a:t>
            </a:r>
            <a:endParaRPr lang="ru-RU" sz="2000" dirty="0" smtClean="0">
              <a:latin typeface="Georgia" pitchFamily="18" charset="0"/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6248400" y="3048000"/>
            <a:ext cx="2438400" cy="3505200"/>
            <a:chOff x="990600" y="838200"/>
            <a:chExt cx="3962400" cy="5410200"/>
          </a:xfrm>
        </p:grpSpPr>
        <p:pic>
          <p:nvPicPr>
            <p:cNvPr id="18" name="Picture 2" descr="http://www.auction-imperia.ru/i/booklot/IMG_3462-38.jpg"/>
            <p:cNvPicPr>
              <a:picLocks noChangeAspect="1" noChangeArrowheads="1"/>
            </p:cNvPicPr>
            <p:nvPr/>
          </p:nvPicPr>
          <p:blipFill>
            <a:blip r:embed="rId6"/>
            <a:srcRect l="62667" t="16552" r="2667" b="11724"/>
            <a:stretch>
              <a:fillRect/>
            </a:stretch>
          </p:blipFill>
          <p:spPr bwMode="auto">
            <a:xfrm>
              <a:off x="990600" y="1295400"/>
              <a:ext cx="3962400" cy="49530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19" name="Picture 2" descr="http://www.auction-imperia.ru/i/booklot/IMG_3462-38.jpg"/>
            <p:cNvPicPr>
              <a:picLocks noChangeAspect="1" noChangeArrowheads="1"/>
            </p:cNvPicPr>
            <p:nvPr/>
          </p:nvPicPr>
          <p:blipFill>
            <a:blip r:embed="rId6"/>
            <a:srcRect l="62667" t="23173" r="2667" b="69103"/>
            <a:stretch>
              <a:fillRect/>
            </a:stretch>
          </p:blipFill>
          <p:spPr bwMode="auto">
            <a:xfrm>
              <a:off x="990600" y="838200"/>
              <a:ext cx="3962400" cy="5334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200" grpId="0"/>
      <p:bldP spid="8200" grpId="1"/>
      <p:bldP spid="13" grpId="0"/>
      <p:bldP spid="13" grpId="1"/>
      <p:bldP spid="46" grpId="0"/>
      <p:bldP spid="47" grpId="0"/>
      <p:bldP spid="47" grpId="1"/>
      <p:bldP spid="47" grpId="2"/>
      <p:bldP spid="49" grpId="0"/>
      <p:bldP spid="49" grpId="1"/>
      <p:bldP spid="49" grpId="2"/>
      <p:bldP spid="54" grpId="0"/>
      <p:bldP spid="55" grpId="0"/>
      <p:bldP spid="55" grpId="1"/>
      <p:bldP spid="55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Как зовут главного </a:t>
            </a:r>
            <a:r>
              <a:rPr lang="ru-RU" sz="3200" dirty="0" smtClean="0">
                <a:latin typeface="Georgia" pitchFamily="18" charset="0"/>
              </a:rPr>
              <a:t>героя рассказа </a:t>
            </a:r>
            <a:endParaRPr lang="ru-RU" sz="3200" dirty="0" smtClean="0">
              <a:latin typeface="Georgia" pitchFamily="18" charset="0"/>
            </a:endParaRPr>
          </a:p>
          <a:p>
            <a:pPr algn="ctr"/>
            <a:r>
              <a:rPr lang="ru-RU" sz="3200" dirty="0" smtClean="0">
                <a:latin typeface="Georgia" pitchFamily="18" charset="0"/>
              </a:rPr>
              <a:t>А.П.Чехова </a:t>
            </a:r>
            <a:r>
              <a:rPr lang="ru-RU" sz="3200" dirty="0" smtClean="0">
                <a:latin typeface="Georgia" pitchFamily="18" charset="0"/>
              </a:rPr>
              <a:t>«Тоска</a:t>
            </a:r>
            <a:r>
              <a:rPr lang="ru-RU" sz="3200" dirty="0" smtClean="0">
                <a:latin typeface="Georgia" pitchFamily="18" charset="0"/>
              </a:rPr>
              <a:t>»: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6019800" y="17526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41325" indent="-441325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Иона </a:t>
            </a:r>
            <a:r>
              <a:rPr lang="ru-RU" sz="2000" dirty="0" err="1" smtClean="0">
                <a:latin typeface="Georgia" pitchFamily="18" charset="0"/>
              </a:rPr>
              <a:t>Потапкин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838200" y="17526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Потап Ионов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0" y="24384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Назовите профессию о героя рассказа </a:t>
            </a:r>
            <a:r>
              <a:rPr lang="ru-RU" sz="3200" dirty="0" smtClean="0">
                <a:latin typeface="Georgia" pitchFamily="18" charset="0"/>
              </a:rPr>
              <a:t>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3505200" y="41910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441325" indent="-441325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столяр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3505200" y="35814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кузнец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>
            <a:off x="3200400" y="17526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Иона Потапов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3505200" y="4876800"/>
            <a:ext cx="2094807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извозчик</a:t>
            </a:r>
          </a:p>
        </p:txBody>
      </p:sp>
      <p:pic>
        <p:nvPicPr>
          <p:cNvPr id="18" name="Picture 2" descr="https://img.labirint.ru/rcimg/23535fea9a616b923905b3e5ee254a4e/1920x1080/comments_pic/1815/5_2be7d4fcd0a7530d17af507285fc13b0_1523385492.jpg?1523385807"/>
          <p:cNvPicPr>
            <a:picLocks noChangeAspect="1" noChangeArrowheads="1"/>
          </p:cNvPicPr>
          <p:nvPr/>
        </p:nvPicPr>
        <p:blipFill>
          <a:blip r:embed="rId6"/>
          <a:srcRect l="4674" b="4762"/>
          <a:stretch>
            <a:fillRect/>
          </a:stretch>
        </p:blipFill>
        <p:spPr bwMode="auto">
          <a:xfrm>
            <a:off x="6096000" y="3048000"/>
            <a:ext cx="2590800" cy="34512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200" grpId="0"/>
      <p:bldP spid="8200" grpId="1"/>
      <p:bldP spid="13" grpId="0"/>
      <p:bldP spid="13" grpId="1"/>
      <p:bldP spid="46" grpId="0"/>
      <p:bldP spid="47" grpId="0"/>
      <p:bldP spid="47" grpId="1"/>
      <p:bldP spid="47" grpId="2"/>
      <p:bldP spid="49" grpId="0"/>
      <p:bldP spid="49" grpId="1"/>
      <p:bldP spid="49" grpId="2"/>
      <p:bldP spid="54" grpId="0"/>
      <p:bldP spid="55" grpId="0"/>
      <p:bldP spid="55" grpId="1"/>
      <p:bldP spid="55" grpId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Какое горе, о котором пытается рассказать Иона Потапов, случилось в его </a:t>
            </a:r>
            <a:r>
              <a:rPr lang="ru-RU" sz="3200" dirty="0" smtClean="0">
                <a:latin typeface="Georgia" pitchFamily="18" charset="0"/>
              </a:rPr>
              <a:t>семье: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685800" y="19050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сгорел дом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3505200" y="1905000"/>
            <a:ext cx="24003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умерла жена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0" y="24384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Сколько </a:t>
            </a:r>
            <a:r>
              <a:rPr lang="ru-RU" sz="3200" dirty="0" smtClean="0">
                <a:latin typeface="Georgia" pitchFamily="18" charset="0"/>
              </a:rPr>
              <a:t>раз Иона </a:t>
            </a:r>
            <a:r>
              <a:rPr lang="ru-RU" sz="3200" dirty="0" smtClean="0">
                <a:latin typeface="Georgia" pitchFamily="18" charset="0"/>
              </a:rPr>
              <a:t>пытается рассказать</a:t>
            </a:r>
          </a:p>
          <a:p>
            <a:pPr algn="ctr"/>
            <a:r>
              <a:rPr lang="ru-RU" sz="3200" dirty="0" smtClean="0">
                <a:latin typeface="Georgia" pitchFamily="18" charset="0"/>
              </a:rPr>
              <a:t>о </a:t>
            </a:r>
            <a:r>
              <a:rPr lang="ru-RU" sz="3200" dirty="0" smtClean="0">
                <a:latin typeface="Georgia" pitchFamily="18" charset="0"/>
              </a:rPr>
              <a:t>смерти </a:t>
            </a:r>
            <a:r>
              <a:rPr lang="ru-RU" sz="3200" dirty="0" smtClean="0">
                <a:latin typeface="Georgia" pitchFamily="18" charset="0"/>
              </a:rPr>
              <a:t>сына: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6781800" y="4495800"/>
            <a:ext cx="1295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 </a:t>
            </a:r>
            <a:r>
              <a:rPr lang="ru-RU" sz="2000" dirty="0" smtClean="0">
                <a:latin typeface="Georgia" pitchFamily="18" charset="0"/>
              </a:rPr>
              <a:t>2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6858000" y="3886200"/>
            <a:ext cx="1187938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1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>
            <a:off x="6324600" y="1905000"/>
            <a:ext cx="2362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умер сын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6858000" y="5181600"/>
            <a:ext cx="1250462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3</a:t>
            </a:r>
            <a:endParaRPr lang="ru-RU" sz="2000" dirty="0" smtClean="0">
              <a:latin typeface="Georgia" pitchFamily="18" charset="0"/>
            </a:endParaRPr>
          </a:p>
        </p:txBody>
      </p:sp>
      <p:pic>
        <p:nvPicPr>
          <p:cNvPr id="18" name="Picture 2" descr="D:\Презентации\Чехов\Тоска\875003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57200" y="3429000"/>
            <a:ext cx="4648200" cy="3213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200" grpId="0"/>
      <p:bldP spid="8200" grpId="1"/>
      <p:bldP spid="13" grpId="0"/>
      <p:bldP spid="13" grpId="1"/>
      <p:bldP spid="46" grpId="0"/>
      <p:bldP spid="47" grpId="0"/>
      <p:bldP spid="47" grpId="1"/>
      <p:bldP spid="47" grpId="2"/>
      <p:bldP spid="49" grpId="0"/>
      <p:bldP spid="49" grpId="1"/>
      <p:bldP spid="49" grpId="2"/>
      <p:bldP spid="54" grpId="0"/>
      <p:bldP spid="55" grpId="0"/>
      <p:bldP spid="55" grpId="1"/>
      <p:bldP spid="55" grpId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solidFill>
                  <a:prstClr val="black"/>
                </a:solidFill>
                <a:latin typeface="Georgia" pitchFamily="18" charset="0"/>
              </a:rPr>
              <a:t>Кто в конце рассказа «Тоска» выслушивает историю Ионы Потапова</a:t>
            </a:r>
            <a:r>
              <a:rPr lang="ru-RU" sz="3200" dirty="0" smtClean="0">
                <a:solidFill>
                  <a:prstClr val="black"/>
                </a:solidFill>
                <a:latin typeface="Georgia" pitchFamily="18" charset="0"/>
              </a:rPr>
              <a:t>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505200" y="19050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prstClr val="black"/>
                </a:solidFill>
                <a:latin typeface="Georgia" pitchFamily="18" charset="0"/>
              </a:rPr>
              <a:t>дворник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6477000" y="1905000"/>
            <a:ext cx="20955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конюх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0" y="24384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Чего хочется Ионе, чего ему не </a:t>
            </a:r>
            <a:r>
              <a:rPr lang="ru-RU" sz="3200" dirty="0" smtClean="0">
                <a:latin typeface="Georgia" pitchFamily="18" charset="0"/>
              </a:rPr>
              <a:t>хватает: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609600" y="4191000"/>
            <a:ext cx="36688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тёплой одежды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609600" y="3505200"/>
            <a:ext cx="36688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денег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>
            <a:off x="685800" y="1905000"/>
            <a:ext cx="2362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prstClr val="black"/>
                </a:solidFill>
                <a:latin typeface="Georgia" pitchFamily="18" charset="0"/>
              </a:rPr>
              <a:t>лошадь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609600" y="4800600"/>
            <a:ext cx="3581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внимания и сопереживания</a:t>
            </a:r>
            <a:endParaRPr lang="ru-RU" sz="2000" dirty="0" smtClean="0">
              <a:latin typeface="Georgia" pitchFamily="18" charset="0"/>
            </a:endParaRPr>
          </a:p>
        </p:txBody>
      </p:sp>
      <p:pic>
        <p:nvPicPr>
          <p:cNvPr id="14" name="Picture 2" descr="http://cdn01.ru/files/users/images/fd/54/fd541ce80e97b8f0c70cfaf49508d3e7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4267200" y="3276600"/>
            <a:ext cx="4572000" cy="30289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200" grpId="0"/>
      <p:bldP spid="8200" grpId="1"/>
      <p:bldP spid="13" grpId="0"/>
      <p:bldP spid="13" grpId="1"/>
      <p:bldP spid="46" grpId="0"/>
      <p:bldP spid="47" grpId="0"/>
      <p:bldP spid="47" grpId="1"/>
      <p:bldP spid="47" grpId="2"/>
      <p:bldP spid="49" grpId="0"/>
      <p:bldP spid="49" grpId="1"/>
      <p:bldP spid="49" grpId="2"/>
      <p:bldP spid="54" grpId="0"/>
      <p:bldP spid="55" grpId="0"/>
      <p:bldP spid="55" grpId="1"/>
      <p:bldP spid="55" grpId="2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9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Как относятся люди к </a:t>
            </a:r>
            <a:r>
              <a:rPr lang="ru-RU" sz="3200" dirty="0" smtClean="0">
                <a:latin typeface="Georgia" pitchFamily="18" charset="0"/>
              </a:rPr>
              <a:t>Ионе: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8200" name="Text Box 8"/>
          <p:cNvSpPr txBox="1">
            <a:spLocks noChangeArrowheads="1"/>
          </p:cNvSpPr>
          <p:nvPr/>
        </p:nvSpPr>
        <p:spPr bwMode="auto">
          <a:xfrm>
            <a:off x="381000" y="1219200"/>
            <a:ext cx="3048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расспрашивают о сыне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5943600" y="1219200"/>
            <a:ext cx="2743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сочувствуют горю</a:t>
            </a:r>
            <a:endParaRPr lang="ru-RU" sz="2000" dirty="0">
              <a:latin typeface="Georgia" pitchFamily="18" charset="0"/>
            </a:endParaRPr>
          </a:p>
        </p:txBody>
      </p:sp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46" name="Text Box 7"/>
          <p:cNvSpPr txBox="1">
            <a:spLocks noChangeArrowheads="1"/>
          </p:cNvSpPr>
          <p:nvPr/>
        </p:nvSpPr>
        <p:spPr bwMode="auto">
          <a:xfrm>
            <a:off x="0" y="2133600"/>
            <a:ext cx="9144000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Почему Иона рассказывает всем </a:t>
            </a:r>
            <a:endParaRPr lang="ru-RU" sz="3200" dirty="0" smtClean="0">
              <a:latin typeface="Georgia" pitchFamily="18" charset="0"/>
            </a:endParaRPr>
          </a:p>
          <a:p>
            <a:pPr algn="ctr"/>
            <a:r>
              <a:rPr lang="ru-RU" sz="3200" dirty="0" smtClean="0">
                <a:latin typeface="Georgia" pitchFamily="18" charset="0"/>
              </a:rPr>
              <a:t>о </a:t>
            </a:r>
            <a:r>
              <a:rPr lang="ru-RU" sz="3200" dirty="0" smtClean="0">
                <a:latin typeface="Georgia" pitchFamily="18" charset="0"/>
              </a:rPr>
              <a:t>своем </a:t>
            </a:r>
            <a:r>
              <a:rPr lang="ru-RU" sz="3200" dirty="0" smtClean="0">
                <a:latin typeface="Georgia" pitchFamily="18" charset="0"/>
              </a:rPr>
              <a:t>горе: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47" name="Text Box 8"/>
          <p:cNvSpPr txBox="1">
            <a:spLocks noChangeArrowheads="1"/>
          </p:cNvSpPr>
          <p:nvPr/>
        </p:nvSpPr>
        <p:spPr bwMode="auto">
          <a:xfrm>
            <a:off x="3276600" y="3505200"/>
            <a:ext cx="23988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ради </a:t>
            </a:r>
            <a:r>
              <a:rPr lang="ru-RU" sz="2000" dirty="0" smtClean="0">
                <a:latin typeface="Georgia" pitchFamily="18" charset="0"/>
              </a:rPr>
              <a:t>сочувствия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49" name="Text Box 8"/>
          <p:cNvSpPr txBox="1">
            <a:spLocks noChangeArrowheads="1"/>
          </p:cNvSpPr>
          <p:nvPr/>
        </p:nvSpPr>
        <p:spPr bwMode="auto">
          <a:xfrm>
            <a:off x="3276600" y="4876800"/>
            <a:ext cx="2398889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ru-RU" sz="2000" dirty="0" smtClean="0">
                <a:latin typeface="Georgia" pitchFamily="18" charset="0"/>
              </a:rPr>
              <a:t>ради денег</a:t>
            </a:r>
            <a:endParaRPr lang="ru-RU" sz="2000" dirty="0">
              <a:latin typeface="Georgia" pitchFamily="18" charset="0"/>
            </a:endParaRPr>
          </a:p>
        </p:txBody>
      </p:sp>
      <p:sp>
        <p:nvSpPr>
          <p:cNvPr id="54" name="Text Box 9"/>
          <p:cNvSpPr txBox="1">
            <a:spLocks noChangeArrowheads="1"/>
          </p:cNvSpPr>
          <p:nvPr/>
        </p:nvSpPr>
        <p:spPr bwMode="auto">
          <a:xfrm>
            <a:off x="3352800" y="1143000"/>
            <a:ext cx="24384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отворачиваются, </a:t>
            </a:r>
            <a:endParaRPr lang="ru-RU" sz="2000" dirty="0" smtClean="0">
              <a:latin typeface="Georgia" pitchFamily="18" charset="0"/>
            </a:endParaRPr>
          </a:p>
          <a:p>
            <a:pPr algn="ctr"/>
            <a:r>
              <a:rPr lang="ru-RU" sz="2000" dirty="0" smtClean="0">
                <a:latin typeface="Georgia" pitchFamily="18" charset="0"/>
              </a:rPr>
              <a:t>даже </a:t>
            </a:r>
            <a:r>
              <a:rPr lang="ru-RU" sz="2000" dirty="0" smtClean="0">
                <a:latin typeface="Georgia" pitchFamily="18" charset="0"/>
              </a:rPr>
              <a:t>кричат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55" name="Text Box 9"/>
          <p:cNvSpPr txBox="1">
            <a:spLocks noChangeArrowheads="1"/>
          </p:cNvSpPr>
          <p:nvPr/>
        </p:nvSpPr>
        <p:spPr bwMode="auto">
          <a:xfrm>
            <a:off x="3237089" y="4191000"/>
            <a:ext cx="22860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так просит душа</a:t>
            </a:r>
            <a:endParaRPr lang="ru-RU" sz="2000" dirty="0" smtClean="0">
              <a:latin typeface="Georgia" pitchFamily="18" charset="0"/>
            </a:endParaRPr>
          </a:p>
        </p:txBody>
      </p:sp>
      <p:pic>
        <p:nvPicPr>
          <p:cNvPr id="14" name="Picture 1" descr="D:\Презентации\Чехов\Тоска\848111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943600" y="2633133"/>
            <a:ext cx="2753868" cy="3824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820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9" dur="2000" fill="hold"/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2000"/>
                                        <p:tgtEl>
                                          <p:spTgt spid="82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8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00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>
                <p:cTn id="4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4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4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44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5" fill="hold">
                      <p:stCondLst>
                        <p:cond delay="0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6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2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9"/>
                  </p:tgtEl>
                </p:cond>
              </p:nextCondLst>
            </p:seq>
            <p:seq concurrent="1" nextAc="seek">
              <p:cTn id="60" restart="whenNotActive" fill="hold" evtFilter="cancelBubble" nodeType="interactiveSeq">
                <p:stCondLst>
                  <p:cond evt="onClick" delay="0">
                    <p:tgtEl>
                      <p:spTgt spid="5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1" fill="hold">
                      <p:stCondLst>
                        <p:cond delay="0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4"/>
                  </p:tgtEl>
                </p:cond>
              </p:nextCondLst>
            </p:seq>
            <p:seq concurrent="1" nextAc="seek">
              <p:cTn id="65" restart="whenNotActive" fill="hold" evtFilter="cancelBubble" nodeType="interactiveSeq">
                <p:stCondLst>
                  <p:cond evt="onClick" delay="0">
                    <p:tgtEl>
                      <p:spTgt spid="5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6" fill="hold">
                      <p:stCondLst>
                        <p:cond delay="0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9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5"/>
                  </p:tgtEl>
                </p:cond>
              </p:nextCondLst>
            </p:seq>
          </p:childTnLst>
        </p:cTn>
      </p:par>
    </p:tnLst>
    <p:bldLst>
      <p:bldP spid="8200" grpId="0"/>
      <p:bldP spid="8200" grpId="1"/>
      <p:bldP spid="13" grpId="0"/>
      <p:bldP spid="13" grpId="1"/>
      <p:bldP spid="46" grpId="0"/>
      <p:bldP spid="47" grpId="0"/>
      <p:bldP spid="47" grpId="1"/>
      <p:bldP spid="47" grpId="2"/>
      <p:bldP spid="49" grpId="0"/>
      <p:bldP spid="49" grpId="1"/>
      <p:bldP spid="49" grpId="2"/>
      <p:bldP spid="54" grpId="0"/>
      <p:bldP spid="55" grpId="0"/>
      <p:bldP spid="55" grpId="1"/>
      <p:bldP spid="55" grpId="2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Какое художественное </a:t>
            </a:r>
            <a:r>
              <a:rPr lang="ru-RU" sz="3200" dirty="0" smtClean="0">
                <a:latin typeface="Georgia" pitchFamily="18" charset="0"/>
              </a:rPr>
              <a:t>средство</a:t>
            </a:r>
          </a:p>
          <a:p>
            <a:pPr algn="ctr"/>
            <a:r>
              <a:rPr lang="ru-RU" sz="2800" i="1" dirty="0" smtClean="0">
                <a:latin typeface="Georgia" pitchFamily="18" charset="0"/>
              </a:rPr>
              <a:t>(«</a:t>
            </a:r>
            <a:r>
              <a:rPr lang="ru-RU" sz="2800" i="1" dirty="0" smtClean="0">
                <a:latin typeface="Georgia" pitchFamily="18" charset="0"/>
              </a:rPr>
              <a:t>распирает грудь», «поместилась в скорлупу») </a:t>
            </a:r>
            <a:endParaRPr lang="ru-RU" sz="2800" i="1" dirty="0" smtClean="0">
              <a:latin typeface="Georgia" pitchFamily="18" charset="0"/>
            </a:endParaRPr>
          </a:p>
          <a:p>
            <a:pPr algn="ctr"/>
            <a:r>
              <a:rPr lang="ru-RU" sz="3200" dirty="0" smtClean="0">
                <a:latin typeface="Georgia" pitchFamily="18" charset="0"/>
              </a:rPr>
              <a:t>использует </a:t>
            </a:r>
            <a:r>
              <a:rPr lang="ru-RU" sz="3200" dirty="0" smtClean="0">
                <a:latin typeface="Georgia" pitchFamily="18" charset="0"/>
              </a:rPr>
              <a:t>Чехов, </a:t>
            </a:r>
            <a:endParaRPr lang="ru-RU" sz="3200" dirty="0" smtClean="0">
              <a:latin typeface="Georgia" pitchFamily="18" charset="0"/>
            </a:endParaRPr>
          </a:p>
          <a:p>
            <a:pPr algn="ctr"/>
            <a:r>
              <a:rPr lang="ru-RU" sz="3200" dirty="0" smtClean="0">
                <a:latin typeface="Georgia" pitchFamily="18" charset="0"/>
              </a:rPr>
              <a:t>чтобы </a:t>
            </a:r>
            <a:r>
              <a:rPr lang="ru-RU" sz="3200" dirty="0" smtClean="0">
                <a:latin typeface="Georgia" pitchFamily="18" charset="0"/>
              </a:rPr>
              <a:t>передать тоску </a:t>
            </a:r>
            <a:r>
              <a:rPr lang="ru-RU" sz="3200" dirty="0" smtClean="0">
                <a:latin typeface="Georgia" pitchFamily="18" charset="0"/>
              </a:rPr>
              <a:t>героя: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762000" y="25908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эпитет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6096000" y="2590800"/>
            <a:ext cx="23241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сравнение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3429000" y="2590800"/>
            <a:ext cx="2057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метафора</a:t>
            </a:r>
          </a:p>
        </p:txBody>
      </p:sp>
      <p:pic>
        <p:nvPicPr>
          <p:cNvPr id="22" name="Picture 4" descr="https://illustrators.ru/uploads/illustration/image/1236715/main_%D1%82%D0%BE%D1%81%D0%BA%D0%B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2971800"/>
            <a:ext cx="2446301" cy="35052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  <p:bldP spid="20" grpId="1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004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6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9672638"/>
            <a:ext cx="80963" cy="80962"/>
          </a:xfrm>
          <a:prstGeom prst="rect">
            <a:avLst/>
          </a:prstGeom>
          <a:noFill/>
        </p:spPr>
      </p:pic>
      <p:pic>
        <p:nvPicPr>
          <p:cNvPr id="17" name="019.mp3">
            <a:hlinkClick r:id="" action="ppaction://media"/>
          </p:cNvPr>
          <p:cNvPicPr>
            <a:picLocks noRot="1" noChangeAspect="1" noChangeArrowheads="1"/>
          </p:cNvPicPr>
          <p:nvPr>
            <a:audioFile r:link="rId2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9645650"/>
            <a:ext cx="107950" cy="107950"/>
          </a:xfrm>
          <a:prstGeom prst="rect">
            <a:avLst/>
          </a:prstGeom>
          <a:noFill/>
        </p:spPr>
      </p:pic>
      <p:sp>
        <p:nvSpPr>
          <p:cNvPr id="18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Georgia" pitchFamily="18" charset="0"/>
              </a:rPr>
              <a:t>Понравилось ли Вам произведение Чехова:</a:t>
            </a:r>
            <a:endParaRPr lang="ru-RU" sz="3200" dirty="0" smtClean="0">
              <a:latin typeface="Georgia" pitchFamily="18" charset="0"/>
            </a:endParaRP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3352800" y="1143000"/>
            <a:ext cx="1219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latin typeface="Georgia" pitchFamily="18" charset="0"/>
              </a:rPr>
              <a:t>да</a:t>
            </a:r>
            <a:endParaRPr lang="ru-RU" sz="2000" dirty="0" smtClean="0">
              <a:latin typeface="Georgia" pitchFamily="18" charset="0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4648200" y="1143000"/>
            <a:ext cx="106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Georgia" pitchFamily="18" charset="0"/>
              </a:rPr>
              <a:t>нет</a:t>
            </a:r>
            <a:endParaRPr lang="ru-RU" sz="2000" dirty="0" smtClean="0">
              <a:latin typeface="Georgia" pitchFamily="18" charset="0"/>
            </a:endParaRPr>
          </a:p>
        </p:txBody>
      </p:sp>
      <p:pic>
        <p:nvPicPr>
          <p:cNvPr id="20" name="Picture 4" descr="https://illustrators.ru/uploads/illustration/image/1236715/main_%D1%82%D0%BE%D1%81%D0%BA%D0%B0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743200" y="1447800"/>
            <a:ext cx="3581400" cy="51316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5999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13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  <p:audio>
              <p:cMediaNode>
                <p:cTn id="15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mph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2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22" grpId="0"/>
      <p:bldP spid="19" grpId="0"/>
      <p:bldP spid="19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3" descr="книга 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2514600"/>
            <a:ext cx="5489575" cy="3127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9" name="WordArt 5"/>
          <p:cNvSpPr>
            <a:spLocks noChangeArrowheads="1" noChangeShapeType="1" noTextEdit="1"/>
          </p:cNvSpPr>
          <p:nvPr/>
        </p:nvSpPr>
        <p:spPr bwMode="auto">
          <a:xfrm rot="-948008">
            <a:off x="4954802" y="3554256"/>
            <a:ext cx="1019175" cy="71437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b="1" i="1" kern="10" dirty="0">
                <a:ln w="9525">
                  <a:solidFill>
                    <a:srgbClr val="FF0000"/>
                  </a:solidFill>
                  <a:round/>
                  <a:headEnd/>
                  <a:tailEnd/>
                </a:ln>
                <a:solidFill>
                  <a:srgbClr val="FF0000"/>
                </a:solidFill>
                <a:effectLst>
                  <a:outerShdw dist="35921" dir="2700000" algn="ctr" rotWithShape="0">
                    <a:srgbClr val="808080">
                      <a:alpha val="79999"/>
                    </a:srgbClr>
                  </a:outerShdw>
                </a:effectLst>
                <a:latin typeface="Arial"/>
                <a:cs typeface="Arial"/>
              </a:rPr>
              <a:t>5</a:t>
            </a:r>
          </a:p>
        </p:txBody>
      </p:sp>
      <p:sp>
        <p:nvSpPr>
          <p:cNvPr id="5" name="Управляющая кнопка: настраиваемая 4">
            <a:hlinkClick r:id="" action="ppaction://hlinkshowjump?jump=endshow" highlightClick="1"/>
          </p:cNvPr>
          <p:cNvSpPr/>
          <p:nvPr/>
        </p:nvSpPr>
        <p:spPr>
          <a:xfrm>
            <a:off x="3962400" y="6019800"/>
            <a:ext cx="990608" cy="228600"/>
          </a:xfrm>
          <a:prstGeom prst="actionButtonBlank">
            <a:avLst/>
          </a:prstGeom>
          <a:solidFill>
            <a:srgbClr val="FFFFFF"/>
          </a:solidFill>
          <a:ln w="12700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ru-RU" sz="1400" i="1" dirty="0" smtClean="0">
                <a:ln>
                  <a:solidFill>
                    <a:schemeClr val="tx1"/>
                  </a:solidFill>
                </a:ln>
                <a:solidFill>
                  <a:sysClr val="windowText" lastClr="000000"/>
                </a:solidFill>
                <a:latin typeface="Georgia" pitchFamily="18" charset="0"/>
                <a:cs typeface="Times New Roman" pitchFamily="18" charset="0"/>
              </a:rPr>
              <a:t>ВЫХОД</a:t>
            </a:r>
            <a:endParaRPr lang="ru-RU" sz="1400" i="1" dirty="0">
              <a:ln>
                <a:solidFill>
                  <a:schemeClr val="tx1"/>
                </a:solidFill>
              </a:ln>
              <a:solidFill>
                <a:sysClr val="windowText" lastClr="000000"/>
              </a:solidFill>
              <a:latin typeface="Georgia" pitchFamily="18" charset="0"/>
              <a:cs typeface="Times New Roman" pitchFamily="18" charset="0"/>
            </a:endParaRPr>
          </a:p>
        </p:txBody>
      </p:sp>
      <p:sp>
        <p:nvSpPr>
          <p:cNvPr id="6" name="Text Box 7"/>
          <p:cNvSpPr txBox="1">
            <a:spLocks noChangeArrowheads="1"/>
          </p:cNvSpPr>
          <p:nvPr/>
        </p:nvSpPr>
        <p:spPr bwMode="auto">
          <a:xfrm>
            <a:off x="0" y="457200"/>
            <a:ext cx="914400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4400" dirty="0" smtClean="0">
                <a:latin typeface="Georgia" pitchFamily="18" charset="0"/>
              </a:rPr>
              <a:t>Всем спасибо!</a:t>
            </a:r>
            <a:endParaRPr lang="ru-RU" sz="4400" dirty="0"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66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Прямоугольник 14"/>
          <p:cNvSpPr>
            <a:spLocks noChangeArrowheads="1"/>
          </p:cNvSpPr>
          <p:nvPr/>
        </p:nvSpPr>
        <p:spPr bwMode="auto">
          <a:xfrm>
            <a:off x="914400" y="2819400"/>
            <a:ext cx="7162800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 typeface="Arial" charset="0"/>
              <a:buAutoNum type="arabicPeriod"/>
            </a:pPr>
            <a:r>
              <a:rPr lang="ru-RU" dirty="0">
                <a:latin typeface="Georgia" pitchFamily="18" charset="0"/>
              </a:rPr>
              <a:t>Егорова Н.В., Макарова Б.А. Универсальные поурочные разработки по литературе: </a:t>
            </a:r>
            <a:r>
              <a:rPr lang="ru-RU" dirty="0" smtClean="0">
                <a:latin typeface="Georgia" pitchFamily="18" charset="0"/>
              </a:rPr>
              <a:t>7 </a:t>
            </a:r>
            <a:r>
              <a:rPr lang="ru-RU" dirty="0">
                <a:latin typeface="Georgia" pitchFamily="18" charset="0"/>
              </a:rPr>
              <a:t>класс  – М.: ВАКО, </a:t>
            </a:r>
            <a:r>
              <a:rPr lang="ru-RU" dirty="0" smtClean="0">
                <a:latin typeface="Georgia" pitchFamily="18" charset="0"/>
              </a:rPr>
              <a:t>2018</a:t>
            </a:r>
            <a:endParaRPr lang="ru-RU" dirty="0">
              <a:latin typeface="Georgia" pitchFamily="18" charset="0"/>
            </a:endParaRPr>
          </a:p>
          <a:p>
            <a:pPr marL="342900" indent="-342900">
              <a:buFont typeface="Arial" charset="0"/>
              <a:buAutoNum type="arabicPeriod"/>
            </a:pPr>
            <a:r>
              <a:rPr lang="ru-RU" dirty="0">
                <a:latin typeface="Georgia" pitchFamily="18" charset="0"/>
              </a:rPr>
              <a:t>Ерёмина О.А. Уроки литературы в </a:t>
            </a:r>
            <a:r>
              <a:rPr lang="ru-RU" dirty="0" smtClean="0">
                <a:latin typeface="Georgia" pitchFamily="18" charset="0"/>
              </a:rPr>
              <a:t>7 </a:t>
            </a:r>
            <a:r>
              <a:rPr lang="ru-RU" dirty="0">
                <a:latin typeface="Georgia" pitchFamily="18" charset="0"/>
              </a:rPr>
              <a:t>классе: кн. для учителя – М: Просвещение, </a:t>
            </a:r>
            <a:r>
              <a:rPr lang="ru-RU" dirty="0" smtClean="0">
                <a:latin typeface="Georgia" pitchFamily="18" charset="0"/>
              </a:rPr>
              <a:t>2019</a:t>
            </a:r>
            <a:endParaRPr lang="ru-RU" dirty="0">
              <a:latin typeface="Georgia" pitchFamily="18" charset="0"/>
            </a:endParaRPr>
          </a:p>
          <a:p>
            <a:pPr marL="342900" indent="-342900">
              <a:buFont typeface="Arial" charset="0"/>
              <a:buAutoNum type="arabicPeriod"/>
            </a:pPr>
            <a:r>
              <a:rPr lang="ru-RU" dirty="0">
                <a:latin typeface="Georgia" pitchFamily="18" charset="0"/>
              </a:rPr>
              <a:t>Литература. </a:t>
            </a:r>
            <a:r>
              <a:rPr lang="ru-RU" dirty="0" smtClean="0">
                <a:latin typeface="Georgia" pitchFamily="18" charset="0"/>
              </a:rPr>
              <a:t>7 </a:t>
            </a:r>
            <a:r>
              <a:rPr lang="ru-RU" dirty="0" err="1">
                <a:latin typeface="Georgia" pitchFamily="18" charset="0"/>
              </a:rPr>
              <a:t>кл</a:t>
            </a:r>
            <a:r>
              <a:rPr lang="ru-RU" dirty="0">
                <a:latin typeface="Georgia" pitchFamily="18" charset="0"/>
              </a:rPr>
              <a:t>. </a:t>
            </a:r>
            <a:r>
              <a:rPr lang="ru-RU" dirty="0" err="1">
                <a:latin typeface="Georgia" pitchFamily="18" charset="0"/>
              </a:rPr>
              <a:t>Учеб.-хрестоматия</a:t>
            </a:r>
            <a:r>
              <a:rPr lang="ru-RU" dirty="0">
                <a:latin typeface="Georgia" pitchFamily="18" charset="0"/>
              </a:rPr>
              <a:t> для </a:t>
            </a:r>
            <a:r>
              <a:rPr lang="ru-RU" dirty="0" err="1">
                <a:latin typeface="Georgia" pitchFamily="18" charset="0"/>
              </a:rPr>
              <a:t>общеобразоват</a:t>
            </a:r>
            <a:r>
              <a:rPr lang="ru-RU" dirty="0">
                <a:latin typeface="Georgia" pitchFamily="18" charset="0"/>
              </a:rPr>
              <a:t>. учреждений. В 4 ч./ </a:t>
            </a:r>
            <a:r>
              <a:rPr lang="ru-RU" dirty="0" err="1">
                <a:latin typeface="Georgia" pitchFamily="18" charset="0"/>
              </a:rPr>
              <a:t>Полухина</a:t>
            </a:r>
            <a:r>
              <a:rPr lang="ru-RU" dirty="0">
                <a:latin typeface="Georgia" pitchFamily="18" charset="0"/>
              </a:rPr>
              <a:t> В.П.; под ред. Коровиной В.Я.  – М.: Просвещение, </a:t>
            </a:r>
            <a:r>
              <a:rPr lang="ru-RU" dirty="0" smtClean="0">
                <a:latin typeface="Georgia" pitchFamily="18" charset="0"/>
              </a:rPr>
              <a:t>2018</a:t>
            </a:r>
            <a:endParaRPr lang="ru-RU" dirty="0">
              <a:latin typeface="Georgia" pitchFamily="18" charset="0"/>
            </a:endParaRPr>
          </a:p>
        </p:txBody>
      </p:sp>
      <p:sp>
        <p:nvSpPr>
          <p:cNvPr id="15363" name="Rectangle 4"/>
          <p:cNvSpPr>
            <a:spLocks noChangeArrowheads="1"/>
          </p:cNvSpPr>
          <p:nvPr/>
        </p:nvSpPr>
        <p:spPr bwMode="auto">
          <a:xfrm>
            <a:off x="0" y="609600"/>
            <a:ext cx="91440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latin typeface="Georgia" pitchFamily="18" charset="0"/>
              </a:rPr>
              <a:t>Использованный материал: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413</TotalTime>
  <Words>362</Words>
  <PresentationFormat>Экран (4:3)</PresentationFormat>
  <Paragraphs>84</Paragraphs>
  <Slides>13</Slides>
  <Notes>0</Notes>
  <HiddenSlides>0</HiddenSlides>
  <MMClips>24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Office Theme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1</dc:creator>
  <cp:lastModifiedBy>1</cp:lastModifiedBy>
  <cp:revision>49</cp:revision>
  <dcterms:created xsi:type="dcterms:W3CDTF">2017-04-10T06:30:38Z</dcterms:created>
  <dcterms:modified xsi:type="dcterms:W3CDTF">2020-03-31T12:05:47Z</dcterms:modified>
</cp:coreProperties>
</file>