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12188825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280" autoAdjust="0"/>
  </p:normalViewPr>
  <p:slideViewPr>
    <p:cSldViewPr>
      <p:cViewPr varScale="1">
        <p:scale>
          <a:sx n="88" d="100"/>
          <a:sy n="88" d="100"/>
        </p:scale>
        <p:origin x="494" y="62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02.08.2016</a:t>
            </a:r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9C567D4A-04CB-4EDF-8FB1-342A02FC8EC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012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02.08.2016</a:t>
            </a:r>
            <a:endParaRPr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Заполнитель заме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Щелкните, чтобы изменить стили текста образца слайда</a:t>
            </a:r>
          </a:p>
          <a:p>
            <a:pPr lvl="1" rtl="0"/>
            <a:r>
              <a:t>Второй уровень</a:t>
            </a:r>
          </a:p>
          <a:p>
            <a:pPr lvl="2" rtl="0"/>
            <a:r>
              <a:t>Третий уровень</a:t>
            </a:r>
          </a:p>
          <a:p>
            <a:pPr lvl="3" rtl="0"/>
            <a:r>
              <a:t>Четвертый уровень</a:t>
            </a:r>
          </a:p>
          <a:p>
            <a:pPr lvl="4" rtl="0"/>
            <a:r>
              <a:t>Пятый уровень</a:t>
            </a:r>
          </a:p>
        </p:txBody>
      </p:sp>
      <p:sp>
        <p:nvSpPr>
          <p:cNvPr id="6" name="Заполнитель нижне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2E61351F-DBB1-4664-ADA9-83BC7CB8848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2362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93814" y="990600"/>
            <a:ext cx="8458200" cy="3200400"/>
          </a:xfrm>
        </p:spPr>
        <p:txBody>
          <a:bodyPr rtlCol="0">
            <a:normAutofit/>
          </a:bodyPr>
          <a:lstStyle>
            <a:lvl1pPr algn="l" rtl="0">
              <a:defRPr sz="6000"/>
            </a:lvl1pPr>
          </a:lstStyle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3813" y="4267200"/>
            <a:ext cx="8458200" cy="13716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smtClean="0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02.08.2016</a:t>
            </a:r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3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02.08.2016</a:t>
            </a:r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7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3813" y="2057400"/>
            <a:ext cx="8458201" cy="2666999"/>
          </a:xfrm>
        </p:spPr>
        <p:txBody>
          <a:bodyPr rtlCol="0" anchor="b">
            <a:normAutofit/>
          </a:bodyPr>
          <a:lstStyle>
            <a:lvl1pPr algn="l" rtl="0">
              <a:defRPr sz="4800" b="0" i="0" cap="none" baseline="0"/>
            </a:lvl1pPr>
          </a:lstStyle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293813" y="4876800"/>
            <a:ext cx="8458201" cy="1143000"/>
          </a:xfrm>
        </p:spPr>
        <p:txBody>
          <a:bodyPr rtlCol="0" anchor="t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02.08.2016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62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700016" cy="4495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marL="1600200" algn="l" rtl="0">
              <a:defRPr sz="1600"/>
            </a:lvl6pPr>
            <a:lvl7pPr marL="1874520" algn="l" rtl="0">
              <a:defRPr sz="1600"/>
            </a:lvl7pPr>
            <a:lvl8pPr marL="2148840" algn="l" rtl="0">
              <a:defRPr sz="1600"/>
            </a:lvl8pPr>
            <a:lvl9pPr marL="2423160" algn="l" rtl="0"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02035" y="1676401"/>
            <a:ext cx="4700016" cy="4495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marL="1600200" algn="l" rtl="0">
              <a:defRPr sz="1600"/>
            </a:lvl6pPr>
            <a:lvl7pPr marL="1874520" algn="l" rtl="0">
              <a:defRPr sz="1600"/>
            </a:lvl7pPr>
            <a:lvl8pPr marL="2148840" algn="l" rtl="0">
              <a:defRPr sz="1600"/>
            </a:lvl8pPr>
            <a:lvl9pPr marL="2423160" algn="l" rtl="0"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02.08.2016</a:t>
            </a:r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46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3813" y="1676399"/>
            <a:ext cx="4701142" cy="762001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400" b="0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93813" y="2516457"/>
            <a:ext cx="4701142" cy="3655743"/>
          </a:xfrm>
        </p:spPr>
        <p:txBody>
          <a:bodyPr rtlCol="0"/>
          <a:lstStyle>
            <a:lvl1pPr algn="l" rtl="0">
              <a:defRPr sz="22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marL="1600200" algn="l" rtl="0">
              <a:defRPr sz="1600"/>
            </a:lvl6pPr>
            <a:lvl7pPr marL="1874520" algn="l" rtl="0">
              <a:defRPr sz="1600"/>
            </a:lvl7pPr>
            <a:lvl8pPr marL="2148840" algn="l" rtl="0">
              <a:defRPr sz="1600"/>
            </a:lvl8pPr>
            <a:lvl9pPr marL="2423160" algn="l" rtl="0"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Замещающий текст 4"/>
          <p:cNvSpPr>
            <a:spLocks noGrp="1"/>
          </p:cNvSpPr>
          <p:nvPr>
            <p:ph type="body" sz="quarter" idx="3"/>
          </p:nvPr>
        </p:nvSpPr>
        <p:spPr>
          <a:xfrm>
            <a:off x="6191754" y="1676399"/>
            <a:ext cx="4703259" cy="762001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400" b="0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1754" y="2516457"/>
            <a:ext cx="4703259" cy="3655743"/>
          </a:xfrm>
        </p:spPr>
        <p:txBody>
          <a:bodyPr rtlCol="0"/>
          <a:lstStyle>
            <a:lvl1pPr algn="l" rtl="0">
              <a:defRPr sz="22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marL="1600200" algn="l" rtl="0">
              <a:defRPr sz="1600"/>
            </a:lvl6pPr>
            <a:lvl7pPr marL="1874520" algn="l" rtl="0">
              <a:defRPr sz="1600"/>
            </a:lvl7pPr>
            <a:lvl8pPr marL="2148840" algn="l" rtl="0">
              <a:defRPr sz="1600"/>
            </a:lvl8pPr>
            <a:lvl9pPr marL="2423160" algn="l" rtl="0"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02.08.2016</a:t>
            </a:r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55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02.08.2016</a:t>
            </a:r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02.08.2016</a:t>
            </a:r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39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0811" y="1676400"/>
            <a:ext cx="3810000" cy="2438400"/>
          </a:xfrm>
        </p:spPr>
        <p:txBody>
          <a:bodyPr rtlCol="0" anchor="b">
            <a:normAutofit/>
          </a:bodyPr>
          <a:lstStyle>
            <a:lvl1pPr algn="l" rtl="0">
              <a:defRPr sz="3200" b="0"/>
            </a:lvl1pPr>
          </a:lstStyle>
          <a:p>
            <a:pPr rtl="0"/>
            <a:r>
              <a:rPr lang="ru-RU" smtClean="0"/>
              <a:t>Образец заголовка</a:t>
            </a:r>
            <a:endParaRPr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3813" y="685800"/>
            <a:ext cx="6172200" cy="54864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Замещающий текст 3"/>
          <p:cNvSpPr>
            <a:spLocks noGrp="1"/>
          </p:cNvSpPr>
          <p:nvPr>
            <p:ph type="body" sz="half" idx="2"/>
          </p:nvPr>
        </p:nvSpPr>
        <p:spPr>
          <a:xfrm>
            <a:off x="7770811" y="4191000"/>
            <a:ext cx="3810000" cy="15240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02.08.2016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85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0812" y="1676400"/>
            <a:ext cx="3810000" cy="2438400"/>
          </a:xfrm>
        </p:spPr>
        <p:txBody>
          <a:bodyPr rtlCol="0" anchor="b">
            <a:noAutofit/>
          </a:bodyPr>
          <a:lstStyle>
            <a:lvl1pPr algn="l" rtl="0">
              <a:defRPr sz="3200" b="0"/>
            </a:lvl1pPr>
          </a:lstStyle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idx="1"/>
          </p:nvPr>
        </p:nvSpPr>
        <p:spPr>
          <a:xfrm>
            <a:off x="1522412" y="0"/>
            <a:ext cx="5943601" cy="6858000"/>
          </a:xfrm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ru-RU" smtClean="0"/>
              <a:t>Вставка рисунка</a:t>
            </a:r>
            <a:endParaRPr/>
          </a:p>
        </p:txBody>
      </p:sp>
      <p:sp>
        <p:nvSpPr>
          <p:cNvPr id="4" name="Замещающий текст 3"/>
          <p:cNvSpPr>
            <a:spLocks noGrp="1"/>
          </p:cNvSpPr>
          <p:nvPr>
            <p:ph type="body" sz="half" idx="2"/>
          </p:nvPr>
        </p:nvSpPr>
        <p:spPr>
          <a:xfrm>
            <a:off x="7770812" y="4191000"/>
            <a:ext cx="3810000" cy="15240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83949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 algn="l" rtl="0">
              <a:defRPr/>
            </a:lvl5pPr>
            <a:lvl6pPr marL="1600200" algn="l" rtl="0">
              <a:defRPr/>
            </a:lvl6pPr>
            <a:lvl7pPr marL="1874520" algn="l" rtl="0">
              <a:defRPr/>
            </a:lvl7pPr>
            <a:lvl8pPr marL="2148840" algn="l" rtl="0">
              <a:defRPr/>
            </a:lvl8pPr>
            <a:lvl9pPr marL="2423160" algn="l" rtl="0">
              <a:defRPr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02.08.2016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57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752014" y="381000"/>
            <a:ext cx="1904998" cy="5791200"/>
          </a:xfrm>
        </p:spPr>
        <p:txBody>
          <a:bodyPr vert="eaVert"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93814" y="381000"/>
            <a:ext cx="8305800" cy="5791200"/>
          </a:xfrm>
        </p:spPr>
        <p:txBody>
          <a:bodyPr vert="eaVert"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r>
              <a:rPr lang="en-US"/>
              <a:t>02.08.2016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 sz="1100"/>
            </a:lvl1pPr>
          </a:lstStyle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6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36614" y="0"/>
            <a:ext cx="11352212" cy="6858000"/>
          </a:xfrm>
          <a:prstGeom prst="rect">
            <a:avLst/>
          </a:prstGeom>
          <a:gradFill>
            <a:gsLst>
              <a:gs pos="0">
                <a:schemeClr val="bg1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"/>
              <a:t>Стиль образца заголовка</a:t>
            </a:r>
            <a:endParaRPr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293813" y="1676400"/>
            <a:ext cx="96012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"/>
              <a:t>Образец текста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7178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r>
              <a:rPr lang="en-US"/>
              <a:t>02.08.2016</a:t>
            </a:r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0512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72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8600" algn="l" defTabSz="914400" rtl="0" eaLnBrk="1" latinLnBrk="0" hangingPunct="1">
        <a:lnSpc>
          <a:spcPct val="90000"/>
        </a:lnSpc>
        <a:spcBef>
          <a:spcPts val="1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93813" y="990600"/>
            <a:ext cx="10895011" cy="3200400"/>
          </a:xfrm>
        </p:spPr>
        <p:txBody>
          <a:bodyPr rtlCol="0"/>
          <a:lstStyle/>
          <a:p>
            <a:pPr rtl="0"/>
            <a:r>
              <a:rPr lang="ru" dirty="0" smtClean="0"/>
              <a:t>Может ли язык быть без </a:t>
            </a:r>
            <a:r>
              <a:rPr lang="ru" b="1" i="1" dirty="0" smtClean="0"/>
              <a:t>предлогов</a:t>
            </a:r>
            <a:endParaRPr lang="ru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ru" dirty="0" smtClean="0"/>
              <a:t>Презентацию выполнил Луценко Дмитрий</a:t>
            </a:r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319817698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3972" y="1340768"/>
            <a:ext cx="8458201" cy="939552"/>
          </a:xfrm>
        </p:spPr>
        <p:txBody>
          <a:bodyPr/>
          <a:lstStyle/>
          <a:p>
            <a:r>
              <a:rPr lang="ru-RU" dirty="0" smtClean="0"/>
              <a:t>ЧТО ТАКОЕ ПРЕДЛОГ</a:t>
            </a:r>
            <a:r>
              <a:rPr lang="en-US" dirty="0" smtClean="0"/>
              <a:t>?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3813" y="2420888"/>
            <a:ext cx="9553127" cy="3598912"/>
          </a:xfrm>
        </p:spPr>
        <p:txBody>
          <a:bodyPr>
            <a:normAutofit/>
          </a:bodyPr>
          <a:lstStyle/>
          <a:p>
            <a:r>
              <a:rPr lang="ru-RU" sz="3600" i="1" dirty="0"/>
              <a:t>Предлог – это </a:t>
            </a:r>
            <a:r>
              <a:rPr lang="ru-RU" sz="3600" i="1" dirty="0" smtClean="0"/>
              <a:t>служебная неизменяемая часть </a:t>
            </a:r>
            <a:r>
              <a:rPr lang="ru-RU" sz="3600" i="1" dirty="0"/>
              <a:t>речи, которая служит для связи слов друг с </a:t>
            </a:r>
            <a:r>
              <a:rPr lang="ru-RU" sz="3600" i="1" dirty="0" err="1" smtClean="0"/>
              <a:t>другом.В</a:t>
            </a:r>
            <a:r>
              <a:rPr lang="ru-RU" sz="3600" i="1" dirty="0" smtClean="0"/>
              <a:t> </a:t>
            </a:r>
            <a:r>
              <a:rPr lang="ru-RU" sz="3600" i="1" dirty="0"/>
              <a:t>русском языке около 200 предлогов.</a:t>
            </a:r>
          </a:p>
        </p:txBody>
      </p:sp>
    </p:spTree>
    <p:extLst>
      <p:ext uri="{BB962C8B-B14F-4D97-AF65-F5344CB8AC3E}">
        <p14:creationId xmlns:p14="http://schemas.microsoft.com/office/powerpoint/2010/main" val="1372095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9756" y="-29209"/>
            <a:ext cx="10777262" cy="1070248"/>
          </a:xfrm>
        </p:spPr>
        <p:txBody>
          <a:bodyPr/>
          <a:lstStyle/>
          <a:p>
            <a:r>
              <a:rPr lang="ru-RU" dirty="0" smtClean="0"/>
              <a:t>Предлоги в других языках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3813" y="1041039"/>
            <a:ext cx="8458200" cy="4597761"/>
          </a:xfrm>
        </p:spPr>
        <p:txBody>
          <a:bodyPr/>
          <a:lstStyle/>
          <a:p>
            <a:r>
              <a:rPr lang="ru-RU" sz="2800" dirty="0"/>
              <a:t>В </a:t>
            </a:r>
            <a:r>
              <a:rPr lang="ru-RU" sz="2800" b="1" dirty="0"/>
              <a:t>английском языке </a:t>
            </a:r>
            <a:r>
              <a:rPr lang="ru-RU" sz="2800" dirty="0"/>
              <a:t>выделяют 4 большие группы предлогов: 1. Предлоги места. 2. Предлоги направления. 3. Предлоги времени. 4. Предлоги причины</a:t>
            </a:r>
            <a:r>
              <a:rPr lang="ru-RU" sz="2800" dirty="0" smtClean="0"/>
              <a:t>.</a:t>
            </a:r>
          </a:p>
          <a:p>
            <a:r>
              <a:rPr lang="ru-RU" sz="2800" dirty="0"/>
              <a:t>Многие предлоги в </a:t>
            </a:r>
            <a:r>
              <a:rPr lang="ru-RU" sz="2800" b="1" dirty="0"/>
              <a:t>китайском языке</a:t>
            </a:r>
            <a:r>
              <a:rPr lang="ru-RU" sz="2800" dirty="0"/>
              <a:t> похожи на глаголы и могут употребляться как глаголы. Предлог с объектом (существительное или местоимение) образует предложный оборот. </a:t>
            </a:r>
            <a:endParaRPr lang="ru-RU" sz="2800" dirty="0" smtClean="0"/>
          </a:p>
          <a:p>
            <a:r>
              <a:rPr lang="ru-RU" sz="2800" dirty="0" smtClean="0"/>
              <a:t>Предлоги используются в большинстве языков мира</a:t>
            </a:r>
            <a:r>
              <a:rPr lang="en-US" sz="2800" dirty="0" smtClean="0"/>
              <a:t>.</a:t>
            </a:r>
            <a:endParaRPr lang="ru-RU" sz="28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99900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779" y="0"/>
            <a:ext cx="8458200" cy="926232"/>
          </a:xfrm>
        </p:spPr>
        <p:txBody>
          <a:bodyPr/>
          <a:lstStyle/>
          <a:p>
            <a:r>
              <a:rPr lang="ru-RU" dirty="0" smtClean="0"/>
              <a:t>Языки БЕЗ предлогов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9796" y="1196752"/>
            <a:ext cx="6024735" cy="4370040"/>
          </a:xfrm>
        </p:spPr>
        <p:txBody>
          <a:bodyPr/>
          <a:lstStyle/>
          <a:p>
            <a:r>
              <a:rPr lang="ru-RU" dirty="0"/>
              <a:t>Предлоги отсутствуют в так называемых агглютинативных языках, в которых все грамматические показатели слова следуют за корнем. Предлогов нет в турецком языке, в котором функции предлогов выполняются суффиксами. К агглютинативным языкам относятся также </a:t>
            </a:r>
            <a:r>
              <a:rPr lang="ru-RU" b="1" dirty="0"/>
              <a:t>японский, венгерский, грузинский </a:t>
            </a:r>
            <a:r>
              <a:rPr lang="ru-RU" dirty="0"/>
              <a:t>и др. Суффиксы, выполняющие функции предлогов, часто называются </a:t>
            </a:r>
            <a:r>
              <a:rPr lang="ru-RU" dirty="0" smtClean="0"/>
              <a:t>послелогами</a:t>
            </a:r>
            <a:r>
              <a:rPr lang="en-US" dirty="0" smtClean="0"/>
              <a:t>.</a:t>
            </a:r>
            <a:r>
              <a:rPr lang="ru-RU" dirty="0" smtClean="0"/>
              <a:t> Также предлогов нет в </a:t>
            </a:r>
            <a:r>
              <a:rPr lang="ru-RU" b="1" dirty="0" smtClean="0"/>
              <a:t>абхазском</a:t>
            </a:r>
            <a:r>
              <a:rPr lang="ru-RU" dirty="0" smtClean="0"/>
              <a:t> языке</a:t>
            </a:r>
            <a:r>
              <a:rPr lang="en-US" dirty="0" smtClean="0"/>
              <a:t>.</a:t>
            </a:r>
            <a:endParaRPr lang="ru-RU" dirty="0"/>
          </a:p>
        </p:txBody>
      </p:sp>
      <p:pic>
        <p:nvPicPr>
          <p:cNvPr id="1026" name="Picture 2" descr="https://zabavnik.club/wp-content/uploads/flag_Abhazii_22_2409574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6661" y="764704"/>
            <a:ext cx="3862164" cy="2145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8668" y="3212976"/>
            <a:ext cx="3598367" cy="201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433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V="1">
            <a:off x="1293814" y="836712"/>
            <a:ext cx="8458200" cy="15388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3813" y="1844824"/>
            <a:ext cx="8458200" cy="3793976"/>
          </a:xfrm>
        </p:spPr>
        <p:txBody>
          <a:bodyPr>
            <a:normAutofit/>
          </a:bodyPr>
          <a:lstStyle/>
          <a:p>
            <a:r>
              <a:rPr lang="ru-RU" sz="2800" b="1" dirty="0"/>
              <a:t>Я пошел пешком </a:t>
            </a:r>
            <a:r>
              <a:rPr lang="ru-RU" sz="2800" b="1" i="1" dirty="0">
                <a:solidFill>
                  <a:srgbClr val="FF0000"/>
                </a:solidFill>
              </a:rPr>
              <a:t>от</a:t>
            </a:r>
            <a:r>
              <a:rPr lang="ru-RU" sz="2800" b="1" dirty="0"/>
              <a:t> дороги </a:t>
            </a:r>
            <a:r>
              <a:rPr lang="ru-RU" sz="2800" b="1" i="1" dirty="0">
                <a:solidFill>
                  <a:srgbClr val="FF0000"/>
                </a:solidFill>
              </a:rPr>
              <a:t>к</a:t>
            </a:r>
            <a:r>
              <a:rPr lang="ru-RU" sz="2800" b="1" dirty="0"/>
              <a:t> лесу. </a:t>
            </a:r>
            <a:r>
              <a:rPr lang="ru-RU" sz="2800" b="1" i="1" dirty="0">
                <a:solidFill>
                  <a:srgbClr val="FF0000"/>
                </a:solidFill>
              </a:rPr>
              <a:t>Через</a:t>
            </a:r>
            <a:r>
              <a:rPr lang="ru-RU" sz="2800" b="1" dirty="0"/>
              <a:t> несколько минут я увидел гриб </a:t>
            </a:r>
            <a:r>
              <a:rPr lang="ru-RU" sz="2800" b="1" i="1" dirty="0">
                <a:solidFill>
                  <a:srgbClr val="FF0000"/>
                </a:solidFill>
              </a:rPr>
              <a:t>сквозь</a:t>
            </a:r>
            <a:r>
              <a:rPr lang="ru-RU" sz="2800" b="1" dirty="0"/>
              <a:t> кусты. </a:t>
            </a:r>
            <a:r>
              <a:rPr lang="ru-RU" sz="2800" b="1" i="1" dirty="0">
                <a:solidFill>
                  <a:srgbClr val="FF0000"/>
                </a:solidFill>
              </a:rPr>
              <a:t>Под</a:t>
            </a:r>
            <a:r>
              <a:rPr lang="ru-RU" sz="2800" b="1" dirty="0"/>
              <a:t> маленьким листиком, </a:t>
            </a:r>
            <a:r>
              <a:rPr lang="ru-RU" sz="2800" b="1" i="1" dirty="0">
                <a:solidFill>
                  <a:srgbClr val="FF0000"/>
                </a:solidFill>
              </a:rPr>
              <a:t>за</a:t>
            </a:r>
            <a:r>
              <a:rPr lang="ru-RU" sz="2800" b="1" dirty="0"/>
              <a:t> пеньком, стоял </a:t>
            </a:r>
            <a:r>
              <a:rPr lang="ru-RU" sz="2800" b="1" i="1" dirty="0">
                <a:solidFill>
                  <a:srgbClr val="FF0000"/>
                </a:solidFill>
              </a:rPr>
              <a:t>на</a:t>
            </a:r>
            <a:r>
              <a:rPr lang="ru-RU" sz="2800" b="1" dirty="0"/>
              <a:t> толстой ножке боровик. </a:t>
            </a:r>
            <a:r>
              <a:rPr lang="ru-RU" sz="2800" b="1" i="1" dirty="0">
                <a:solidFill>
                  <a:srgbClr val="FF0000"/>
                </a:solidFill>
              </a:rPr>
              <a:t>На</a:t>
            </a:r>
            <a:r>
              <a:rPr lang="ru-RU" sz="2800" b="1" dirty="0"/>
              <a:t> нем были небольшие капельки недавно прошедшего дождя. Мне было жалко срезать его, и я пошел дальше</a:t>
            </a:r>
          </a:p>
        </p:txBody>
      </p:sp>
    </p:spTree>
    <p:extLst>
      <p:ext uri="{BB962C8B-B14F-4D97-AF65-F5344CB8AC3E}">
        <p14:creationId xmlns:p14="http://schemas.microsoft.com/office/powerpoint/2010/main" val="2105299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3813" y="990600"/>
            <a:ext cx="8458200" cy="4526632"/>
          </a:xfrm>
        </p:spPr>
        <p:txBody>
          <a:bodyPr>
            <a:normAutofit/>
          </a:bodyPr>
          <a:lstStyle/>
          <a:p>
            <a:r>
              <a:rPr lang="ru-RU" sz="3200" b="1" dirty="0"/>
              <a:t>Я пошел пешком </a:t>
            </a:r>
            <a:r>
              <a:rPr lang="ru-RU" sz="3200" b="1" dirty="0" smtClean="0"/>
              <a:t>дороги лесу. </a:t>
            </a:r>
            <a:r>
              <a:rPr lang="ru-RU" sz="3200" b="1" dirty="0"/>
              <a:t>несколько минут я увидел гриб </a:t>
            </a:r>
            <a:r>
              <a:rPr lang="ru-RU" sz="3200" b="1" dirty="0" smtClean="0"/>
              <a:t>кусты</a:t>
            </a:r>
            <a:r>
              <a:rPr lang="ru-RU" sz="3200" b="1" dirty="0"/>
              <a:t>. </a:t>
            </a:r>
            <a:r>
              <a:rPr lang="ru-RU" sz="3200" b="1" dirty="0" smtClean="0"/>
              <a:t> </a:t>
            </a:r>
            <a:r>
              <a:rPr lang="ru-RU" sz="3200" b="1" dirty="0"/>
              <a:t>маленьким листиком</a:t>
            </a:r>
            <a:r>
              <a:rPr lang="ru-RU" sz="3200" b="1" dirty="0" smtClean="0"/>
              <a:t>, </a:t>
            </a:r>
            <a:r>
              <a:rPr lang="ru-RU" sz="3200" b="1" dirty="0"/>
              <a:t>пеньком, </a:t>
            </a:r>
            <a:r>
              <a:rPr lang="ru-RU" sz="3200" b="1" dirty="0" smtClean="0"/>
              <a:t>стоял </a:t>
            </a:r>
            <a:r>
              <a:rPr lang="ru-RU" sz="3200" b="1" dirty="0"/>
              <a:t>толстой ножке боровик</a:t>
            </a:r>
            <a:r>
              <a:rPr lang="ru-RU" sz="3200" b="1" dirty="0" smtClean="0"/>
              <a:t>. </a:t>
            </a:r>
            <a:r>
              <a:rPr lang="ru-RU" sz="3200" b="1" dirty="0"/>
              <a:t>нем были небольшие капельки недавно прошедшего дождя. Мне было жалко срезать его, и я пошел дальше</a:t>
            </a:r>
          </a:p>
        </p:txBody>
      </p:sp>
    </p:spTree>
    <p:extLst>
      <p:ext uri="{BB962C8B-B14F-4D97-AF65-F5344CB8AC3E}">
        <p14:creationId xmlns:p14="http://schemas.microsoft.com/office/powerpoint/2010/main" val="3883468918"/>
      </p:ext>
    </p:extLst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057400"/>
            <a:ext cx="12188825" cy="266699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Конечно</a:t>
            </a:r>
            <a:r>
              <a:rPr lang="en-US" dirty="0" smtClean="0"/>
              <a:t>,</a:t>
            </a:r>
            <a:r>
              <a:rPr lang="ru-RU" dirty="0" smtClean="0"/>
              <a:t>понять смысл текста можно</a:t>
            </a:r>
            <a:r>
              <a:rPr lang="en-US" dirty="0" smtClean="0"/>
              <a:t>,</a:t>
            </a:r>
            <a:r>
              <a:rPr lang="ru-RU" dirty="0" smtClean="0"/>
              <a:t>но он будет не очень ясным</a:t>
            </a:r>
            <a:r>
              <a:rPr lang="en-US" dirty="0" smtClean="0"/>
              <a:t>,</a:t>
            </a:r>
            <a:r>
              <a:rPr lang="ru-RU" dirty="0" smtClean="0"/>
              <a:t>красивым</a:t>
            </a:r>
            <a:r>
              <a:rPr lang="en-US" dirty="0" smtClean="0"/>
              <a:t>,</a:t>
            </a:r>
            <a:r>
              <a:rPr lang="ru-RU" dirty="0" smtClean="0"/>
              <a:t>полноценным</a:t>
            </a:r>
            <a:r>
              <a:rPr lang="en-US" dirty="0" smtClean="0"/>
              <a:t>.</a:t>
            </a:r>
            <a:r>
              <a:rPr lang="ru-RU" dirty="0" smtClean="0"/>
              <a:t>Предлоги хоть и служебная часть речи (не самостоятельная)</a:t>
            </a:r>
            <a:r>
              <a:rPr lang="en-US" dirty="0" smtClean="0"/>
              <a:t>,</a:t>
            </a:r>
            <a:r>
              <a:rPr lang="ru-RU" dirty="0" smtClean="0"/>
              <a:t>но выполняет очень большую функцию – связь слов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1854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dir="d"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852" y="265343"/>
            <a:ext cx="9753600" cy="358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3802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езмятежность 16 х 9">
  <a:themeElements>
    <a:clrScheme name="Serenity_16x9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9532183_TF02801109_TF02801109" id="{1C06BAA0-3930-493B-AD60-9265984A33DD}" vid="{F056C7C8-BEFB-4DDF-85DC-215FA76949EE}"/>
    </a:ext>
  </a:extLst>
</a:theme>
</file>

<file path=ppt/theme/theme2.xml><?xml version="1.0" encoding="utf-8"?>
<a:theme xmlns:a="http://schemas.openxmlformats.org/drawingml/2006/main" name="Тема Offic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1360506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2011-12-12T13:37:00+00:00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TP102801108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706526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REDMOND\v-soujap</DisplayName>
        <AccountId>1954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F249165-F638-412C-8E0A-DFB7045CA2E0}">
  <ds:schemaRefs>
    <ds:schemaRef ds:uri="http://www.w3.org/XML/1998/namespace"/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elements/1.1/"/>
    <ds:schemaRef ds:uri="4873beb7-5857-4685-be1f-d57550cc96cc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211E33DF-2340-4F4E-B874-B73FEFEBFC8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683C129-7B42-490A-AD74-E9303BC76D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на тему природы с аурой безмятежности (широкоэкранный формат)</Template>
  <TotalTime>66</TotalTime>
  <Words>297</Words>
  <Application>Microsoft Office PowerPoint</Application>
  <PresentationFormat>Произвольный</PresentationFormat>
  <Paragraphs>14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Arial</vt:lpstr>
      <vt:lpstr>Euphemia</vt:lpstr>
      <vt:lpstr>Безмятежность 16 х 9</vt:lpstr>
      <vt:lpstr>Может ли язык быть без предлогов</vt:lpstr>
      <vt:lpstr>ЧТО ТАКОЕ ПРЕДЛОГ?</vt:lpstr>
      <vt:lpstr>Предлоги в других языках</vt:lpstr>
      <vt:lpstr>Языки БЕЗ предлогов</vt:lpstr>
      <vt:lpstr>Презентация PowerPoint</vt:lpstr>
      <vt:lpstr>Презентация PowerPoint</vt:lpstr>
      <vt:lpstr>Конечно,понять смысл текста можно,но он будет не очень ясным,красивым,полноценным.Предлоги хоть и служебная часть речи (не самостоятельная),но выполняет очень большую функцию – связь слов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Может ли язык быть без предлогов</dc:title>
  <dc:creator>Пользователь Windows</dc:creator>
  <cp:lastModifiedBy>Пользователь Windows</cp:lastModifiedBy>
  <cp:revision>4</cp:revision>
  <dcterms:created xsi:type="dcterms:W3CDTF">2019-01-29T07:49:42Z</dcterms:created>
  <dcterms:modified xsi:type="dcterms:W3CDTF">2019-01-29T08:56:32Z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