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diagrams/colors1.xml" ContentType="application/vnd.openxmlformats-officedocument.drawingml.diagramColors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diagrams/drawing1.xml" ContentType="application/vnd.ms-office.drawingml.diagramDrawing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diagrams/quickStyle1.xml" ContentType="application/vnd.openxmlformats-officedocument.drawingml.diagramStyle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Default Extension="wdp" ContentType="image/vnd.ms-photo"/>
  <Override PartName="/ppt/slideLayouts/slideLayout10.xml" ContentType="application/vnd.openxmlformats-officedocument.presentationml.slideLayout+xml"/>
  <Override PartName="/ppt/diagrams/layout1.xml" ContentType="application/vnd.openxmlformats-officedocument.drawingml.diagram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data1.xml" ContentType="application/vnd.openxmlformats-officedocument.drawingml.diagramData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8" r:id="rId2"/>
    <p:sldId id="259" r:id="rId3"/>
    <p:sldId id="256" r:id="rId4"/>
    <p:sldId id="261" r:id="rId5"/>
    <p:sldId id="260" r:id="rId6"/>
    <p:sldId id="262" r:id="rId7"/>
    <p:sldId id="263" r:id="rId8"/>
    <p:sldId id="264" r:id="rId9"/>
    <p:sldId id="265" r:id="rId10"/>
    <p:sldId id="269" r:id="rId11"/>
    <p:sldId id="275" r:id="rId12"/>
    <p:sldId id="267" r:id="rId13"/>
    <p:sldId id="268" r:id="rId14"/>
    <p:sldId id="266" r:id="rId15"/>
    <p:sldId id="270" r:id="rId16"/>
    <p:sldId id="271" r:id="rId17"/>
    <p:sldId id="272" r:id="rId18"/>
    <p:sldId id="274" r:id="rId19"/>
    <p:sldId id="276" r:id="rId20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0066"/>
    <a:srgbClr val="FF99FF"/>
    <a:srgbClr val="66FFFF"/>
    <a:srgbClr val="FFFFCC"/>
    <a:srgbClr val="99FF99"/>
    <a:srgbClr val="66FF99"/>
    <a:srgbClr val="CC0066"/>
    <a:srgbClr val="FF3399"/>
    <a:srgbClr val="008000"/>
    <a:srgbClr val="FFCC99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>
        <p:scale>
          <a:sx n="68" d="100"/>
          <a:sy n="68" d="100"/>
        </p:scale>
        <p:origin x="-144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5E23EFF7-2C5D-4445-8F27-D3F13B6C71AB}" type="doc">
      <dgm:prSet loTypeId="urn:microsoft.com/office/officeart/2005/8/layout/vProcess5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BA21FFF1-C2C2-4D2A-9BFA-D4C196653DB6}">
      <dgm:prSet phldrT="[Текст]" custT="1"/>
      <dgm:spPr>
        <a:solidFill>
          <a:srgbClr val="CC99FF"/>
        </a:solidFill>
      </dgm:spPr>
      <dgm:t>
        <a:bodyPr/>
        <a:lstStyle/>
        <a:p>
          <a:pPr marL="0" marR="0" indent="0" algn="l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en-US" sz="3200" b="1" i="1" dirty="0" smtClean="0">
              <a:solidFill>
                <a:srgbClr val="002060"/>
              </a:solidFill>
            </a:rPr>
            <a:t>I </a:t>
          </a:r>
          <a:r>
            <a:rPr lang="ru-RU" sz="3200" b="1" i="1" dirty="0" smtClean="0">
              <a:solidFill>
                <a:srgbClr val="002060"/>
              </a:solidFill>
            </a:rPr>
            <a:t>этап: </a:t>
          </a:r>
        </a:p>
        <a:p>
          <a:pPr marL="0" marR="0" indent="0" algn="l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ru-RU" sz="2800" b="1" i="1" dirty="0" smtClean="0">
              <a:solidFill>
                <a:srgbClr val="FF0066"/>
              </a:solidFill>
            </a:rPr>
            <a:t>организационно –</a:t>
          </a:r>
        </a:p>
        <a:p>
          <a:pPr marL="0" marR="0" indent="0" algn="l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ru-RU" sz="2800" b="1" i="1" dirty="0" smtClean="0">
              <a:solidFill>
                <a:srgbClr val="FF0066"/>
              </a:solidFill>
            </a:rPr>
            <a:t> методический</a:t>
          </a:r>
        </a:p>
        <a:p>
          <a:pPr defTabSz="2355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2000" dirty="0"/>
        </a:p>
      </dgm:t>
    </dgm:pt>
    <dgm:pt modelId="{64217638-F7BD-450F-A4D5-EDE468F33A28}" type="parTrans" cxnId="{5FC697B4-381E-4CED-A896-D24D19116626}">
      <dgm:prSet/>
      <dgm:spPr/>
      <dgm:t>
        <a:bodyPr/>
        <a:lstStyle/>
        <a:p>
          <a:endParaRPr lang="ru-RU"/>
        </a:p>
      </dgm:t>
    </dgm:pt>
    <dgm:pt modelId="{181B80AF-7A7E-432C-9D44-FA8444614EDE}" type="sibTrans" cxnId="{5FC697B4-381E-4CED-A896-D24D19116626}">
      <dgm:prSet/>
      <dgm:spPr>
        <a:solidFill>
          <a:srgbClr val="FF0000">
            <a:alpha val="90000"/>
          </a:srgbClr>
        </a:solidFill>
      </dgm:spPr>
      <dgm:t>
        <a:bodyPr/>
        <a:lstStyle/>
        <a:p>
          <a:endParaRPr lang="ru-RU"/>
        </a:p>
      </dgm:t>
    </dgm:pt>
    <dgm:pt modelId="{CC43135C-DCC8-413D-AC25-70F7A10318CF}">
      <dgm:prSet phldrT="[Текст]" custT="1"/>
      <dgm:spPr>
        <a:solidFill>
          <a:srgbClr val="92D050"/>
        </a:solidFill>
      </dgm:spPr>
      <dgm:t>
        <a:bodyPr/>
        <a:lstStyle/>
        <a:p>
          <a:r>
            <a:rPr lang="en-US" sz="3600" b="1" i="1" dirty="0" smtClean="0">
              <a:solidFill>
                <a:srgbClr val="002060"/>
              </a:solidFill>
            </a:rPr>
            <a:t>II </a:t>
          </a:r>
          <a:r>
            <a:rPr lang="ru-RU" sz="3600" b="1" i="1" dirty="0" smtClean="0">
              <a:solidFill>
                <a:srgbClr val="002060"/>
              </a:solidFill>
            </a:rPr>
            <a:t>этап: </a:t>
          </a:r>
        </a:p>
        <a:p>
          <a:r>
            <a:rPr lang="ru-RU" sz="2800" b="1" i="1" dirty="0" smtClean="0">
              <a:solidFill>
                <a:srgbClr val="FF0000"/>
              </a:solidFill>
            </a:rPr>
            <a:t>практической </a:t>
          </a:r>
        </a:p>
        <a:p>
          <a:r>
            <a:rPr lang="ru-RU" sz="2800" b="1" i="1" dirty="0" smtClean="0">
              <a:solidFill>
                <a:srgbClr val="FF0000"/>
              </a:solidFill>
            </a:rPr>
            <a:t>реализации</a:t>
          </a:r>
        </a:p>
        <a:p>
          <a:pPr defTabSz="1733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800" dirty="0">
            <a:solidFill>
              <a:srgbClr val="FF0000"/>
            </a:solidFill>
          </a:endParaRPr>
        </a:p>
      </dgm:t>
    </dgm:pt>
    <dgm:pt modelId="{8E5F8317-FC5C-4700-8681-40C53D778589}" type="parTrans" cxnId="{461BA73B-032D-4FD7-887E-A8D31B155D62}">
      <dgm:prSet/>
      <dgm:spPr/>
      <dgm:t>
        <a:bodyPr/>
        <a:lstStyle/>
        <a:p>
          <a:endParaRPr lang="ru-RU"/>
        </a:p>
      </dgm:t>
    </dgm:pt>
    <dgm:pt modelId="{902208FB-6B8F-4A38-B15E-DF56CDD08AEE}" type="sibTrans" cxnId="{461BA73B-032D-4FD7-887E-A8D31B155D62}">
      <dgm:prSet/>
      <dgm:spPr>
        <a:solidFill>
          <a:srgbClr val="FF0000">
            <a:alpha val="90000"/>
          </a:srgbClr>
        </a:solidFill>
      </dgm:spPr>
      <dgm:t>
        <a:bodyPr/>
        <a:lstStyle/>
        <a:p>
          <a:endParaRPr lang="ru-RU"/>
        </a:p>
      </dgm:t>
    </dgm:pt>
    <dgm:pt modelId="{C3F9C1D6-3B5A-4DC3-A89E-4CB84A275E8A}">
      <dgm:prSet custT="1"/>
      <dgm:spPr>
        <a:solidFill>
          <a:srgbClr val="FF6699"/>
        </a:solidFill>
      </dgm:spPr>
      <dgm:t>
        <a:bodyPr/>
        <a:lstStyle/>
        <a:p>
          <a:endParaRPr lang="ru-RU" sz="3600" b="1" dirty="0" smtClean="0">
            <a:solidFill>
              <a:srgbClr val="002060"/>
            </a:solidFill>
          </a:endParaRPr>
        </a:p>
        <a:p>
          <a:r>
            <a:rPr lang="en-US" sz="3600" b="1" dirty="0" smtClean="0">
              <a:solidFill>
                <a:srgbClr val="002060"/>
              </a:solidFill>
            </a:rPr>
            <a:t>III  </a:t>
          </a:r>
          <a:r>
            <a:rPr lang="ru-RU" sz="3600" b="1" dirty="0" smtClean="0">
              <a:solidFill>
                <a:srgbClr val="002060"/>
              </a:solidFill>
            </a:rPr>
            <a:t>этап: </a:t>
          </a:r>
        </a:p>
        <a:p>
          <a:r>
            <a:rPr lang="ru-RU" sz="2800" b="1" dirty="0" smtClean="0">
              <a:solidFill>
                <a:srgbClr val="FF0000"/>
              </a:solidFill>
            </a:rPr>
            <a:t>результативный </a:t>
          </a:r>
        </a:p>
        <a:p>
          <a:pPr defTabSz="1911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3000" dirty="0"/>
        </a:p>
      </dgm:t>
    </dgm:pt>
    <dgm:pt modelId="{2A630D1A-D470-4444-B1CC-CE12B4E2CA61}" type="parTrans" cxnId="{7535D8CF-FF37-4EBB-B760-EF5425EE6D78}">
      <dgm:prSet/>
      <dgm:spPr/>
      <dgm:t>
        <a:bodyPr/>
        <a:lstStyle/>
        <a:p>
          <a:endParaRPr lang="ru-RU"/>
        </a:p>
      </dgm:t>
    </dgm:pt>
    <dgm:pt modelId="{2F01F4BD-CF84-46ED-82A1-69919C2D2189}" type="sibTrans" cxnId="{7535D8CF-FF37-4EBB-B760-EF5425EE6D78}">
      <dgm:prSet/>
      <dgm:spPr>
        <a:solidFill>
          <a:srgbClr val="FF0000">
            <a:alpha val="90000"/>
          </a:srgbClr>
        </a:solidFill>
      </dgm:spPr>
      <dgm:t>
        <a:bodyPr/>
        <a:lstStyle/>
        <a:p>
          <a:endParaRPr lang="ru-RU"/>
        </a:p>
      </dgm:t>
    </dgm:pt>
    <dgm:pt modelId="{E39CF74E-AD8F-4347-872A-43228D5AA397}" type="pres">
      <dgm:prSet presAssocID="{5E23EFF7-2C5D-4445-8F27-D3F13B6C71AB}" presName="outerComposite" presStyleCnt="0">
        <dgm:presLayoutVars>
          <dgm:chMax val="5"/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8EEC2538-299A-4F60-9526-68DF4FDEF872}" type="pres">
      <dgm:prSet presAssocID="{5E23EFF7-2C5D-4445-8F27-D3F13B6C71AB}" presName="dummyMaxCanvas" presStyleCnt="0">
        <dgm:presLayoutVars/>
      </dgm:prSet>
      <dgm:spPr/>
    </dgm:pt>
    <dgm:pt modelId="{DFEA5F03-C475-42F8-989F-23AF820278B9}" type="pres">
      <dgm:prSet presAssocID="{5E23EFF7-2C5D-4445-8F27-D3F13B6C71AB}" presName="ThreeNodes_1" presStyleLbl="node1" presStyleIdx="0" presStyleCnt="3" custScaleY="86809" custLinFactNeighborX="144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E756838-4E98-4547-B522-B6EF424E25B1}" type="pres">
      <dgm:prSet presAssocID="{5E23EFF7-2C5D-4445-8F27-D3F13B6C71AB}" presName="ThreeNodes_2" presStyleLbl="node1" presStyleIdx="1" presStyleCnt="3" custScaleY="101690" custLinFactNeighborX="-3504" custLinFactNeighborY="64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BBF6776-AEE7-492C-858C-B2AB2E0936E4}" type="pres">
      <dgm:prSet presAssocID="{5E23EFF7-2C5D-4445-8F27-D3F13B6C71AB}" presName="ThreeNodes_3" presStyleLbl="node1" presStyleIdx="2" presStyleCnt="3" custLinFactNeighborX="-2291" custLinFactNeighborY="-93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65490CD-2D5F-4732-B157-3DACE5863565}" type="pres">
      <dgm:prSet presAssocID="{5E23EFF7-2C5D-4445-8F27-D3F13B6C71AB}" presName="ThreeConn_1-2" presStyleLbl="fgAccFollowNode1" presStyleIdx="0" presStyleCnt="2" custLinFactNeighborX="29881" custLinFactNeighborY="321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1DBA3A2-29F6-4C51-9558-AD5C66849DB5}" type="pres">
      <dgm:prSet presAssocID="{5E23EFF7-2C5D-4445-8F27-D3F13B6C71AB}" presName="ThreeConn_2-3" presStyleLbl="fgAccFollowNode1" presStyleIdx="1" presStyleCnt="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8A9B1C7-CAB2-4CAD-87B3-6BC11907103F}" type="pres">
      <dgm:prSet presAssocID="{5E23EFF7-2C5D-4445-8F27-D3F13B6C71AB}" presName="ThreeNodes_1_text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7D69C68-697D-42F4-AAEF-E5868B61914C}" type="pres">
      <dgm:prSet presAssocID="{5E23EFF7-2C5D-4445-8F27-D3F13B6C71AB}" presName="ThreeNodes_2_text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3BF41BF-5306-4569-A7D7-FCF5161EB2BC}" type="pres">
      <dgm:prSet presAssocID="{5E23EFF7-2C5D-4445-8F27-D3F13B6C71AB}" presName="ThreeNodes_3_text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FD0A65E6-8E77-4CEC-91BA-B788603C6BC2}" type="presOf" srcId="{BA21FFF1-C2C2-4D2A-9BFA-D4C196653DB6}" destId="{DFEA5F03-C475-42F8-989F-23AF820278B9}" srcOrd="0" destOrd="0" presId="urn:microsoft.com/office/officeart/2005/8/layout/vProcess5"/>
    <dgm:cxn modelId="{461BA73B-032D-4FD7-887E-A8D31B155D62}" srcId="{5E23EFF7-2C5D-4445-8F27-D3F13B6C71AB}" destId="{CC43135C-DCC8-413D-AC25-70F7A10318CF}" srcOrd="1" destOrd="0" parTransId="{8E5F8317-FC5C-4700-8681-40C53D778589}" sibTransId="{902208FB-6B8F-4A38-B15E-DF56CDD08AEE}"/>
    <dgm:cxn modelId="{7535D8CF-FF37-4EBB-B760-EF5425EE6D78}" srcId="{5E23EFF7-2C5D-4445-8F27-D3F13B6C71AB}" destId="{C3F9C1D6-3B5A-4DC3-A89E-4CB84A275E8A}" srcOrd="2" destOrd="0" parTransId="{2A630D1A-D470-4444-B1CC-CE12B4E2CA61}" sibTransId="{2F01F4BD-CF84-46ED-82A1-69919C2D2189}"/>
    <dgm:cxn modelId="{E4804456-EE5A-4DAD-BDEE-2977C81BDAD5}" type="presOf" srcId="{BA21FFF1-C2C2-4D2A-9BFA-D4C196653DB6}" destId="{38A9B1C7-CAB2-4CAD-87B3-6BC11907103F}" srcOrd="1" destOrd="0" presId="urn:microsoft.com/office/officeart/2005/8/layout/vProcess5"/>
    <dgm:cxn modelId="{734F4F48-995D-451D-9663-CA6E5D2536F9}" type="presOf" srcId="{CC43135C-DCC8-413D-AC25-70F7A10318CF}" destId="{97D69C68-697D-42F4-AAEF-E5868B61914C}" srcOrd="1" destOrd="0" presId="urn:microsoft.com/office/officeart/2005/8/layout/vProcess5"/>
    <dgm:cxn modelId="{43ED0801-42F1-4297-8F47-684FAD6D756C}" type="presOf" srcId="{CC43135C-DCC8-413D-AC25-70F7A10318CF}" destId="{7E756838-4E98-4547-B522-B6EF424E25B1}" srcOrd="0" destOrd="0" presId="urn:microsoft.com/office/officeart/2005/8/layout/vProcess5"/>
    <dgm:cxn modelId="{5FC697B4-381E-4CED-A896-D24D19116626}" srcId="{5E23EFF7-2C5D-4445-8F27-D3F13B6C71AB}" destId="{BA21FFF1-C2C2-4D2A-9BFA-D4C196653DB6}" srcOrd="0" destOrd="0" parTransId="{64217638-F7BD-450F-A4D5-EDE468F33A28}" sibTransId="{181B80AF-7A7E-432C-9D44-FA8444614EDE}"/>
    <dgm:cxn modelId="{8D159001-651C-4F35-B9AC-189D9DAB62E1}" type="presOf" srcId="{C3F9C1D6-3B5A-4DC3-A89E-4CB84A275E8A}" destId="{DBBF6776-AEE7-492C-858C-B2AB2E0936E4}" srcOrd="0" destOrd="0" presId="urn:microsoft.com/office/officeart/2005/8/layout/vProcess5"/>
    <dgm:cxn modelId="{C04ABA1A-B284-4320-82D5-75B2B15927C8}" type="presOf" srcId="{181B80AF-7A7E-432C-9D44-FA8444614EDE}" destId="{C65490CD-2D5F-4732-B157-3DACE5863565}" srcOrd="0" destOrd="0" presId="urn:microsoft.com/office/officeart/2005/8/layout/vProcess5"/>
    <dgm:cxn modelId="{A3D395EF-9009-40B3-8E4B-512A889C654A}" type="presOf" srcId="{C3F9C1D6-3B5A-4DC3-A89E-4CB84A275E8A}" destId="{23BF41BF-5306-4569-A7D7-FCF5161EB2BC}" srcOrd="1" destOrd="0" presId="urn:microsoft.com/office/officeart/2005/8/layout/vProcess5"/>
    <dgm:cxn modelId="{E0E7B080-0686-4E47-9C3F-BD704D332A62}" type="presOf" srcId="{902208FB-6B8F-4A38-B15E-DF56CDD08AEE}" destId="{E1DBA3A2-29F6-4C51-9558-AD5C66849DB5}" srcOrd="0" destOrd="0" presId="urn:microsoft.com/office/officeart/2005/8/layout/vProcess5"/>
    <dgm:cxn modelId="{F1CADDA4-1427-4391-BD56-3F0EF9369748}" type="presOf" srcId="{5E23EFF7-2C5D-4445-8F27-D3F13B6C71AB}" destId="{E39CF74E-AD8F-4347-872A-43228D5AA397}" srcOrd="0" destOrd="0" presId="urn:microsoft.com/office/officeart/2005/8/layout/vProcess5"/>
    <dgm:cxn modelId="{09BB3375-D5A2-428F-A99F-B34D994385C7}" type="presParOf" srcId="{E39CF74E-AD8F-4347-872A-43228D5AA397}" destId="{8EEC2538-299A-4F60-9526-68DF4FDEF872}" srcOrd="0" destOrd="0" presId="urn:microsoft.com/office/officeart/2005/8/layout/vProcess5"/>
    <dgm:cxn modelId="{B5E918B5-40FD-4802-83DC-57C26C5370DE}" type="presParOf" srcId="{E39CF74E-AD8F-4347-872A-43228D5AA397}" destId="{DFEA5F03-C475-42F8-989F-23AF820278B9}" srcOrd="1" destOrd="0" presId="urn:microsoft.com/office/officeart/2005/8/layout/vProcess5"/>
    <dgm:cxn modelId="{EEDCB461-53D6-452F-B61D-F42ED20EF8B6}" type="presParOf" srcId="{E39CF74E-AD8F-4347-872A-43228D5AA397}" destId="{7E756838-4E98-4547-B522-B6EF424E25B1}" srcOrd="2" destOrd="0" presId="urn:microsoft.com/office/officeart/2005/8/layout/vProcess5"/>
    <dgm:cxn modelId="{2CFCFBA8-88BC-4F5B-9ACB-03089FCAAE78}" type="presParOf" srcId="{E39CF74E-AD8F-4347-872A-43228D5AA397}" destId="{DBBF6776-AEE7-492C-858C-B2AB2E0936E4}" srcOrd="3" destOrd="0" presId="urn:microsoft.com/office/officeart/2005/8/layout/vProcess5"/>
    <dgm:cxn modelId="{68248ADB-26B8-4487-9697-F02D642579C8}" type="presParOf" srcId="{E39CF74E-AD8F-4347-872A-43228D5AA397}" destId="{C65490CD-2D5F-4732-B157-3DACE5863565}" srcOrd="4" destOrd="0" presId="urn:microsoft.com/office/officeart/2005/8/layout/vProcess5"/>
    <dgm:cxn modelId="{8E56C5E1-219F-4490-9250-27AB33E40363}" type="presParOf" srcId="{E39CF74E-AD8F-4347-872A-43228D5AA397}" destId="{E1DBA3A2-29F6-4C51-9558-AD5C66849DB5}" srcOrd="5" destOrd="0" presId="urn:microsoft.com/office/officeart/2005/8/layout/vProcess5"/>
    <dgm:cxn modelId="{444A0EBE-1C56-402E-9D38-2092FE628D23}" type="presParOf" srcId="{E39CF74E-AD8F-4347-872A-43228D5AA397}" destId="{38A9B1C7-CAB2-4CAD-87B3-6BC11907103F}" srcOrd="6" destOrd="0" presId="urn:microsoft.com/office/officeart/2005/8/layout/vProcess5"/>
    <dgm:cxn modelId="{432C9FD0-45AC-4D48-A0E7-45789F411271}" type="presParOf" srcId="{E39CF74E-AD8F-4347-872A-43228D5AA397}" destId="{97D69C68-697D-42F4-AAEF-E5868B61914C}" srcOrd="7" destOrd="0" presId="urn:microsoft.com/office/officeart/2005/8/layout/vProcess5"/>
    <dgm:cxn modelId="{30BDC10B-A7D5-4DD3-9709-6967B66AEF29}" type="presParOf" srcId="{E39CF74E-AD8F-4347-872A-43228D5AA397}" destId="{23BF41BF-5306-4569-A7D7-FCF5161EB2BC}" srcOrd="8" destOrd="0" presId="urn:microsoft.com/office/officeart/2005/8/layout/vProcess5"/>
  </dgm:cxnLst>
  <dgm:bg>
    <a:noFill/>
  </dgm:bg>
  <dgm:whole/>
  <dgm:extLst>
    <a:ext uri="http://schemas.microsoft.com/office/drawing/2008/diagram">
      <dsp:dataModelExt xmlns=""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FEA5F03-C475-42F8-989F-23AF820278B9}">
      <dsp:nvSpPr>
        <dsp:cNvPr id="0" name=""/>
        <dsp:cNvSpPr/>
      </dsp:nvSpPr>
      <dsp:spPr>
        <a:xfrm>
          <a:off x="107527" y="118014"/>
          <a:ext cx="7436194" cy="1553291"/>
        </a:xfrm>
        <a:prstGeom prst="roundRect">
          <a:avLst>
            <a:gd name="adj" fmla="val 10000"/>
          </a:avLst>
        </a:prstGeom>
        <a:solidFill>
          <a:srgbClr val="CC99FF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marL="0" marR="0" lvl="0" indent="0" algn="l" defTabSz="91440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en-US" sz="3200" b="1" i="1" kern="1200" dirty="0" smtClean="0">
              <a:solidFill>
                <a:srgbClr val="002060"/>
              </a:solidFill>
            </a:rPr>
            <a:t>I </a:t>
          </a:r>
          <a:r>
            <a:rPr lang="ru-RU" sz="3200" b="1" i="1" kern="1200" dirty="0" smtClean="0">
              <a:solidFill>
                <a:srgbClr val="002060"/>
              </a:solidFill>
            </a:rPr>
            <a:t>этап: </a:t>
          </a:r>
        </a:p>
        <a:p>
          <a:pPr marL="0" marR="0" lvl="0" indent="0" algn="l" defTabSz="91440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ru-RU" sz="2800" b="1" i="1" kern="1200" dirty="0" smtClean="0">
              <a:solidFill>
                <a:srgbClr val="FF0066"/>
              </a:solidFill>
            </a:rPr>
            <a:t>организационно –</a:t>
          </a:r>
        </a:p>
        <a:p>
          <a:pPr marL="0" marR="0" lvl="0" indent="0" algn="l" defTabSz="91440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ru-RU" sz="2800" b="1" i="1" kern="1200" dirty="0" smtClean="0">
              <a:solidFill>
                <a:srgbClr val="FF0066"/>
              </a:solidFill>
            </a:rPr>
            <a:t> методический</a:t>
          </a:r>
        </a:p>
        <a:p>
          <a:pPr lvl="0" defTabSz="2355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2000" kern="1200" dirty="0"/>
        </a:p>
      </dsp:txBody>
      <dsp:txXfrm>
        <a:off x="153021" y="163508"/>
        <a:ext cx="5519204" cy="1462303"/>
      </dsp:txXfrm>
    </dsp:sp>
    <dsp:sp modelId="{7E756838-4E98-4547-B522-B6EF424E25B1}">
      <dsp:nvSpPr>
        <dsp:cNvPr id="0" name=""/>
        <dsp:cNvSpPr/>
      </dsp:nvSpPr>
      <dsp:spPr>
        <a:xfrm>
          <a:off x="395570" y="2083998"/>
          <a:ext cx="7436194" cy="1819560"/>
        </a:xfrm>
        <a:prstGeom prst="roundRect">
          <a:avLst>
            <a:gd name="adj" fmla="val 10000"/>
          </a:avLst>
        </a:prstGeom>
        <a:solidFill>
          <a:srgbClr val="92D05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7160" tIns="137160" rIns="137160" bIns="137160" numCol="1" spcCol="1270" anchor="ctr" anchorCtr="0">
          <a:noAutofit/>
        </a:bodyPr>
        <a:lstStyle/>
        <a:p>
          <a:pPr lvl="0" algn="l">
            <a:spcBef>
              <a:spcPct val="0"/>
            </a:spcBef>
          </a:pPr>
          <a:r>
            <a:rPr lang="en-US" sz="3600" b="1" i="1" kern="1200" dirty="0" smtClean="0">
              <a:solidFill>
                <a:srgbClr val="002060"/>
              </a:solidFill>
            </a:rPr>
            <a:t>II </a:t>
          </a:r>
          <a:r>
            <a:rPr lang="ru-RU" sz="3600" b="1" i="1" kern="1200" dirty="0" smtClean="0">
              <a:solidFill>
                <a:srgbClr val="002060"/>
              </a:solidFill>
            </a:rPr>
            <a:t>этап: </a:t>
          </a:r>
        </a:p>
        <a:p>
          <a:pPr lvl="0" algn="l">
            <a:spcBef>
              <a:spcPct val="0"/>
            </a:spcBef>
          </a:pPr>
          <a:r>
            <a:rPr lang="ru-RU" sz="2800" b="1" i="1" kern="1200" dirty="0" smtClean="0">
              <a:solidFill>
                <a:srgbClr val="FF0000"/>
              </a:solidFill>
            </a:rPr>
            <a:t>практической </a:t>
          </a:r>
        </a:p>
        <a:p>
          <a:pPr lvl="0" algn="l">
            <a:spcBef>
              <a:spcPct val="0"/>
            </a:spcBef>
          </a:pPr>
          <a:r>
            <a:rPr lang="ru-RU" sz="2800" b="1" i="1" kern="1200" dirty="0" smtClean="0">
              <a:solidFill>
                <a:srgbClr val="FF0000"/>
              </a:solidFill>
            </a:rPr>
            <a:t>реализации</a:t>
          </a:r>
        </a:p>
        <a:p>
          <a:pPr lvl="0" algn="l" defTabSz="1733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800" kern="1200" dirty="0">
            <a:solidFill>
              <a:srgbClr val="FF0000"/>
            </a:solidFill>
          </a:endParaRPr>
        </a:p>
      </dsp:txBody>
      <dsp:txXfrm>
        <a:off x="448863" y="2137291"/>
        <a:ext cx="5510415" cy="1712974"/>
      </dsp:txXfrm>
    </dsp:sp>
    <dsp:sp modelId="{DBBF6776-AEE7-492C-858C-B2AB2E0936E4}">
      <dsp:nvSpPr>
        <dsp:cNvPr id="0" name=""/>
        <dsp:cNvSpPr/>
      </dsp:nvSpPr>
      <dsp:spPr>
        <a:xfrm>
          <a:off x="1141906" y="4158441"/>
          <a:ext cx="7436194" cy="1789320"/>
        </a:xfrm>
        <a:prstGeom prst="roundRect">
          <a:avLst>
            <a:gd name="adj" fmla="val 10000"/>
          </a:avLst>
        </a:prstGeom>
        <a:solidFill>
          <a:srgbClr val="FF6699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7160" tIns="137160" rIns="137160" bIns="137160" numCol="1" spcCol="1270" anchor="ctr" anchorCtr="0">
          <a:noAutofit/>
        </a:bodyPr>
        <a:lstStyle/>
        <a:p>
          <a:pPr lvl="0" algn="l">
            <a:spcBef>
              <a:spcPct val="0"/>
            </a:spcBef>
          </a:pPr>
          <a:endParaRPr lang="ru-RU" sz="3600" b="1" kern="1200" dirty="0" smtClean="0">
            <a:solidFill>
              <a:srgbClr val="002060"/>
            </a:solidFill>
          </a:endParaRPr>
        </a:p>
        <a:p>
          <a:pPr lvl="0" algn="l">
            <a:spcBef>
              <a:spcPct val="0"/>
            </a:spcBef>
          </a:pPr>
          <a:r>
            <a:rPr lang="en-US" sz="3600" b="1" kern="1200" dirty="0" smtClean="0">
              <a:solidFill>
                <a:srgbClr val="002060"/>
              </a:solidFill>
            </a:rPr>
            <a:t>III  </a:t>
          </a:r>
          <a:r>
            <a:rPr lang="ru-RU" sz="3600" b="1" kern="1200" dirty="0" smtClean="0">
              <a:solidFill>
                <a:srgbClr val="002060"/>
              </a:solidFill>
            </a:rPr>
            <a:t>этап: </a:t>
          </a:r>
        </a:p>
        <a:p>
          <a:pPr lvl="0" algn="l">
            <a:spcBef>
              <a:spcPct val="0"/>
            </a:spcBef>
          </a:pPr>
          <a:r>
            <a:rPr lang="ru-RU" sz="2800" b="1" kern="1200" dirty="0" smtClean="0">
              <a:solidFill>
                <a:srgbClr val="FF0000"/>
              </a:solidFill>
            </a:rPr>
            <a:t>результативный </a:t>
          </a:r>
        </a:p>
        <a:p>
          <a:pPr lvl="0" algn="l" defTabSz="1911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3000" kern="1200" dirty="0"/>
        </a:p>
      </dsp:txBody>
      <dsp:txXfrm>
        <a:off x="1194313" y="4210848"/>
        <a:ext cx="5512187" cy="1684506"/>
      </dsp:txXfrm>
    </dsp:sp>
    <dsp:sp modelId="{C65490CD-2D5F-4732-B157-3DACE5863565}">
      <dsp:nvSpPr>
        <dsp:cNvPr id="0" name=""/>
        <dsp:cNvSpPr/>
      </dsp:nvSpPr>
      <dsp:spPr>
        <a:xfrm>
          <a:off x="6620669" y="1394270"/>
          <a:ext cx="1163058" cy="1163058"/>
        </a:xfrm>
        <a:prstGeom prst="downArrow">
          <a:avLst>
            <a:gd name="adj1" fmla="val 55000"/>
            <a:gd name="adj2" fmla="val 45000"/>
          </a:avLst>
        </a:prstGeom>
        <a:solidFill>
          <a:srgbClr val="FF0000">
            <a:alpha val="90000"/>
          </a:srgb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3600" kern="1200"/>
        </a:p>
      </dsp:txBody>
      <dsp:txXfrm>
        <a:off x="6882357" y="1394270"/>
        <a:ext cx="639682" cy="875201"/>
      </dsp:txXfrm>
    </dsp:sp>
    <dsp:sp modelId="{E1DBA3A2-29F6-4C51-9558-AD5C66849DB5}">
      <dsp:nvSpPr>
        <dsp:cNvPr id="0" name=""/>
        <dsp:cNvSpPr/>
      </dsp:nvSpPr>
      <dsp:spPr>
        <a:xfrm>
          <a:off x="6929270" y="3432513"/>
          <a:ext cx="1163058" cy="1163058"/>
        </a:xfrm>
        <a:prstGeom prst="downArrow">
          <a:avLst>
            <a:gd name="adj1" fmla="val 55000"/>
            <a:gd name="adj2" fmla="val 45000"/>
          </a:avLst>
        </a:prstGeom>
        <a:solidFill>
          <a:srgbClr val="FF0000">
            <a:alpha val="90000"/>
          </a:srgb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3600" kern="1200"/>
        </a:p>
      </dsp:txBody>
      <dsp:txXfrm>
        <a:off x="7190958" y="3432513"/>
        <a:ext cx="639682" cy="875201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Process5">
  <dgm:title val=""/>
  <dgm:desc val=""/>
  <dgm:catLst>
    <dgm:cat type="process" pri="1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</dgm:cxnLst>
      <dgm:bg/>
      <dgm:whole/>
    </dgm:dataModel>
  </dgm:clrData>
  <dgm:layoutNode name="outerComposite">
    <dgm:varLst>
      <dgm:chMax val="5"/>
      <dgm:dir/>
      <dgm:resizeHandles val="exact"/>
    </dgm:varLst>
    <dgm:alg type="composite"/>
    <dgm:shape xmlns:r="http://schemas.openxmlformats.org/officeDocument/2006/relationships" r:blip="">
      <dgm:adjLst/>
    </dgm:shape>
    <dgm:presOf/>
    <dgm:choose name="Name0">
      <dgm:if name="Name1" func="var" arg="dir" op="equ" val="norm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l" for="ch" forName="TwoNodes_1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r" for="ch" forName="TwoNodes_2" refType="w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r" for="ch" forName="TwoConn_1-2" refType="r" refFor="ch" refForName="TwoNodes_1"/>
          <dgm:constr type="r" for="ch" forName="TwoNodes_1_text" refType="l" refFor="ch" refForName="TwoConn_1-2"/>
          <dgm:constr type="rOff" for="ch" forName="TwoNodes_1_text" refType="w" refFor="ch" refForName="TwoConn_1-2" fact="-0.5"/>
          <dgm:constr type="t" for="ch" forName="TwoNodes_1_text" refType="t" refFor="ch" refForName="TwoNodes_1"/>
          <dgm:constr type="b" for="ch" forName="TwoNodes_1_text" refType="b" refFor="ch" refForName="TwoNodes_1"/>
          <dgm:constr type="l" for="ch" forName="TwoNodes_1_text" refType="l" refFor="ch" refForName="TwoNodes_1"/>
          <dgm:constr type="r" for="ch" forName="TwoNodes_2_text" refType="l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l" for="ch" forName="TwoNodes_2_text" refType="l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l" for="ch" forName="ThreeNodes_1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r" for="ch" forName="ThreeNodes_3" refType="w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r" for="ch" forName="ThreeConn_1-2" refType="r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r" for="ch" forName="ThreeConn_2-3" refType="r" refFor="ch" refForName="ThreeNodes_2"/>
          <dgm:constr type="r" for="ch" forName="ThreeNodes_1_text" refType="l" refFor="ch" refForName="ThreeConn_1-2"/>
          <dgm:constr type="rOff" for="ch" forName="ThreeNodes_1_text" refType="w" refFor="ch" refForName="ThreeConn_1-2" fact="-0.57"/>
          <dgm:constr type="t" for="ch" forName="ThreeNodes_1_text" refType="t" refFor="ch" refForName="ThreeNodes_1"/>
          <dgm:constr type="b" for="ch" forName="ThreeNodes_1_text" refType="b" refFor="ch" refForName="ThreeNodes_1"/>
          <dgm:constr type="l" for="ch" forName="ThreeNodes_1_text" refType="l" refFor="ch" refForName="ThreeNodes_1"/>
          <dgm:constr type="r" for="ch" forName="ThreeNodes_2_text" refType="l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l" for="ch" forName="ThreeNodes_2_text" refType="l" refFor="ch" refForName="ThreeNodes_2"/>
          <dgm:constr type="r" for="ch" forName="ThreeNodes_3_text" refType="l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l" for="ch" forName="ThreeNodes_3_text" refType="l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l" for="ch" forName="FourNodes_1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467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533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r" for="ch" forName="FourNodes_4" refType="w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r" for="ch" forName="FourConn_1-2" refType="r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r" for="ch" forName="FourConn_2-3" refType="r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r" for="ch" forName="FourConn_3-4" refType="r" refFor="ch" refForName="FourNodes_3"/>
          <dgm:constr type="r" for="ch" forName="FourNodes_1_text" refType="l" refFor="ch" refForName="FourConn_1-2"/>
          <dgm:constr type="rOff" for="ch" forName="FourNodes_1_text" refType="w" refFor="ch" refForName="FourConn_1-2" fact="-0.7"/>
          <dgm:constr type="t" for="ch" forName="FourNodes_1_text" refType="t" refFor="ch" refForName="FourNodes_1"/>
          <dgm:constr type="b" for="ch" forName="FourNodes_1_text" refType="b" refFor="ch" refForName="FourNodes_1"/>
          <dgm:constr type="l" for="ch" forName="FourNodes_1_text" refType="l" refFor="ch" refForName="FourNodes_1"/>
          <dgm:constr type="r" for="ch" forName="FourNodes_2_text" refType="l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l" for="ch" forName="FourNodes_2_text" refType="l" refFor="ch" refForName="FourNodes_2"/>
          <dgm:constr type="r" for="ch" forName="FourNodes_3_text" refType="l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l" for="ch" forName="FourNodes_3_text" refType="l" refFor="ch" refForName="FourNodes_3"/>
          <dgm:constr type="r" for="ch" forName="FourNodes_4_text" refType="l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l" for="ch" forName="FourNodes_4_text" refType="l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l" for="ch" forName="FiveNodes_1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442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557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r" for="ch" forName="FiveNodes_5" refType="w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r" for="ch" forName="FiveConn_1-2" refType="r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r" for="ch" forName="FiveConn_2-3" refType="r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r" for="ch" forName="FiveConn_3-4" refType="r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r" for="ch" forName="FiveConn_4-5" refType="r" refFor="ch" refForName="FiveNodes_4"/>
          <dgm:constr type="r" for="ch" forName="FiveNodes_1_text" refType="l" refFor="ch" refForName="FiveConn_1-2"/>
          <dgm:constr type="rOff" for="ch" forName="FiveNodes_1_text" refType="w" refFor="ch" refForName="FiveConn_1-2" fact="-0.75"/>
          <dgm:constr type="t" for="ch" forName="FiveNodes_1_text" refType="t" refFor="ch" refForName="FiveNodes_1"/>
          <dgm:constr type="b" for="ch" forName="FiveNodes_1_text" refType="b" refFor="ch" refForName="FiveNodes_1"/>
          <dgm:constr type="l" for="ch" forName="FiveNodes_1_text" refType="l" refFor="ch" refForName="FiveNodes_1"/>
          <dgm:constr type="r" for="ch" forName="FiveNodes_2_text" refType="l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l" for="ch" forName="FiveNodes_2_text" refType="l" refFor="ch" refForName="FiveNodes_2"/>
          <dgm:constr type="r" for="ch" forName="FiveNodes_3_text" refType="l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l" for="ch" forName="FiveNodes_3_text" refType="l" refFor="ch" refForName="FiveNodes_3"/>
          <dgm:constr type="r" for="ch" forName="FiveNodes_4_text" refType="l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l" for="ch" forName="FiveNodes_4_text" refType="l" refFor="ch" refForName="FiveNodes_4"/>
          <dgm:constr type="r" for="ch" forName="FiveNodes_5_text" refType="l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l" for="ch" forName="FiveNodes_5_text" refType="l" refFor="ch" refForName="FiveNodes_5"/>
        </dgm:constrLst>
      </dgm:if>
      <dgm:else name="Name2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r" for="ch" forName="TwoNodes_1" refType="w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l" for="ch" forName="TwoNodes_2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l" for="ch" forName="TwoConn_1-2" refType="l" refFor="ch" refForName="TwoNodes_1"/>
          <dgm:constr type="l" for="ch" forName="TwoNodes_1_text" refType="r" refFor="ch" refForName="TwoConn_1-2"/>
          <dgm:constr type="lOff" for="ch" forName="TwoNodes_1_text" refType="w" refFor="ch" refForName="TwoConn_1-2" fact="0.5"/>
          <dgm:constr type="t" for="ch" forName="TwoNodes_1_text" refType="t" refFor="ch" refForName="TwoNodes_1"/>
          <dgm:constr type="b" for="ch" forName="TwoNodes_1_text" refType="b" refFor="ch" refForName="TwoNodes_1"/>
          <dgm:constr type="r" for="ch" forName="TwoNodes_1_text" refType="r" refFor="ch" refForName="TwoNodes_1"/>
          <dgm:constr type="l" for="ch" forName="TwoNodes_2_text" refType="r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r" for="ch" forName="TwoNodes_2_text" refType="r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r" for="ch" forName="ThreeNodes_1" refType="w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l" for="ch" forName="ThreeNodes_3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l" for="ch" forName="ThreeConn_1-2" refType="l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l" for="ch" forName="ThreeConn_2-3" refType="l" refFor="ch" refForName="ThreeNodes_2"/>
          <dgm:constr type="l" for="ch" forName="ThreeNodes_1_text" refType="r" refFor="ch" refForName="ThreeConn_1-2"/>
          <dgm:constr type="lOff" for="ch" forName="ThreeNodes_1_text" refType="w" refFor="ch" refForName="ThreeConn_1-2" fact="0.55"/>
          <dgm:constr type="t" for="ch" forName="ThreeNodes_1_text" refType="t" refFor="ch" refForName="ThreeNodes_1"/>
          <dgm:constr type="b" for="ch" forName="ThreeNodes_1_text" refType="b" refFor="ch" refForName="ThreeNodes_1"/>
          <dgm:constr type="r" for="ch" forName="ThreeNodes_1_text" refType="r" refFor="ch" refForName="ThreeNodes_1"/>
          <dgm:constr type="l" for="ch" forName="ThreeNodes_2_text" refType="r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r" for="ch" forName="ThreeNodes_2_text" refType="r" refFor="ch" refForName="ThreeNodes_2"/>
          <dgm:constr type="l" for="ch" forName="ThreeNodes_3_text" refType="r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r" for="ch" forName="ThreeNodes_3_text" refType="r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r" for="ch" forName="FourNodes_1" refType="w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533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467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l" for="ch" forName="FourNodes_4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l" for="ch" forName="FourConn_1-2" refType="l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l" for="ch" forName="FourConn_2-3" refType="l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l" for="ch" forName="FourConn_3-4" refType="l" refFor="ch" refForName="FourNodes_3"/>
          <dgm:constr type="l" for="ch" forName="FourNodes_1_text" refType="r" refFor="ch" refForName="FourConn_1-2"/>
          <dgm:constr type="lOff" for="ch" forName="FourNodes_1_text" refType="w" refFor="ch" refForName="FourConn_1-2" fact="0.69"/>
          <dgm:constr type="t" for="ch" forName="FourNodes_1_text" refType="t" refFor="ch" refForName="FourNodes_1"/>
          <dgm:constr type="b" for="ch" forName="FourNodes_1_text" refType="b" refFor="ch" refForName="FourNodes_1"/>
          <dgm:constr type="r" for="ch" forName="FourNodes_1_text" refType="r" refFor="ch" refForName="FourNodes_1"/>
          <dgm:constr type="l" for="ch" forName="FourNodes_2_text" refType="r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r" for="ch" forName="FourNodes_2_text" refType="r" refFor="ch" refForName="FourNodes_2"/>
          <dgm:constr type="l" for="ch" forName="FourNodes_3_text" refType="r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r" for="ch" forName="FourNodes_3_text" refType="r" refFor="ch" refForName="FourNodes_3"/>
          <dgm:constr type="l" for="ch" forName="FourNodes_4_text" refType="r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r" for="ch" forName="FourNodes_4_text" refType="r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r" for="ch" forName="FiveNodes_1" refType="w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557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442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l" for="ch" forName="FiveNodes_5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l" for="ch" forName="FiveConn_1-2" refType="l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l" for="ch" forName="FiveConn_2-3" refType="l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l" for="ch" forName="FiveConn_3-4" refType="l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l" for="ch" forName="FiveConn_4-5" refType="l" refFor="ch" refForName="FiveNodes_4"/>
          <dgm:constr type="l" for="ch" forName="FiveNodes_1_text" refType="r" refFor="ch" refForName="FiveConn_1-2"/>
          <dgm:constr type="lOff" for="ch" forName="FiveNodes_1_text" refType="w" refFor="ch" refForName="FiveConn_1-2" fact="0.73"/>
          <dgm:constr type="t" for="ch" forName="FiveNodes_1_text" refType="t" refFor="ch" refForName="FiveNodes_1"/>
          <dgm:constr type="b" for="ch" forName="FiveNodes_1_text" refType="b" refFor="ch" refForName="FiveNodes_1"/>
          <dgm:constr type="r" for="ch" forName="FiveNodes_1_text" refType="r" refFor="ch" refForName="FiveNodes_1"/>
          <dgm:constr type="l" for="ch" forName="FiveNodes_2_text" refType="r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r" for="ch" forName="FiveNodes_2_text" refType="r" refFor="ch" refForName="FiveNodes_2"/>
          <dgm:constr type="l" for="ch" forName="FiveNodes_3_text" refType="r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r" for="ch" forName="FiveNodes_3_text" refType="r" refFor="ch" refForName="FiveNodes_3"/>
          <dgm:constr type="l" for="ch" forName="FiveNodes_4_text" refType="r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r" for="ch" forName="FiveNodes_4_text" refType="r" refFor="ch" refForName="FiveNodes_4"/>
          <dgm:constr type="l" for="ch" forName="FiveNodes_5_text" refType="r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r" for="ch" forName="FiveNodes_5_text" refType="r" refFor="ch" refForName="FiveNodes_5"/>
        </dgm:constrLst>
      </dgm:else>
    </dgm:choose>
    <dgm:ruleLst/>
    <dgm:layoutNode name="dummyMaxCanvas">
      <dgm:varLst/>
      <dgm:alg type="sp"/>
      <dgm:shape xmlns:r="http://schemas.openxmlformats.org/officeDocument/2006/relationships" r:blip="">
        <dgm:adjLst/>
      </dgm:shape>
      <dgm:presOf/>
      <dgm:constrLst/>
      <dgm:ruleLst/>
    </dgm:layoutNode>
    <dgm:choose name="Name3">
      <dgm:if name="Name4" axis="ch" ptType="node" func="cnt" op="equ" val="1">
        <dgm:layoutNode name="OneNode_1">
          <dgm:varLst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ch desOrSelf" ptType="node node" st="1 1" cnt="1 0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if>
      <dgm:else name="Name5">
        <dgm:choose name="Name6">
          <dgm:if name="Name7" axis="ch" ptType="node" func="cnt" op="equ" val="2">
            <dgm:layoutNode name="TwoNodes_1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1 1" cnt="1 0"/>
              <dgm:constrLst/>
              <dgm:ruleLst/>
            </dgm:layoutNode>
            <dgm:layoutNode name="TwoNodes_2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2 1" cnt="1 0"/>
              <dgm:constrLst/>
              <dgm:ruleLst/>
            </dgm:layoutNode>
            <dgm:layoutNode name="TwoConn_1-2" styleLbl="fgAccFollowNode1">
              <dgm:varLst>
                <dgm:bulletEnabled val="1"/>
              </dgm:varLst>
              <dgm:alg type="tx"/>
              <dgm:shape xmlns:r="http://schemas.openxmlformats.org/officeDocument/2006/relationships" type="downArrow" r:blip="">
                <dgm:adjLst>
                  <dgm:adj idx="1" val="0.55"/>
                  <dgm:adj idx="2" val="0.45"/>
                </dgm:adjLst>
              </dgm:shape>
              <dgm:presOf axis="ch" ptType="sibTrans" cnt="1"/>
              <dgm:constrLst>
                <dgm:constr type="lMarg" refType="primFontSz" fact="0.1"/>
                <dgm:constr type="rMarg" refType="primFontSz" fact="0.1"/>
                <dgm:constr type="tMarg" refType="primFontSz" fact="0.1"/>
                <dgm:constr type="bMarg" refType="primFontSz" fact="0.1"/>
              </dgm:constrLst>
              <dgm:ruleLst>
                <dgm:rule type="primFontSz" val="5" fact="NaN" max="NaN"/>
              </dgm:ruleLst>
            </dgm:layoutNode>
            <dgm:layoutNode name="TwoNodes_1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1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  <dgm:layoutNode name="TwoNodes_2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2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</dgm:if>
          <dgm:else name="Name8">
            <dgm:choose name="Name9">
              <dgm:if name="Name10" axis="ch" ptType="node" func="cnt" op="equ" val="3">
                <dgm:layoutNode name="ThreeNodes_1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1 1" cnt="1 0"/>
                  <dgm:constrLst/>
                  <dgm:ruleLst/>
                </dgm:layoutNode>
                <dgm:layoutNode name="ThreeNodes_2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2 1" cnt="1 0"/>
                  <dgm:constrLst/>
                  <dgm:ruleLst/>
                </dgm:layoutNode>
                <dgm:layoutNode name="ThreeNodes_3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3 1" cnt="1 0"/>
                  <dgm:constrLst/>
                  <dgm:ruleLst/>
                </dgm:layoutNode>
                <dgm:layoutNode name="ThreeConn_1-2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Conn_2-3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st="2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Nodes_1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1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2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2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3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3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</dgm:if>
              <dgm:else name="Name11">
                <dgm:choose name="Name12">
                  <dgm:if name="Name13" axis="ch" ptType="node" func="cnt" op="equ" val="4">
                    <dgm:layoutNode name="FourNodes_1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/>
                      <dgm:ruleLst/>
                    </dgm:layoutNode>
                    <dgm:layoutNode name="FourNodes_2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/>
                      <dgm:ruleLst/>
                    </dgm:layoutNode>
                    <dgm:layoutNode name="FourNodes_3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/>
                      <dgm:ruleLst/>
                    </dgm:layoutNode>
                    <dgm:layoutNode name="FourNodes_4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/>
                      <dgm:ruleLst/>
                    </dgm:layoutNode>
                    <dgm:layoutNode name="FourConn_1-2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2-3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2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3-4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3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1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2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3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4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if>
                  <dgm:else name="Name14">
                    <dgm:choose name="Name15">
                      <dgm:if name="Name16" axis="ch" ptType="node" func="cnt" op="gte" val="5">
                        <dgm:layoutNode name="FiveNodes_1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/>
                          <dgm:ruleLst/>
                        </dgm:layoutNode>
                        <dgm:layoutNode name="FiveNodes_2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/>
                          <dgm:ruleLst/>
                        </dgm:layoutNode>
                        <dgm:layoutNode name="FiveNodes_3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/>
                          <dgm:ruleLst/>
                        </dgm:layoutNode>
                        <dgm:layoutNode name="FiveNodes_4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/>
                          <dgm:ruleLst/>
                        </dgm:layoutNode>
                        <dgm:layoutNode name="FiveNodes_5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/>
                          <dgm:ruleLst/>
                        </dgm:layoutNode>
                        <dgm:layoutNode name="FiveConn_1-2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2-3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2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3-4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3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4-5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4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1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2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3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4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5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</dgm:if>
                      <dgm:else name="Name17"/>
                    </dgm:choose>
                  </dgm:else>
                </dgm:choose>
              </dgm:else>
            </dgm:choose>
          </dgm:else>
        </dgm:choose>
      </dgm:else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29.01.2020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29.01.2020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29.01.2020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29.01.2020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29.01.2020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29.01.2020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29.01.2020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29.01.2020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29.01.2020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29.01.2020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29.01.2020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pPr/>
              <a:t>29.01.2020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diagramData" Target="../diagrams/data1.xml"/><Relationship Id="rId7" Type="http://schemas.openxmlformats.org/officeDocument/2006/relationships/image" Target="../media/image9.jpe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10" Type="http://schemas.microsoft.com/office/2007/relationships/diagramDrawing" Target="../diagrams/drawing1.xml"/><Relationship Id="rId4" Type="http://schemas.openxmlformats.org/officeDocument/2006/relationships/diagramLayout" Target="../diagrams/layout1.xml"/><Relationship Id="rId9" Type="http://schemas.openxmlformats.org/officeDocument/2006/relationships/image" Target="../media/image11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13" Type="http://schemas.microsoft.com/office/2007/relationships/hdphoto" Target="../media/hdphoto5.wdp"/><Relationship Id="rId18" Type="http://schemas.microsoft.com/office/2007/relationships/hdphoto" Target="../media/hdphoto6.wdp"/><Relationship Id="rId3" Type="http://schemas.openxmlformats.org/officeDocument/2006/relationships/image" Target="../media/image14.png"/><Relationship Id="rId7" Type="http://schemas.microsoft.com/office/2007/relationships/hdphoto" Target="../media/hdphoto2.wdp"/><Relationship Id="rId12" Type="http://schemas.openxmlformats.org/officeDocument/2006/relationships/image" Target="../media/image19.png"/><Relationship Id="rId17" Type="http://schemas.openxmlformats.org/officeDocument/2006/relationships/image" Target="../media/image23.png"/><Relationship Id="rId2" Type="http://schemas.openxmlformats.org/officeDocument/2006/relationships/image" Target="../media/image8.png"/><Relationship Id="rId16" Type="http://schemas.openxmlformats.org/officeDocument/2006/relationships/image" Target="../media/image2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6.png"/><Relationship Id="rId11" Type="http://schemas.microsoft.com/office/2007/relationships/hdphoto" Target="../media/hdphoto4.wdp"/><Relationship Id="rId5" Type="http://schemas.microsoft.com/office/2007/relationships/hdphoto" Target="../media/hdphoto1.wdp"/><Relationship Id="rId15" Type="http://schemas.openxmlformats.org/officeDocument/2006/relationships/image" Target="../media/image21.png"/><Relationship Id="rId10" Type="http://schemas.openxmlformats.org/officeDocument/2006/relationships/image" Target="../media/image18.png"/><Relationship Id="rId4" Type="http://schemas.openxmlformats.org/officeDocument/2006/relationships/image" Target="../media/image15.png"/><Relationship Id="rId9" Type="http://schemas.microsoft.com/office/2007/relationships/hdphoto" Target="../media/hdphoto3.wdp"/><Relationship Id="rId14" Type="http://schemas.openxmlformats.org/officeDocument/2006/relationships/image" Target="../media/image20.png"/></Relationships>
</file>

<file path=ppt/slides/_rels/slide11.xml.rels><?xml version="1.0" encoding="UTF-8" standalone="yes"?>
<Relationships xmlns="http://schemas.openxmlformats.org/package/2006/relationships"><Relationship Id="rId26" Type="http://schemas.microsoft.com/office/2007/relationships/hdphoto" Target="../media/hdphoto9.wdp"/><Relationship Id="rId3" Type="http://schemas.openxmlformats.org/officeDocument/2006/relationships/image" Target="../media/image24.png"/><Relationship Id="rId21" Type="http://schemas.microsoft.com/office/2007/relationships/hdphoto" Target="../media/hdphoto7.wdp"/><Relationship Id="rId25" Type="http://schemas.openxmlformats.org/officeDocument/2006/relationships/image" Target="../media/image28.png"/><Relationship Id="rId2" Type="http://schemas.openxmlformats.org/officeDocument/2006/relationships/image" Target="../media/image8.png"/><Relationship Id="rId29" Type="http://schemas.openxmlformats.org/officeDocument/2006/relationships/image" Target="../media/image31.jpeg"/><Relationship Id="rId1" Type="http://schemas.openxmlformats.org/officeDocument/2006/relationships/slideLayout" Target="../slideLayouts/slideLayout7.xml"/><Relationship Id="rId24" Type="http://schemas.openxmlformats.org/officeDocument/2006/relationships/image" Target="../media/image27.png"/><Relationship Id="rId23" Type="http://schemas.microsoft.com/office/2007/relationships/hdphoto" Target="../media/hdphoto8.wdp"/><Relationship Id="rId28" Type="http://schemas.openxmlformats.org/officeDocument/2006/relationships/image" Target="../media/image30.jpeg"/><Relationship Id="rId31" Type="http://schemas.openxmlformats.org/officeDocument/2006/relationships/image" Target="../media/image33.jpeg"/><Relationship Id="rId4" Type="http://schemas.openxmlformats.org/officeDocument/2006/relationships/image" Target="../media/image25.png"/><Relationship Id="rId22" Type="http://schemas.openxmlformats.org/officeDocument/2006/relationships/image" Target="../media/image26.png"/><Relationship Id="rId27" Type="http://schemas.openxmlformats.org/officeDocument/2006/relationships/image" Target="../media/image29.png"/><Relationship Id="rId30" Type="http://schemas.openxmlformats.org/officeDocument/2006/relationships/image" Target="../media/image32.jpe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9.jpeg"/><Relationship Id="rId3" Type="http://schemas.openxmlformats.org/officeDocument/2006/relationships/image" Target="../media/image34.jpeg"/><Relationship Id="rId7" Type="http://schemas.openxmlformats.org/officeDocument/2006/relationships/image" Target="../media/image38.jpe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7.jpeg"/><Relationship Id="rId5" Type="http://schemas.openxmlformats.org/officeDocument/2006/relationships/image" Target="../media/image36.jpeg"/><Relationship Id="rId10" Type="http://schemas.openxmlformats.org/officeDocument/2006/relationships/image" Target="../media/image41.jpeg"/><Relationship Id="rId4" Type="http://schemas.openxmlformats.org/officeDocument/2006/relationships/image" Target="../media/image35.jpeg"/><Relationship Id="rId9" Type="http://schemas.openxmlformats.org/officeDocument/2006/relationships/image" Target="../media/image40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7.jpeg"/><Relationship Id="rId3" Type="http://schemas.openxmlformats.org/officeDocument/2006/relationships/image" Target="../media/image42.jpeg"/><Relationship Id="rId7" Type="http://schemas.openxmlformats.org/officeDocument/2006/relationships/image" Target="../media/image46.jpe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5.jpeg"/><Relationship Id="rId11" Type="http://schemas.openxmlformats.org/officeDocument/2006/relationships/image" Target="../media/image50.jpeg"/><Relationship Id="rId5" Type="http://schemas.openxmlformats.org/officeDocument/2006/relationships/image" Target="../media/image44.jpeg"/><Relationship Id="rId10" Type="http://schemas.openxmlformats.org/officeDocument/2006/relationships/image" Target="../media/image49.jpeg"/><Relationship Id="rId4" Type="http://schemas.openxmlformats.org/officeDocument/2006/relationships/image" Target="../media/image43.jpeg"/><Relationship Id="rId9" Type="http://schemas.openxmlformats.org/officeDocument/2006/relationships/image" Target="../media/image48.jpe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56.jpeg"/><Relationship Id="rId3" Type="http://schemas.openxmlformats.org/officeDocument/2006/relationships/image" Target="../media/image51.png"/><Relationship Id="rId7" Type="http://schemas.openxmlformats.org/officeDocument/2006/relationships/image" Target="../media/image55.jpeg"/><Relationship Id="rId12" Type="http://schemas.openxmlformats.org/officeDocument/2006/relationships/image" Target="../media/image60.jpe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4.jpeg"/><Relationship Id="rId11" Type="http://schemas.openxmlformats.org/officeDocument/2006/relationships/image" Target="../media/image59.jpeg"/><Relationship Id="rId5" Type="http://schemas.openxmlformats.org/officeDocument/2006/relationships/image" Target="../media/image53.jpeg"/><Relationship Id="rId10" Type="http://schemas.openxmlformats.org/officeDocument/2006/relationships/image" Target="../media/image58.jpeg"/><Relationship Id="rId4" Type="http://schemas.openxmlformats.org/officeDocument/2006/relationships/image" Target="../media/image52.png"/><Relationship Id="rId9" Type="http://schemas.openxmlformats.org/officeDocument/2006/relationships/image" Target="../media/image57.jpe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611560" y="30718"/>
            <a:ext cx="7776864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ru-RU" sz="1400" b="1" dirty="0">
                <a:solidFill>
                  <a:srgbClr val="008000"/>
                </a:solidFill>
                <a:latin typeface="Batang" panose="02030600000101010101" pitchFamily="18" charset="-127"/>
                <a:ea typeface="Batang" panose="02030600000101010101" pitchFamily="18" charset="-127"/>
              </a:rPr>
              <a:t>МУНИЦИПАЛЬНОЕ БЮДЖЕТНОЕ ДОШКОЛЬНОЕ </a:t>
            </a:r>
          </a:p>
          <a:p>
            <a:pPr lvl="0" algn="ctr"/>
            <a:r>
              <a:rPr lang="ru-RU" sz="1400" b="1" dirty="0">
                <a:solidFill>
                  <a:srgbClr val="008000"/>
                </a:solidFill>
                <a:latin typeface="Batang" panose="02030600000101010101" pitchFamily="18" charset="-127"/>
                <a:ea typeface="Batang" panose="02030600000101010101" pitchFamily="18" charset="-127"/>
              </a:rPr>
              <a:t>ОБРАЗОВАТЕЛЬНОЕ УЧРЕЖДЕНИЕ ДЕТСКИЙ САД № 7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6372200" y="5288340"/>
            <a:ext cx="2632542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16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Выполнили:</a:t>
            </a:r>
          </a:p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16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воспитатели  </a:t>
            </a:r>
            <a:r>
              <a:rPr lang="ru-RU" sz="1600" b="1" dirty="0" err="1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Скрипникова</a:t>
            </a:r>
            <a:r>
              <a:rPr lang="ru-RU" sz="16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Т.А., </a:t>
            </a:r>
            <a:r>
              <a:rPr lang="ru-RU" sz="1600" b="1" dirty="0" err="1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Горбанёва</a:t>
            </a:r>
            <a:r>
              <a:rPr lang="ru-RU" sz="16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Т.Н.,</a:t>
            </a:r>
            <a:endParaRPr lang="ru-RU" sz="1600" b="1" dirty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16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учитель </a:t>
            </a:r>
            <a:r>
              <a:rPr lang="ru-RU" sz="1600" b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-логопед  </a:t>
            </a:r>
            <a:r>
              <a:rPr lang="ru-RU" sz="16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Тарасевич </a:t>
            </a:r>
            <a:r>
              <a:rPr lang="ru-RU" sz="1600" b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Л.А</a:t>
            </a:r>
            <a:r>
              <a:rPr lang="ru-RU" sz="16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1500166" y="3071810"/>
            <a:ext cx="6300192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РЕАЛИЗАЦИЯ ПОЗНАВАТЕЛЬНОЙ </a:t>
            </a:r>
            <a:r>
              <a:rPr lang="ru-RU" sz="20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 </a:t>
            </a:r>
            <a:r>
              <a:rPr lang="ru-RU" sz="20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РЕЧЕВОЙ ДЕЯТЕЛЬНОСТИ ПОСРЕДСТВОМ ПАТРИОТИЧЕСКОГО ВОСПИТАНИЯ СТАРШИХ ДОШКОЛЬНИКОВ ОВЗ </a:t>
            </a:r>
            <a:endParaRPr lang="ru-RU" sz="2000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642910" y="1571612"/>
            <a:ext cx="8310352" cy="120032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36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Проект</a:t>
            </a:r>
          </a:p>
          <a:p>
            <a:pPr algn="ctr"/>
            <a:r>
              <a:rPr lang="ru-RU" sz="3600" b="1" cap="none" spc="0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«МЫ ПОМНИМ, МЫ ГОРДИМСЯ…»</a:t>
            </a:r>
            <a:endParaRPr lang="ru-RU" sz="3600" b="1" cap="none" spc="0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29412148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12000" r="12769"/>
          <a:stretch/>
        </p:blipFill>
        <p:spPr bwMode="auto">
          <a:xfrm>
            <a:off x="-8026" y="0"/>
            <a:ext cx="9152025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51720" y="1124744"/>
            <a:ext cx="4896544" cy="3600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100" name="Picture 4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8026" y="4797152"/>
            <a:ext cx="2534543" cy="206084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="" xmlns:p14="http://schemas.microsoft.com/office/powerpoint/2010/main" val="3553476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b="41616"/>
          <a:stretch/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Блок-схема: перфолента 5"/>
          <p:cNvSpPr/>
          <p:nvPr/>
        </p:nvSpPr>
        <p:spPr>
          <a:xfrm>
            <a:off x="1192540" y="4845384"/>
            <a:ext cx="7134665" cy="665793"/>
          </a:xfrm>
          <a:prstGeom prst="flowChartPunchedTape">
            <a:avLst/>
          </a:prstGeom>
          <a:solidFill>
            <a:srgbClr val="66FF99"/>
          </a:solidFill>
          <a:scene3d>
            <a:camera prst="orthographicFront"/>
            <a:lightRig rig="threePt" dir="t">
              <a:rot lat="0" lon="0" rev="7500000"/>
            </a:lightRig>
          </a:scene3d>
          <a:sp3d z="152400"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35560" tIns="35560" rIns="35560" bIns="35560" numCol="1" spcCol="1270" anchor="ctr" anchorCtr="0"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1600" b="1" kern="1200" dirty="0" smtClean="0">
                <a:solidFill>
                  <a:schemeClr val="accent6">
                    <a:lumMod val="50000"/>
                  </a:schemeClr>
                </a:solidFill>
              </a:rPr>
              <a:t>Деятельность по развитию познавательной функции и  речи эффективна тогда, когда она является условием социализации ребёнка в окружающем мире.</a:t>
            </a:r>
          </a:p>
        </p:txBody>
      </p:sp>
      <p:sp>
        <p:nvSpPr>
          <p:cNvPr id="8" name="Блок-схема: перфолента 7"/>
          <p:cNvSpPr/>
          <p:nvPr/>
        </p:nvSpPr>
        <p:spPr>
          <a:xfrm>
            <a:off x="1192541" y="640635"/>
            <a:ext cx="7134664" cy="1377494"/>
          </a:xfrm>
          <a:prstGeom prst="flowChartPunchedTape">
            <a:avLst/>
          </a:prstGeom>
          <a:solidFill>
            <a:srgbClr val="FFFF99"/>
          </a:solidFill>
        </p:spPr>
        <p:txBody>
          <a:bodyPr wrap="square">
            <a:spAutoFit/>
          </a:bodyPr>
          <a:lstStyle/>
          <a:p>
            <a:pPr lvl="0" algn="ctr">
              <a:defRPr/>
            </a:pPr>
            <a:r>
              <a:rPr lang="ru-RU" sz="1600" b="1" dirty="0">
                <a:solidFill>
                  <a:srgbClr val="C00000"/>
                </a:solidFill>
              </a:rPr>
              <a:t>Современные требования ФГОС, предъявляемые к программам ДОУ создают </a:t>
            </a:r>
            <a:r>
              <a:rPr lang="ru-RU" sz="1600" b="1" dirty="0" smtClean="0">
                <a:solidFill>
                  <a:srgbClr val="C00000"/>
                </a:solidFill>
              </a:rPr>
              <a:t>необходимость активизации </a:t>
            </a:r>
            <a:r>
              <a:rPr lang="ru-RU" sz="1600" b="1" dirty="0">
                <a:solidFill>
                  <a:srgbClr val="C00000"/>
                </a:solidFill>
              </a:rPr>
              <a:t>процесса воспитания патриотизма </a:t>
            </a:r>
            <a:r>
              <a:rPr lang="ru-RU" sz="1600" b="1" dirty="0" smtClean="0">
                <a:solidFill>
                  <a:srgbClr val="C00000"/>
                </a:solidFill>
              </a:rPr>
              <a:t>дошкольников </a:t>
            </a:r>
          </a:p>
        </p:txBody>
      </p:sp>
      <p:sp>
        <p:nvSpPr>
          <p:cNvPr id="9" name="Блок-схема: перфолента 8"/>
          <p:cNvSpPr/>
          <p:nvPr/>
        </p:nvSpPr>
        <p:spPr>
          <a:xfrm>
            <a:off x="1207586" y="1788975"/>
            <a:ext cx="7119619" cy="1785640"/>
          </a:xfrm>
          <a:prstGeom prst="flowChartPunchedTape">
            <a:avLst/>
          </a:prstGeom>
          <a:solidFill>
            <a:srgbClr val="66FFFF"/>
          </a:solidFill>
        </p:spPr>
        <p:txBody>
          <a:bodyPr wrap="square">
            <a:spAutoFit/>
          </a:bodyPr>
          <a:lstStyle/>
          <a:p>
            <a:pPr lvl="0" algn="ctr">
              <a:defRPr/>
            </a:pPr>
            <a:r>
              <a:rPr lang="ru-RU" sz="1600" b="1" dirty="0">
                <a:solidFill>
                  <a:srgbClr val="C00000"/>
                </a:solidFill>
              </a:rPr>
              <a:t>Дошкольный возраст </a:t>
            </a:r>
            <a:r>
              <a:rPr lang="ru-RU" sz="1600" b="1" dirty="0" smtClean="0">
                <a:solidFill>
                  <a:srgbClr val="C00000"/>
                </a:solidFill>
              </a:rPr>
              <a:t>– благодатная почва для </a:t>
            </a:r>
            <a:r>
              <a:rPr lang="ru-RU" sz="1600" b="1" dirty="0">
                <a:solidFill>
                  <a:srgbClr val="C00000"/>
                </a:solidFill>
              </a:rPr>
              <a:t>эмоционально - психологического воздействия на ребенка, так как его образы очень ярки и сильны, и поэтому </a:t>
            </a:r>
            <a:r>
              <a:rPr lang="ru-RU" sz="1600" b="1" dirty="0" smtClean="0">
                <a:solidFill>
                  <a:srgbClr val="C00000"/>
                </a:solidFill>
              </a:rPr>
              <a:t>остаются </a:t>
            </a:r>
            <a:r>
              <a:rPr lang="ru-RU" sz="1600" b="1" dirty="0">
                <a:solidFill>
                  <a:srgbClr val="C00000"/>
                </a:solidFill>
              </a:rPr>
              <a:t>в памяти надолго, </a:t>
            </a:r>
            <a:r>
              <a:rPr lang="ru-RU" sz="1600" b="1" dirty="0" smtClean="0">
                <a:solidFill>
                  <a:srgbClr val="C00000"/>
                </a:solidFill>
              </a:rPr>
              <a:t>что </a:t>
            </a:r>
            <a:r>
              <a:rPr lang="ru-RU" sz="1600" b="1" dirty="0">
                <a:solidFill>
                  <a:srgbClr val="C00000"/>
                </a:solidFill>
              </a:rPr>
              <a:t>очень важно в воспитании </a:t>
            </a:r>
            <a:r>
              <a:rPr lang="ru-RU" sz="1600" b="1" dirty="0" smtClean="0">
                <a:solidFill>
                  <a:srgbClr val="C00000"/>
                </a:solidFill>
              </a:rPr>
              <a:t>патриотических чувств</a:t>
            </a:r>
            <a:endParaRPr lang="ru-RU" sz="1600" b="1" dirty="0">
              <a:solidFill>
                <a:srgbClr val="C00000"/>
              </a:solidFill>
            </a:endParaRPr>
          </a:p>
        </p:txBody>
      </p:sp>
      <p:sp>
        <p:nvSpPr>
          <p:cNvPr id="11" name="Блок-схема: перфолента 10"/>
          <p:cNvSpPr/>
          <p:nvPr/>
        </p:nvSpPr>
        <p:spPr>
          <a:xfrm>
            <a:off x="1276338" y="3206951"/>
            <a:ext cx="7050867" cy="1785640"/>
          </a:xfrm>
          <a:prstGeom prst="flowChartPunchedTape">
            <a:avLst/>
          </a:prstGeom>
          <a:solidFill>
            <a:srgbClr val="FF99FF"/>
          </a:solidFill>
        </p:spPr>
        <p:txBody>
          <a:bodyPr wrap="square">
            <a:spAutoFit/>
          </a:bodyPr>
          <a:lstStyle/>
          <a:p>
            <a:pPr lvl="0" algn="ctr">
              <a:defRPr/>
            </a:pPr>
            <a:r>
              <a:rPr lang="ru-RU" sz="1600" b="1" dirty="0">
                <a:solidFill>
                  <a:srgbClr val="C00000"/>
                </a:solidFill>
              </a:rPr>
              <a:t>Патриотическое воспитание, являясь важной и неотъемлемой составляющей духовно-нравственного развития личности ребенка с недоразвитием речи, </a:t>
            </a:r>
            <a:r>
              <a:rPr lang="ru-RU" sz="1600" b="1" dirty="0" smtClean="0">
                <a:solidFill>
                  <a:srgbClr val="C00000"/>
                </a:solidFill>
              </a:rPr>
              <a:t>служит </a:t>
            </a:r>
            <a:r>
              <a:rPr lang="ru-RU" sz="1600" b="1" dirty="0">
                <a:solidFill>
                  <a:srgbClr val="C00000"/>
                </a:solidFill>
              </a:rPr>
              <a:t>средством </a:t>
            </a:r>
            <a:r>
              <a:rPr lang="ru-RU" sz="1600" b="1" dirty="0" smtClean="0">
                <a:solidFill>
                  <a:srgbClr val="C00000"/>
                </a:solidFill>
              </a:rPr>
              <a:t>познавательного и речевого</a:t>
            </a:r>
            <a:r>
              <a:rPr lang="ru-RU" sz="1600" b="1" dirty="0">
                <a:solidFill>
                  <a:srgbClr val="C00000"/>
                </a:solidFill>
              </a:rPr>
              <a:t> </a:t>
            </a:r>
            <a:r>
              <a:rPr lang="ru-RU" sz="1600" b="1" dirty="0" smtClean="0">
                <a:solidFill>
                  <a:srgbClr val="C00000"/>
                </a:solidFill>
              </a:rPr>
              <a:t>развития</a:t>
            </a:r>
            <a:endParaRPr lang="ru-RU" sz="1600" b="1" dirty="0">
              <a:solidFill>
                <a:srgbClr val="C00000"/>
              </a:solidFill>
            </a:endParaRPr>
          </a:p>
        </p:txBody>
      </p:sp>
      <p:sp>
        <p:nvSpPr>
          <p:cNvPr id="7" name="Блок-схема: перфолента 6"/>
          <p:cNvSpPr/>
          <p:nvPr/>
        </p:nvSpPr>
        <p:spPr>
          <a:xfrm>
            <a:off x="1177495" y="5480506"/>
            <a:ext cx="7149709" cy="1377494"/>
          </a:xfrm>
          <a:prstGeom prst="flowChartPunchedTape">
            <a:avLst/>
          </a:prstGeom>
          <a:solidFill>
            <a:srgbClr val="CC99FF"/>
          </a:solidFill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  <a:defRPr/>
            </a:pPr>
            <a:r>
              <a:rPr lang="ru-RU" sz="1600" b="1" dirty="0">
                <a:solidFill>
                  <a:srgbClr val="002060"/>
                </a:solidFill>
              </a:rPr>
              <a:t>Необходимость поиска единых концептуальных основ взаимодействия педагогов и родителей в развитии </a:t>
            </a:r>
            <a:r>
              <a:rPr lang="ru-RU" sz="1600" b="1" dirty="0" smtClean="0">
                <a:solidFill>
                  <a:srgbClr val="002060"/>
                </a:solidFill>
              </a:rPr>
              <a:t>познавательной и речевой деятельности посредством патриотического воспитания дошкольников</a:t>
            </a:r>
            <a:endParaRPr lang="ru-RU" sz="1600" b="1" dirty="0">
              <a:solidFill>
                <a:srgbClr val="002060"/>
              </a:solidFill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2290662" y="40186"/>
            <a:ext cx="4824536" cy="58477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3200" dirty="0" smtClean="0">
                <a:solidFill>
                  <a:srgbClr val="FF0000"/>
                </a:solidFill>
              </a:rPr>
              <a:t>АКТУАЛЬНОСТЬ</a:t>
            </a:r>
            <a:endParaRPr lang="ru-RU" sz="3200" dirty="0">
              <a:solidFill>
                <a:srgbClr val="FF0000"/>
              </a:solidFill>
            </a:endParaRPr>
          </a:p>
        </p:txBody>
      </p:sp>
      <p:cxnSp>
        <p:nvCxnSpPr>
          <p:cNvPr id="20" name="Прямая со стрелкой 19"/>
          <p:cNvCxnSpPr/>
          <p:nvPr/>
        </p:nvCxnSpPr>
        <p:spPr>
          <a:xfrm>
            <a:off x="4785360" y="1918669"/>
            <a:ext cx="0" cy="355767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21" name="Прямая со стрелкой 20"/>
          <p:cNvCxnSpPr/>
          <p:nvPr/>
        </p:nvCxnSpPr>
        <p:spPr>
          <a:xfrm>
            <a:off x="4785360" y="3251116"/>
            <a:ext cx="0" cy="355767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22" name="Прямая со стрелкой 21"/>
          <p:cNvCxnSpPr/>
          <p:nvPr/>
        </p:nvCxnSpPr>
        <p:spPr>
          <a:xfrm>
            <a:off x="4801772" y="4610995"/>
            <a:ext cx="0" cy="355767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23" name="Прямая со стрелкой 22"/>
          <p:cNvCxnSpPr/>
          <p:nvPr/>
        </p:nvCxnSpPr>
        <p:spPr>
          <a:xfrm>
            <a:off x="4825220" y="5500716"/>
            <a:ext cx="0" cy="355767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</p:spTree>
    <p:extLst>
      <p:ext uri="{BB962C8B-B14F-4D97-AF65-F5344CB8AC3E}">
        <p14:creationId xmlns="" xmlns:p14="http://schemas.microsoft.com/office/powerpoint/2010/main" val="14602060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9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487136"/>
            <a:ext cx="8712968" cy="63367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Овал 1"/>
          <p:cNvSpPr/>
          <p:nvPr/>
        </p:nvSpPr>
        <p:spPr>
          <a:xfrm>
            <a:off x="2339752" y="1124744"/>
            <a:ext cx="4464496" cy="4320480"/>
          </a:xfrm>
          <a:prstGeom prst="ellipse">
            <a:avLst/>
          </a:prstGeom>
          <a:solidFill>
            <a:srgbClr val="FFFF9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TextBox 5"/>
          <p:cNvSpPr txBox="1"/>
          <p:nvPr/>
        </p:nvSpPr>
        <p:spPr>
          <a:xfrm>
            <a:off x="1875983" y="0"/>
            <a:ext cx="5844188" cy="46166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2400" dirty="0" smtClean="0">
                <a:solidFill>
                  <a:srgbClr val="FF0000"/>
                </a:solidFill>
              </a:rPr>
              <a:t>ПАСПОРТ ПРОЕКТА</a:t>
            </a:r>
            <a:endParaRPr lang="ru-RU" sz="2400" dirty="0">
              <a:solidFill>
                <a:srgbClr val="FF0000"/>
              </a:solidFill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2337124" y="1495140"/>
            <a:ext cx="4572000" cy="1015663"/>
          </a:xfrm>
          <a:prstGeom prst="rect">
            <a:avLst/>
          </a:prstGeom>
        </p:spPr>
        <p:txBody>
          <a:bodyPr>
            <a:spAutoFit/>
          </a:bodyPr>
          <a:lstStyle/>
          <a:p>
            <a:pPr lvl="0" algn="ctr"/>
            <a:r>
              <a:rPr lang="ru-RU" sz="2000" b="1" i="1" dirty="0">
                <a:solidFill>
                  <a:srgbClr val="3333CC"/>
                </a:solidFill>
              </a:rPr>
              <a:t>Участники проекта:</a:t>
            </a:r>
          </a:p>
          <a:p>
            <a:pPr lvl="0" algn="ctr"/>
            <a:r>
              <a:rPr lang="ru-RU" sz="2000" b="1" dirty="0">
                <a:solidFill>
                  <a:srgbClr val="FF0066"/>
                </a:solidFill>
              </a:rPr>
              <a:t>педагоги ДОУ, родители, </a:t>
            </a:r>
            <a:r>
              <a:rPr lang="ru-RU" sz="2000" b="1" dirty="0" smtClean="0">
                <a:solidFill>
                  <a:srgbClr val="FF0066"/>
                </a:solidFill>
              </a:rPr>
              <a:t>дети подготовительной группы</a:t>
            </a:r>
            <a:endParaRPr lang="ru-RU" sz="2000" dirty="0">
              <a:solidFill>
                <a:srgbClr val="FF0066"/>
              </a:solidFill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2340217" y="2420888"/>
            <a:ext cx="4572000" cy="1015663"/>
          </a:xfrm>
          <a:prstGeom prst="rect">
            <a:avLst/>
          </a:prstGeom>
        </p:spPr>
        <p:txBody>
          <a:bodyPr>
            <a:spAutoFit/>
          </a:bodyPr>
          <a:lstStyle/>
          <a:p>
            <a:pPr lvl="0" algn="ctr"/>
            <a:r>
              <a:rPr lang="ru-RU" sz="2000" b="1" i="1" dirty="0">
                <a:solidFill>
                  <a:srgbClr val="3333CC"/>
                </a:solidFill>
              </a:rPr>
              <a:t>Вид проекта</a:t>
            </a:r>
            <a:r>
              <a:rPr lang="ru-RU" sz="1600" i="1" dirty="0">
                <a:solidFill>
                  <a:prstClr val="black"/>
                </a:solidFill>
              </a:rPr>
              <a:t>:</a:t>
            </a:r>
          </a:p>
          <a:p>
            <a:pPr lvl="0" algn="ctr"/>
            <a:r>
              <a:rPr lang="ru-RU" sz="2000" b="1" dirty="0">
                <a:solidFill>
                  <a:srgbClr val="FF0066"/>
                </a:solidFill>
              </a:rPr>
              <a:t>поисковый, информационно-творческий. </a:t>
            </a:r>
            <a:endParaRPr lang="ru-RU" sz="2000" dirty="0">
              <a:solidFill>
                <a:prstClr val="black"/>
              </a:solidFill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2339752" y="3288661"/>
            <a:ext cx="4572000" cy="1631216"/>
          </a:xfrm>
          <a:prstGeom prst="rect">
            <a:avLst/>
          </a:prstGeom>
        </p:spPr>
        <p:txBody>
          <a:bodyPr>
            <a:spAutoFit/>
          </a:bodyPr>
          <a:lstStyle/>
          <a:p>
            <a:pPr lvl="0" algn="ctr"/>
            <a:r>
              <a:rPr lang="ru-RU" sz="2000" b="1" i="1" dirty="0">
                <a:solidFill>
                  <a:srgbClr val="3333CC"/>
                </a:solidFill>
              </a:rPr>
              <a:t>Сроки реализации:</a:t>
            </a:r>
          </a:p>
          <a:p>
            <a:pPr lvl="0" algn="ctr"/>
            <a:r>
              <a:rPr lang="ru-RU" sz="2000" b="1" dirty="0" smtClean="0">
                <a:solidFill>
                  <a:srgbClr val="FF0066"/>
                </a:solidFill>
              </a:rPr>
              <a:t>2 месяца (краткосрочный</a:t>
            </a:r>
            <a:r>
              <a:rPr lang="ru-RU" sz="2000" b="1" dirty="0">
                <a:solidFill>
                  <a:srgbClr val="FF0066"/>
                </a:solidFill>
              </a:rPr>
              <a:t>)</a:t>
            </a:r>
            <a:r>
              <a:rPr lang="ru-RU" sz="2000" dirty="0">
                <a:solidFill>
                  <a:prstClr val="black"/>
                </a:solidFill>
              </a:rPr>
              <a:t/>
            </a:r>
            <a:br>
              <a:rPr lang="ru-RU" sz="2000" dirty="0">
                <a:solidFill>
                  <a:prstClr val="black"/>
                </a:solidFill>
              </a:rPr>
            </a:br>
            <a:r>
              <a:rPr lang="ru-RU" sz="2000" b="1" dirty="0" smtClean="0">
                <a:solidFill>
                  <a:srgbClr val="3333CC"/>
                </a:solidFill>
              </a:rPr>
              <a:t>База </a:t>
            </a:r>
            <a:r>
              <a:rPr lang="ru-RU" sz="2000" b="1" dirty="0">
                <a:solidFill>
                  <a:srgbClr val="3333CC"/>
                </a:solidFill>
              </a:rPr>
              <a:t>реализации проекта</a:t>
            </a:r>
          </a:p>
          <a:p>
            <a:pPr lvl="0" algn="ctr"/>
            <a:r>
              <a:rPr lang="ru-RU" sz="2000" b="1" dirty="0">
                <a:solidFill>
                  <a:srgbClr val="FF0066"/>
                </a:solidFill>
              </a:rPr>
              <a:t>МБДОУ детский сад №7 города Новочеркасска</a:t>
            </a:r>
            <a:endParaRPr lang="ru-RU" sz="2000" dirty="0">
              <a:solidFill>
                <a:srgbClr val="FF0066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25563314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b="41616"/>
          <a:stretch/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AutoShape 2" descr="https://biblioteka.tls.muzkult.ru/media/2018/09/12/1218055267/image_image_2637990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8" name="AutoShape 5" descr="https://www.culture.ru/storage/images/9edff6b93fe8419655315807c6f766e9/a9e5bc3bc8d4a25c51de0bb5ddb11ee2.jpeg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2" name="Горизонтальный свиток 11"/>
          <p:cNvSpPr/>
          <p:nvPr/>
        </p:nvSpPr>
        <p:spPr>
          <a:xfrm>
            <a:off x="1367644" y="16234"/>
            <a:ext cx="6408712" cy="4791539"/>
          </a:xfrm>
          <a:prstGeom prst="horizontalScroll">
            <a:avLst/>
          </a:prstGeom>
          <a:solidFill>
            <a:srgbClr val="FFCC99">
              <a:alpha val="60784"/>
            </a:srgbClr>
          </a:solidFill>
        </p:spPr>
        <p:txBody>
          <a:bodyPr wrap="square">
            <a:prstTxWarp prst="textPlain">
              <a:avLst/>
            </a:prstTxWarp>
            <a:spAutoFit/>
          </a:bodyPr>
          <a:lstStyle/>
          <a:p>
            <a:pPr algn="ctr"/>
            <a:r>
              <a:rPr lang="ru-RU" sz="2800" b="1" dirty="0" smtClean="0">
                <a:solidFill>
                  <a:srgbClr val="FF0000"/>
                </a:solidFill>
                <a:latin typeface="arial"/>
              </a:rPr>
              <a:t>ГИПОТЕЗА:</a:t>
            </a:r>
          </a:p>
          <a:p>
            <a:pPr algn="ctr"/>
            <a:r>
              <a:rPr lang="ru-RU" sz="2800" b="1" dirty="0" smtClean="0">
                <a:solidFill>
                  <a:srgbClr val="CC0066"/>
                </a:solidFill>
                <a:latin typeface="arial"/>
              </a:rPr>
              <a:t>Повышение качества работы по познавательному и речевому развитию  возможно при реализации </a:t>
            </a:r>
            <a:r>
              <a:rPr lang="ru-RU" sz="2800" b="1" dirty="0" smtClean="0">
                <a:solidFill>
                  <a:srgbClr val="CC0066"/>
                </a:solidFill>
                <a:latin typeface="Open Sans"/>
              </a:rPr>
              <a:t>патриотического воспитания посредством морально-нравственного климата в социуме</a:t>
            </a:r>
            <a:endParaRPr lang="ru-RU" sz="2800" b="1" dirty="0">
              <a:solidFill>
                <a:srgbClr val="CC0066"/>
              </a:solidFill>
              <a:latin typeface="arial"/>
            </a:endParaRPr>
          </a:p>
        </p:txBody>
      </p:sp>
      <p:pic>
        <p:nvPicPr>
          <p:cNvPr id="5128" name="Picture 8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t="38782"/>
          <a:stretch/>
        </p:blipFill>
        <p:spPr bwMode="auto">
          <a:xfrm>
            <a:off x="0" y="4725144"/>
            <a:ext cx="9144000" cy="21328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="" xmlns:p14="http://schemas.microsoft.com/office/powerpoint/2010/main" val="33879227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b="41616"/>
          <a:stretch/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427651" y="45566"/>
            <a:ext cx="6984776" cy="1508105"/>
          </a:xfrm>
          <a:prstGeom prst="rect">
            <a:avLst/>
          </a:prstGeom>
          <a:solidFill>
            <a:srgbClr val="FFFFCC"/>
          </a:solidFill>
        </p:spPr>
        <p:txBody>
          <a:bodyPr wrap="square">
            <a:spAutoFit/>
          </a:bodyPr>
          <a:lstStyle/>
          <a:p>
            <a:pPr>
              <a:buClr>
                <a:srgbClr val="F79646">
                  <a:lumMod val="75000"/>
                </a:srgbClr>
              </a:buClr>
              <a:defRPr/>
            </a:pPr>
            <a:r>
              <a:rPr lang="ru-RU" sz="2800" b="1" i="1" dirty="0">
                <a:solidFill>
                  <a:srgbClr val="C00000"/>
                </a:solidFill>
                <a:latin typeface="Arial Narrow" panose="020B0606020202030204" pitchFamily="34" charset="0"/>
              </a:rPr>
              <a:t>Цель:</a:t>
            </a:r>
            <a:r>
              <a:rPr lang="ru-RU" sz="3200" i="1" dirty="0">
                <a:solidFill>
                  <a:srgbClr val="00B050"/>
                </a:solidFill>
                <a:latin typeface="Arial Narrow" panose="020B0606020202030204" pitchFamily="34" charset="0"/>
              </a:rPr>
              <a:t> </a:t>
            </a:r>
            <a:endParaRPr lang="ru-RU" sz="3200" i="1" dirty="0" smtClean="0">
              <a:solidFill>
                <a:srgbClr val="00B050"/>
              </a:solidFill>
              <a:latin typeface="Arial Narrow" panose="020B0606020202030204" pitchFamily="34" charset="0"/>
            </a:endParaRPr>
          </a:p>
          <a:p>
            <a:pPr>
              <a:buClr>
                <a:srgbClr val="F79646">
                  <a:lumMod val="75000"/>
                </a:srgbClr>
              </a:buClr>
              <a:defRPr/>
            </a:pPr>
            <a:r>
              <a:rPr lang="ru-RU" sz="2000" b="1" i="1" dirty="0" smtClean="0">
                <a:solidFill>
                  <a:srgbClr val="7030A0"/>
                </a:solidFill>
                <a:latin typeface="Arial Narrow" panose="020B0606020202030204" pitchFamily="34" charset="0"/>
              </a:rPr>
              <a:t>создание </a:t>
            </a:r>
            <a:r>
              <a:rPr lang="ru-RU" sz="2000" b="1" i="1" dirty="0">
                <a:solidFill>
                  <a:srgbClr val="7030A0"/>
                </a:solidFill>
                <a:latin typeface="Arial Narrow" panose="020B0606020202030204" pitchFamily="34" charset="0"/>
              </a:rPr>
              <a:t>условий для оптимизации </a:t>
            </a:r>
            <a:r>
              <a:rPr lang="ru-RU" sz="2000" b="1" i="1" dirty="0" smtClean="0">
                <a:solidFill>
                  <a:srgbClr val="7030A0"/>
                </a:solidFill>
                <a:latin typeface="Arial Narrow" panose="020B0606020202030204" pitchFamily="34" charset="0"/>
              </a:rPr>
              <a:t>познавательной и речевой </a:t>
            </a:r>
            <a:r>
              <a:rPr lang="ru-RU" sz="2000" b="1" i="1" dirty="0">
                <a:solidFill>
                  <a:srgbClr val="7030A0"/>
                </a:solidFill>
                <a:latin typeface="Arial Narrow" panose="020B0606020202030204" pitchFamily="34" charset="0"/>
              </a:rPr>
              <a:t>деятельности </a:t>
            </a:r>
            <a:r>
              <a:rPr lang="ru-RU" sz="2000" b="1" i="1" dirty="0" smtClean="0">
                <a:solidFill>
                  <a:srgbClr val="7030A0"/>
                </a:solidFill>
                <a:latin typeface="Arial Narrow" panose="020B0606020202030204" pitchFamily="34" charset="0"/>
              </a:rPr>
              <a:t>старших дошкольников с ОНР посредством </a:t>
            </a:r>
            <a:r>
              <a:rPr lang="ru-RU" sz="2000" b="1" i="1" dirty="0">
                <a:solidFill>
                  <a:srgbClr val="7030A0"/>
                </a:solidFill>
                <a:latin typeface="Arial Narrow" panose="020B0606020202030204" pitchFamily="34" charset="0"/>
              </a:rPr>
              <a:t>знакомства </a:t>
            </a:r>
            <a:r>
              <a:rPr lang="ru-RU" sz="2000" b="1" i="1" dirty="0" smtClean="0">
                <a:solidFill>
                  <a:srgbClr val="7030A0"/>
                </a:solidFill>
                <a:latin typeface="Arial Narrow" panose="020B0606020202030204" pitchFamily="34" charset="0"/>
              </a:rPr>
              <a:t>с событиями Великой Отечественной войны</a:t>
            </a:r>
            <a:endParaRPr lang="ru-RU" sz="2000" b="1" i="1" dirty="0">
              <a:solidFill>
                <a:srgbClr val="7030A0"/>
              </a:solidFill>
              <a:latin typeface="Arial Narrow" panose="020B0606020202030204" pitchFamily="34" charset="0"/>
            </a:endParaRPr>
          </a:p>
        </p:txBody>
      </p:sp>
      <p:sp>
        <p:nvSpPr>
          <p:cNvPr id="4" name="TextBox 7"/>
          <p:cNvSpPr txBox="1">
            <a:spLocks noChangeArrowheads="1"/>
          </p:cNvSpPr>
          <p:nvPr/>
        </p:nvSpPr>
        <p:spPr bwMode="auto">
          <a:xfrm>
            <a:off x="387088" y="2060848"/>
            <a:ext cx="8136904" cy="4579715"/>
          </a:xfrm>
          <a:prstGeom prst="rect">
            <a:avLst/>
          </a:prstGeom>
          <a:solidFill>
            <a:srgbClr val="99FF99"/>
          </a:solidFill>
          <a:ln>
            <a:noFill/>
          </a:ln>
        </p:spPr>
        <p:txBody>
          <a:bodyPr wrap="square">
            <a:spAutoFit/>
          </a:bodyPr>
          <a:lstStyle>
            <a:lvl1pPr eaLnBrk="0" hangingPunct="0">
              <a:defRPr sz="1200" b="1">
                <a:solidFill>
                  <a:schemeClr val="tx1"/>
                </a:solidFill>
                <a:latin typeface="Monotype Corsiva" pitchFamily="66" charset="0"/>
              </a:defRPr>
            </a:lvl1pPr>
            <a:lvl2pPr eaLnBrk="0" hangingPunct="0">
              <a:defRPr sz="1200" b="1">
                <a:solidFill>
                  <a:schemeClr val="tx1"/>
                </a:solidFill>
                <a:latin typeface="Monotype Corsiva" pitchFamily="66" charset="0"/>
              </a:defRPr>
            </a:lvl2pPr>
            <a:lvl3pPr marL="1143000" indent="-228600" eaLnBrk="0" hangingPunct="0">
              <a:defRPr sz="1200" b="1">
                <a:solidFill>
                  <a:schemeClr val="tx1"/>
                </a:solidFill>
                <a:latin typeface="Monotype Corsiva" pitchFamily="66" charset="0"/>
              </a:defRPr>
            </a:lvl3pPr>
            <a:lvl4pPr marL="1600200" indent="-228600" eaLnBrk="0" hangingPunct="0">
              <a:defRPr sz="1200" b="1">
                <a:solidFill>
                  <a:schemeClr val="tx1"/>
                </a:solidFill>
                <a:latin typeface="Monotype Corsiva" pitchFamily="66" charset="0"/>
              </a:defRPr>
            </a:lvl4pPr>
            <a:lvl5pPr marL="2057400" indent="-228600" eaLnBrk="0" hangingPunct="0">
              <a:defRPr sz="1200" b="1">
                <a:solidFill>
                  <a:schemeClr val="tx1"/>
                </a:solidFill>
                <a:latin typeface="Monotype Corsiva" pitchFamily="66" charset="0"/>
              </a:defRPr>
            </a:lvl5pPr>
            <a:lvl6pPr marL="2514600" indent="-228600" eaLnBrk="0" fontAlgn="base" hangingPunct="0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Monotype Corsiva" pitchFamily="66" charset="0"/>
              </a:defRPr>
            </a:lvl6pPr>
            <a:lvl7pPr marL="2971800" indent="-228600" eaLnBrk="0" fontAlgn="base" hangingPunct="0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Monotype Corsiva" pitchFamily="66" charset="0"/>
              </a:defRPr>
            </a:lvl7pPr>
            <a:lvl8pPr marL="3429000" indent="-228600" eaLnBrk="0" fontAlgn="base" hangingPunct="0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Monotype Corsiva" pitchFamily="66" charset="0"/>
              </a:defRPr>
            </a:lvl8pPr>
            <a:lvl9pPr marL="3886200" indent="-228600" eaLnBrk="0" fontAlgn="base" hangingPunct="0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Monotype Corsiva" pitchFamily="66" charset="0"/>
              </a:defRPr>
            </a:lvl9pPr>
          </a:lstStyle>
          <a:p>
            <a:pPr marL="0" lvl="1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ru-RU" altLang="ru-RU" sz="2000" i="1" kern="0" dirty="0" smtClean="0">
                <a:solidFill>
                  <a:srgbClr val="C00000"/>
                </a:solidFill>
                <a:latin typeface="Arial Narrow" panose="020B0606020202030204" pitchFamily="34" charset="0"/>
              </a:rPr>
              <a:t>ЗАДАЧИ:</a:t>
            </a:r>
          </a:p>
          <a:p>
            <a:pPr marL="0" lvl="1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ru-RU" altLang="ru-RU" sz="2000" i="1" kern="0" dirty="0" smtClean="0">
                <a:solidFill>
                  <a:srgbClr val="002060"/>
                </a:solidFill>
                <a:latin typeface="Arial Narrow" panose="020B0606020202030204" pitchFamily="34" charset="0"/>
              </a:rPr>
              <a:t>разработать содержательный аспект работы по проблеме, создав  адекватную коррекционно-развивающую среду.</a:t>
            </a:r>
          </a:p>
          <a:p>
            <a:pPr marL="0" lvl="1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/>
            </a:pPr>
            <a:endParaRPr lang="ru-RU" altLang="ru-RU" sz="2000" i="1" kern="0" dirty="0" smtClean="0">
              <a:solidFill>
                <a:srgbClr val="002060"/>
              </a:solidFill>
              <a:latin typeface="Arial Narrow" panose="020B0606020202030204" pitchFamily="34" charset="0"/>
            </a:endParaRPr>
          </a:p>
          <a:p>
            <a:pPr marL="0" lvl="1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r>
              <a:rPr lang="ru-RU" altLang="ru-RU" sz="2000" i="1" kern="0" dirty="0" smtClean="0">
                <a:solidFill>
                  <a:srgbClr val="002060"/>
                </a:solidFill>
                <a:latin typeface="Arial Narrow" panose="020B0606020202030204" pitchFamily="34" charset="0"/>
              </a:rPr>
              <a:t>повысить уровень речевого развития и коммуникативной компетентности у </a:t>
            </a:r>
            <a:r>
              <a:rPr lang="ru-RU" altLang="ru-RU" sz="2000" i="1" kern="0" dirty="0">
                <a:solidFill>
                  <a:srgbClr val="002060"/>
                </a:solidFill>
                <a:latin typeface="Arial Narrow" panose="020B0606020202030204" pitchFamily="34" charset="0"/>
              </a:rPr>
              <a:t>детей старшего дошкольного </a:t>
            </a:r>
            <a:r>
              <a:rPr lang="ru-RU" altLang="ru-RU" sz="2000" i="1" kern="0" dirty="0" smtClean="0">
                <a:solidFill>
                  <a:srgbClr val="002060"/>
                </a:solidFill>
                <a:latin typeface="Arial Narrow" panose="020B0606020202030204" pitchFamily="34" charset="0"/>
              </a:rPr>
              <a:t>возраста с ОНР</a:t>
            </a:r>
          </a:p>
          <a:p>
            <a:pPr marL="0" lvl="1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ru-RU" sz="2000" i="1" kern="0" dirty="0" smtClean="0">
              <a:solidFill>
                <a:srgbClr val="002060"/>
              </a:solidFill>
            </a:endParaRPr>
          </a:p>
          <a:p>
            <a:pPr marL="0" lvl="1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ru-RU" altLang="ru-RU" sz="2000" i="1" kern="0" dirty="0" smtClean="0">
                <a:solidFill>
                  <a:srgbClr val="002060"/>
                </a:solidFill>
                <a:latin typeface="Arial Narrow" panose="020B0606020202030204" pitchFamily="34" charset="0"/>
              </a:rPr>
              <a:t>стимулировать педагогическую грамотность родителей в вопросах </a:t>
            </a:r>
            <a:r>
              <a:rPr lang="ru-RU" sz="2000" i="1" dirty="0" smtClean="0">
                <a:solidFill>
                  <a:srgbClr val="002060"/>
                </a:solidFill>
                <a:latin typeface="Arial Narrow" panose="020B0606020202030204" pitchFamily="34" charset="0"/>
              </a:rPr>
              <a:t>познавательной и речевой деятельности детей, используя материалы по знакомству с </a:t>
            </a:r>
            <a:r>
              <a:rPr lang="ru-RU" sz="2000" i="1" dirty="0">
                <a:solidFill>
                  <a:srgbClr val="002060"/>
                </a:solidFill>
                <a:latin typeface="Arial Narrow" panose="020B0606020202030204" pitchFamily="34" charset="0"/>
              </a:rPr>
              <a:t>событиями Великой Отечественной войны, </a:t>
            </a:r>
            <a:r>
              <a:rPr lang="ru-RU" sz="2000" i="1" dirty="0" smtClean="0">
                <a:solidFill>
                  <a:srgbClr val="002060"/>
                </a:solidFill>
                <a:latin typeface="Arial Narrow" panose="020B0606020202030204" pitchFamily="34" charset="0"/>
              </a:rPr>
              <a:t>способствовать </a:t>
            </a:r>
            <a:r>
              <a:rPr lang="ru-RU" sz="2000" i="1" dirty="0">
                <a:solidFill>
                  <a:srgbClr val="002060"/>
                </a:solidFill>
                <a:latin typeface="Arial Narrow" panose="020B0606020202030204" pitchFamily="34" charset="0"/>
              </a:rPr>
              <a:t>сохранению и продолжению непрерывной связи поколений</a:t>
            </a:r>
            <a:r>
              <a:rPr lang="ru-RU" sz="2000" i="1" dirty="0" smtClean="0">
                <a:solidFill>
                  <a:srgbClr val="002060"/>
                </a:solidFill>
                <a:latin typeface="Arial Narrow" panose="020B0606020202030204" pitchFamily="34" charset="0"/>
              </a:rPr>
              <a:t>.</a:t>
            </a:r>
          </a:p>
          <a:p>
            <a:pPr marL="0" lvl="1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/>
            </a:pPr>
            <a:endParaRPr lang="ru-RU" altLang="ru-RU" sz="2400" kern="0" dirty="0" smtClean="0">
              <a:solidFill>
                <a:srgbClr val="002060"/>
              </a:solidFill>
            </a:endParaRPr>
          </a:p>
          <a:p>
            <a:pPr marL="0" lvl="1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ru-RU" altLang="ru-RU" sz="2000" i="1" kern="0" dirty="0">
                <a:solidFill>
                  <a:srgbClr val="002060"/>
                </a:solidFill>
                <a:latin typeface="Arial Narrow" panose="020B0606020202030204" pitchFamily="34" charset="0"/>
              </a:rPr>
              <a:t>в</a:t>
            </a:r>
            <a:r>
              <a:rPr lang="ru-RU" altLang="ru-RU" sz="2000" i="1" kern="0" dirty="0" smtClean="0">
                <a:solidFill>
                  <a:srgbClr val="002060"/>
                </a:solidFill>
                <a:latin typeface="Arial Narrow" panose="020B0606020202030204" pitchFamily="34" charset="0"/>
              </a:rPr>
              <a:t>оспитывать </a:t>
            </a:r>
            <a:r>
              <a:rPr lang="ru-RU" altLang="ru-RU" sz="2000" i="1" kern="0" dirty="0">
                <a:solidFill>
                  <a:srgbClr val="002060"/>
                </a:solidFill>
                <a:latin typeface="Arial Narrow" panose="020B0606020202030204" pitchFamily="34" charset="0"/>
              </a:rPr>
              <a:t>патриотические чувства к героическим событиям прошлых </a:t>
            </a:r>
            <a:r>
              <a:rPr lang="ru-RU" altLang="ru-RU" sz="2000" i="1" kern="0" dirty="0" smtClean="0">
                <a:solidFill>
                  <a:srgbClr val="002060"/>
                </a:solidFill>
                <a:latin typeface="Arial Narrow" panose="020B0606020202030204" pitchFamily="34" charset="0"/>
              </a:rPr>
              <a:t>лет своей Родины, уважение </a:t>
            </a:r>
            <a:r>
              <a:rPr lang="ru-RU" altLang="ru-RU" sz="2000" i="1" kern="0" dirty="0">
                <a:solidFill>
                  <a:srgbClr val="002060"/>
                </a:solidFill>
                <a:latin typeface="Arial Narrow" panose="020B0606020202030204" pitchFamily="34" charset="0"/>
              </a:rPr>
              <a:t>к ветеранам, труженикам тыла, </a:t>
            </a:r>
            <a:r>
              <a:rPr lang="ru-RU" altLang="ru-RU" sz="2000" i="1" kern="0" dirty="0" smtClean="0">
                <a:solidFill>
                  <a:srgbClr val="002060"/>
                </a:solidFill>
                <a:latin typeface="Arial Narrow" panose="020B0606020202030204" pitchFamily="34" charset="0"/>
              </a:rPr>
              <a:t>вынесшим </a:t>
            </a:r>
            <a:r>
              <a:rPr lang="ru-RU" altLang="ru-RU" sz="2000" i="1" kern="0" dirty="0">
                <a:solidFill>
                  <a:srgbClr val="002060"/>
                </a:solidFill>
                <a:latin typeface="Arial Narrow" panose="020B0606020202030204" pitchFamily="34" charset="0"/>
              </a:rPr>
              <a:t>на своих плечах тяготы войны.</a:t>
            </a:r>
            <a:endParaRPr lang="ru-RU" altLang="ru-RU" sz="2000" i="1" kern="0" dirty="0" smtClean="0">
              <a:solidFill>
                <a:srgbClr val="002060"/>
              </a:solidFill>
              <a:latin typeface="Arial Narrow" panose="020B0606020202030204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3894309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175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Скругленный прямоугольник 2"/>
          <p:cNvSpPr/>
          <p:nvPr/>
        </p:nvSpPr>
        <p:spPr>
          <a:xfrm>
            <a:off x="1372020" y="0"/>
            <a:ext cx="6912768" cy="792088"/>
          </a:xfrm>
          <a:prstGeom prst="roundRect">
            <a:avLst/>
          </a:prstGeom>
          <a:solidFill>
            <a:srgbClr val="FFFF6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rgbClr val="FF0000"/>
                </a:solidFill>
              </a:rPr>
              <a:t>Этапы реализации проекта</a:t>
            </a:r>
            <a:endParaRPr lang="ru-RU" sz="3200" b="1" dirty="0">
              <a:solidFill>
                <a:srgbClr val="FF0000"/>
              </a:solidFill>
            </a:endParaRPr>
          </a:p>
        </p:txBody>
      </p:sp>
      <p:graphicFrame>
        <p:nvGraphicFramePr>
          <p:cNvPr id="4" name="Схема 3"/>
          <p:cNvGraphicFramePr/>
          <p:nvPr>
            <p:extLst>
              <p:ext uri="{D42A27DB-BD31-4B8C-83A1-F6EECF244321}">
                <p14:modId xmlns="" xmlns:p14="http://schemas.microsoft.com/office/powerpoint/2010/main" val="2886115357"/>
              </p:ext>
            </p:extLst>
          </p:nvPr>
        </p:nvGraphicFramePr>
        <p:xfrm>
          <a:off x="0" y="893597"/>
          <a:ext cx="8748464" cy="596440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5" name="Picture 8" descr="D:\МОЙ ГОРОД\36586572-Stickman-Illustration-of-Kids-Reading-Their-Choice-of-Books-for-Reading-Time-Stock-Illustration.jp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73098" y="1052736"/>
            <a:ext cx="2037783" cy="1570793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1" name="Picture 3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15430" y="3068960"/>
            <a:ext cx="1884762" cy="1586518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175" name="Picture 7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27222" y="5157192"/>
            <a:ext cx="2291669" cy="1584176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="" xmlns:p14="http://schemas.microsoft.com/office/powerpoint/2010/main" val="26181237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7" name="Picture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175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Прямоугольник 5"/>
          <p:cNvSpPr/>
          <p:nvPr/>
        </p:nvSpPr>
        <p:spPr>
          <a:xfrm>
            <a:off x="1700808" y="188640"/>
            <a:ext cx="5742384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000" b="1" dirty="0">
                <a:ln>
                  <a:solidFill>
                    <a:srgbClr val="C00000"/>
                  </a:solidFill>
                </a:ln>
                <a:solidFill>
                  <a:srgbClr val="FF0000"/>
                </a:solidFill>
              </a:rPr>
              <a:t>I</a:t>
            </a:r>
            <a:r>
              <a:rPr lang="ru-RU" sz="2000" b="1" dirty="0">
                <a:ln>
                  <a:solidFill>
                    <a:srgbClr val="C00000"/>
                  </a:solidFill>
                </a:ln>
                <a:solidFill>
                  <a:srgbClr val="FF0000"/>
                </a:solidFill>
              </a:rPr>
              <a:t> ЭТАП</a:t>
            </a:r>
            <a:r>
              <a:rPr lang="ru-RU" sz="2400" b="1" dirty="0">
                <a:ln>
                  <a:solidFill>
                    <a:srgbClr val="C00000"/>
                  </a:solidFill>
                </a:ln>
                <a:solidFill>
                  <a:srgbClr val="FF0000"/>
                </a:solidFill>
              </a:rPr>
              <a:t>:</a:t>
            </a:r>
          </a:p>
          <a:p>
            <a:pPr algn="ctr"/>
            <a:r>
              <a:rPr lang="ru-RU" sz="2800" b="1" dirty="0">
                <a:ln>
                  <a:solidFill>
                    <a:srgbClr val="C00000"/>
                  </a:solidFill>
                </a:ln>
                <a:solidFill>
                  <a:srgbClr val="FF0000"/>
                </a:solidFill>
              </a:rPr>
              <a:t> 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FF0000"/>
                </a:solidFill>
              </a:rPr>
              <a:t>аналитический</a:t>
            </a:r>
            <a:r>
              <a:rPr lang="ru-RU" sz="2400" b="1" dirty="0" smtClean="0">
                <a:ln>
                  <a:solidFill>
                    <a:srgbClr val="C00000"/>
                  </a:solidFill>
                </a:ln>
                <a:solidFill>
                  <a:srgbClr val="FF0000"/>
                </a:solidFill>
              </a:rPr>
              <a:t>, 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FF0000"/>
                </a:solidFill>
              </a:rPr>
              <a:t>организационно </a:t>
            </a:r>
            <a:r>
              <a:rPr lang="ru-RU" sz="2800" b="1" dirty="0">
                <a:ln>
                  <a:solidFill>
                    <a:srgbClr val="C00000"/>
                  </a:solidFill>
                </a:ln>
                <a:solidFill>
                  <a:srgbClr val="FF0000"/>
                </a:solidFill>
              </a:rPr>
              <a:t>- методический </a:t>
            </a:r>
            <a:endParaRPr lang="ru-RU" sz="2000" b="1" dirty="0">
              <a:ln>
                <a:solidFill>
                  <a:srgbClr val="C00000"/>
                </a:solidFill>
              </a:ln>
              <a:solidFill>
                <a:srgbClr val="FF0000"/>
              </a:solidFill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785786" y="2564904"/>
            <a:ext cx="7709318" cy="31085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185738" algn="ctr"/>
            <a:r>
              <a:rPr lang="ru-RU" sz="2800" b="1" i="1" u="sng" dirty="0">
                <a:solidFill>
                  <a:srgbClr val="009900"/>
                </a:solidFill>
              </a:rPr>
              <a:t>Цель</a:t>
            </a:r>
            <a:r>
              <a:rPr lang="ru-RU" sz="2800" i="1" u="sng" dirty="0">
                <a:solidFill>
                  <a:srgbClr val="009900"/>
                </a:solidFill>
              </a:rPr>
              <a:t>: </a:t>
            </a:r>
            <a:endParaRPr lang="ru-RU" sz="2800" i="1" u="sng" dirty="0" smtClean="0">
              <a:solidFill>
                <a:srgbClr val="009900"/>
              </a:solidFill>
            </a:endParaRPr>
          </a:p>
          <a:p>
            <a:pPr indent="185738" algn="ctr"/>
            <a:r>
              <a:rPr lang="ru-RU" sz="2800" b="1" i="1" dirty="0" smtClean="0">
                <a:solidFill>
                  <a:srgbClr val="C00000"/>
                </a:solidFill>
              </a:rPr>
              <a:t>создание организационных условий,   обеспечивающих реализацию проекта.</a:t>
            </a:r>
          </a:p>
          <a:p>
            <a:pPr indent="185738" algn="ctr"/>
            <a:r>
              <a:rPr lang="ru-RU" sz="2800" b="1" i="1" u="sng" dirty="0" smtClean="0">
                <a:solidFill>
                  <a:srgbClr val="009900"/>
                </a:solidFill>
              </a:rPr>
              <a:t>Предполагаемый </a:t>
            </a:r>
            <a:r>
              <a:rPr lang="ru-RU" sz="2800" b="1" i="1" u="sng" dirty="0">
                <a:solidFill>
                  <a:srgbClr val="009900"/>
                </a:solidFill>
              </a:rPr>
              <a:t>результат: </a:t>
            </a:r>
          </a:p>
          <a:p>
            <a:pPr indent="185738" algn="ctr"/>
            <a:r>
              <a:rPr lang="ru-RU" sz="2800" b="1" i="1" dirty="0">
                <a:solidFill>
                  <a:srgbClr val="C00000"/>
                </a:solidFill>
              </a:rPr>
              <a:t>наличие </a:t>
            </a:r>
            <a:r>
              <a:rPr lang="ru-RU" sz="2800" b="1" i="1" dirty="0" smtClean="0">
                <a:solidFill>
                  <a:srgbClr val="C00000"/>
                </a:solidFill>
              </a:rPr>
              <a:t>средовых условий и методической готовности педагогов и родителей для практической реализации проекта</a:t>
            </a:r>
            <a:endParaRPr lang="ru-RU" sz="2800" b="1" i="1" dirty="0">
              <a:solidFill>
                <a:srgbClr val="C00000"/>
              </a:solidFill>
            </a:endParaRPr>
          </a:p>
        </p:txBody>
      </p:sp>
      <p:pic>
        <p:nvPicPr>
          <p:cNvPr id="8200" name="Picture 8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43192" y="188640"/>
            <a:ext cx="1515392" cy="15490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="" xmlns:p14="http://schemas.microsoft.com/office/powerpoint/2010/main" val="26672920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175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313620"/>
            <a:ext cx="8278813" cy="8588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5094942" y="3110537"/>
            <a:ext cx="3816424" cy="1235213"/>
          </a:xfrm>
          <a:prstGeom prst="rect">
            <a:avLst/>
          </a:prstGeom>
          <a:solidFill>
            <a:srgbClr val="00FF00">
              <a:alpha val="67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73050" indent="84138" fontAlgn="base">
              <a:spcBef>
                <a:spcPct val="0"/>
              </a:spcBef>
              <a:spcAft>
                <a:spcPct val="0"/>
              </a:spcAft>
              <a:buClr>
                <a:srgbClr val="0000CC"/>
              </a:buClr>
              <a:defRPr/>
            </a:pPr>
            <a:endParaRPr lang="ru-RU" b="1" i="1" dirty="0" smtClean="0">
              <a:solidFill>
                <a:srgbClr val="C00000"/>
              </a:solidFill>
            </a:endParaRPr>
          </a:p>
          <a:p>
            <a:pPr marL="85725" fontAlgn="base">
              <a:spcBef>
                <a:spcPct val="0"/>
              </a:spcBef>
              <a:spcAft>
                <a:spcPct val="0"/>
              </a:spcAft>
              <a:defRPr/>
            </a:pPr>
            <a:endParaRPr lang="ru-RU" b="1" i="1" dirty="0" smtClean="0">
              <a:solidFill>
                <a:srgbClr val="C00000"/>
              </a:solidFill>
            </a:endParaRPr>
          </a:p>
          <a:p>
            <a:pPr marL="85725"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ru-RU" b="1" dirty="0" smtClean="0">
                <a:solidFill>
                  <a:srgbClr val="FF0000"/>
                </a:solidFill>
              </a:rPr>
              <a:t>Разработка моделей, эскизов развивающей среды  и выставок, посвящённых ВОВ </a:t>
            </a:r>
          </a:p>
          <a:p>
            <a:pPr algn="ctr"/>
            <a:endParaRPr lang="ru-RU" sz="1400" dirty="0" smtClean="0">
              <a:solidFill>
                <a:prstClr val="white"/>
              </a:solidFill>
            </a:endParaRPr>
          </a:p>
          <a:p>
            <a:endParaRPr lang="ru-RU" sz="1400" b="1" i="1" dirty="0" smtClean="0">
              <a:solidFill>
                <a:srgbClr val="C00000"/>
              </a:solidFill>
              <a:cs typeface="Times New Roman" pitchFamily="18" charset="0"/>
            </a:endParaRPr>
          </a:p>
          <a:p>
            <a:endParaRPr lang="ru-RU" dirty="0">
              <a:solidFill>
                <a:prstClr val="white"/>
              </a:solidFill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5117442" y="4797152"/>
            <a:ext cx="3816424" cy="1477328"/>
          </a:xfrm>
          <a:prstGeom prst="rect">
            <a:avLst/>
          </a:prstGeom>
          <a:solidFill>
            <a:srgbClr val="FFFF66"/>
          </a:solidFill>
          <a:ln w="28575">
            <a:solidFill>
              <a:srgbClr val="0070C0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ru-RU" b="1" dirty="0">
                <a:solidFill>
                  <a:srgbClr val="FF0000"/>
                </a:solidFill>
              </a:rPr>
              <a:t>Пополнение  развивающей среды необходимой литературой для чтения детям, макетами, альбомами с </a:t>
            </a:r>
            <a:r>
              <a:rPr lang="ru-RU" b="1" dirty="0" smtClean="0">
                <a:solidFill>
                  <a:srgbClr val="FF0000"/>
                </a:solidFill>
              </a:rPr>
              <a:t>фотографиями и рассказами о родном городе</a:t>
            </a:r>
            <a:endParaRPr lang="ru-RU" b="1" dirty="0">
              <a:solidFill>
                <a:srgbClr val="FF0000"/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5076823" y="1239143"/>
            <a:ext cx="3816424" cy="1200329"/>
          </a:xfrm>
          <a:prstGeom prst="rect">
            <a:avLst/>
          </a:prstGeom>
          <a:solidFill>
            <a:srgbClr val="FF99FF"/>
          </a:solidFill>
          <a:ln w="28575">
            <a:solidFill>
              <a:srgbClr val="0070C0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ru-RU" b="1" dirty="0" smtClean="0">
                <a:solidFill>
                  <a:srgbClr val="FF0000"/>
                </a:solidFill>
              </a:rPr>
              <a:t>Разработка </a:t>
            </a:r>
            <a:r>
              <a:rPr lang="ru-RU" b="1" dirty="0">
                <a:solidFill>
                  <a:srgbClr val="FF0000"/>
                </a:solidFill>
              </a:rPr>
              <a:t>перспективно-тематического плана, конспектов </a:t>
            </a:r>
            <a:r>
              <a:rPr lang="ru-RU" b="1" dirty="0" smtClean="0">
                <a:solidFill>
                  <a:srgbClr val="FF0000"/>
                </a:solidFill>
              </a:rPr>
              <a:t>экскурсий по памятным местам города, </a:t>
            </a:r>
            <a:r>
              <a:rPr lang="ru-RU" b="1" dirty="0">
                <a:solidFill>
                  <a:srgbClr val="FF0000"/>
                </a:solidFill>
              </a:rPr>
              <a:t>целевых прогулок</a:t>
            </a:r>
            <a:r>
              <a:rPr lang="ru-RU" b="1" dirty="0" smtClean="0">
                <a:solidFill>
                  <a:srgbClr val="FF0000"/>
                </a:solidFill>
              </a:rPr>
              <a:t>.</a:t>
            </a:r>
          </a:p>
        </p:txBody>
      </p:sp>
      <p:sp>
        <p:nvSpPr>
          <p:cNvPr id="12" name="Прямоугольник 11"/>
          <p:cNvSpPr/>
          <p:nvPr/>
        </p:nvSpPr>
        <p:spPr>
          <a:xfrm>
            <a:off x="413249" y="4797152"/>
            <a:ext cx="3816425" cy="1323439"/>
          </a:xfrm>
          <a:prstGeom prst="rect">
            <a:avLst/>
          </a:prstGeom>
          <a:solidFill>
            <a:srgbClr val="FFCC66">
              <a:alpha val="94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400" b="1" i="1" dirty="0" smtClean="0">
              <a:solidFill>
                <a:srgbClr val="C00000"/>
              </a:solidFill>
            </a:endParaRPr>
          </a:p>
          <a:p>
            <a:pPr algn="ctr"/>
            <a:endParaRPr lang="ru-RU" sz="1600" b="1" i="1" dirty="0" smtClean="0">
              <a:solidFill>
                <a:srgbClr val="FF0000"/>
              </a:solidFill>
            </a:endParaRPr>
          </a:p>
          <a:p>
            <a:pPr algn="ctr"/>
            <a:r>
              <a:rPr lang="ru-RU" b="1" dirty="0" smtClean="0">
                <a:solidFill>
                  <a:srgbClr val="FF0000"/>
                </a:solidFill>
              </a:rPr>
              <a:t>Расширение сетевого взаимодействия (библиотеки, музеи, театр, встречи с представителями МЧС, ВДПО, почётными жителями города)</a:t>
            </a:r>
          </a:p>
          <a:p>
            <a:pPr algn="ctr"/>
            <a:endParaRPr lang="ru-RU" sz="1400" b="1" i="1" dirty="0" smtClean="0">
              <a:solidFill>
                <a:srgbClr val="FF0000"/>
              </a:solidFill>
            </a:endParaRPr>
          </a:p>
          <a:p>
            <a:endParaRPr lang="ru-RU" dirty="0">
              <a:solidFill>
                <a:prstClr val="white"/>
              </a:solidFill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424689" y="3077448"/>
            <a:ext cx="3816425" cy="1268302"/>
          </a:xfrm>
          <a:prstGeom prst="rect">
            <a:avLst/>
          </a:prstGeom>
          <a:solidFill>
            <a:srgbClr val="CC99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i="1" dirty="0" smtClean="0">
                <a:solidFill>
                  <a:srgbClr val="FF0000"/>
                </a:solidFill>
              </a:rPr>
              <a:t>Изучение методических материалов и опыта  работы по данной проблеме</a:t>
            </a:r>
            <a:r>
              <a:rPr lang="ru-RU" b="1" dirty="0" smtClean="0">
                <a:solidFill>
                  <a:srgbClr val="C00000"/>
                </a:solidFill>
              </a:rPr>
              <a:t>. </a:t>
            </a:r>
            <a:endParaRPr lang="ru-RU" b="1" i="1" dirty="0" smtClean="0">
              <a:solidFill>
                <a:srgbClr val="C00000"/>
              </a:solidFill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335392" y="1239143"/>
            <a:ext cx="3972140" cy="1477328"/>
          </a:xfrm>
          <a:prstGeom prst="rect">
            <a:avLst/>
          </a:prstGeom>
          <a:solidFill>
            <a:srgbClr val="66FFFF"/>
          </a:solidFill>
        </p:spPr>
        <p:txBody>
          <a:bodyPr wrap="square">
            <a:spAutoFit/>
          </a:bodyPr>
          <a:lstStyle/>
          <a:p>
            <a:pPr algn="ctr"/>
            <a:endParaRPr lang="ru-RU" b="1" i="1" dirty="0" smtClean="0">
              <a:solidFill>
                <a:srgbClr val="FF0000"/>
              </a:solidFill>
            </a:endParaRPr>
          </a:p>
          <a:p>
            <a:pPr algn="ctr"/>
            <a:r>
              <a:rPr lang="ru-RU" b="1" dirty="0" smtClean="0">
                <a:solidFill>
                  <a:srgbClr val="FF0000"/>
                </a:solidFill>
              </a:rPr>
              <a:t>Выявление </a:t>
            </a:r>
            <a:r>
              <a:rPr lang="ru-RU" b="1" dirty="0">
                <a:solidFill>
                  <a:srgbClr val="FF0000"/>
                </a:solidFill>
              </a:rPr>
              <a:t>представлений  детей  о </a:t>
            </a:r>
            <a:r>
              <a:rPr lang="ru-RU" b="1" dirty="0" smtClean="0">
                <a:solidFill>
                  <a:srgbClr val="FF0000"/>
                </a:solidFill>
              </a:rPr>
              <a:t>героическом прошлом народа в годы ВОВ, </a:t>
            </a:r>
            <a:r>
              <a:rPr lang="ru-RU" b="1" dirty="0">
                <a:solidFill>
                  <a:srgbClr val="FF0000"/>
                </a:solidFill>
              </a:rPr>
              <a:t>о празднике «День </a:t>
            </a:r>
            <a:r>
              <a:rPr lang="ru-RU" b="1" dirty="0" smtClean="0">
                <a:solidFill>
                  <a:srgbClr val="FF0000"/>
                </a:solidFill>
              </a:rPr>
              <a:t>Победы», </a:t>
            </a:r>
          </a:p>
          <a:p>
            <a:pPr algn="ctr"/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7472047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381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1457390" y="-114314"/>
            <a:ext cx="6721328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/>
            <a:r>
              <a:rPr lang="ru-RU" sz="3200" b="1" dirty="0" smtClean="0">
                <a:ln>
                  <a:solidFill>
                    <a:srgbClr val="C00000"/>
                  </a:solidFill>
                </a:ln>
                <a:solidFill>
                  <a:srgbClr val="FF0000"/>
                </a:solidFill>
              </a:rPr>
              <a:t>Модернизация развивающей среды</a:t>
            </a:r>
            <a:endParaRPr lang="ru-RU" sz="3200" b="1" dirty="0">
              <a:ln>
                <a:solidFill>
                  <a:srgbClr val="C00000"/>
                </a:solidFill>
              </a:ln>
              <a:solidFill>
                <a:srgbClr val="FF0000"/>
              </a:solidFill>
            </a:endParaRPr>
          </a:p>
        </p:txBody>
      </p:sp>
      <p:pic>
        <p:nvPicPr>
          <p:cNvPr id="12291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7158" y="470461"/>
            <a:ext cx="3062714" cy="20880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Прямоугольник 5"/>
          <p:cNvSpPr/>
          <p:nvPr/>
        </p:nvSpPr>
        <p:spPr>
          <a:xfrm>
            <a:off x="4906139" y="2504525"/>
            <a:ext cx="3613821" cy="954107"/>
          </a:xfrm>
          <a:prstGeom prst="rect">
            <a:avLst/>
          </a:prstGeom>
          <a:solidFill>
            <a:srgbClr val="FFFF99"/>
          </a:solidFill>
          <a:ln>
            <a:solidFill>
              <a:srgbClr val="FF0000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ru-RU" sz="1400" dirty="0" smtClean="0"/>
              <a:t>Подготовка выставки репродукций </a:t>
            </a:r>
            <a:r>
              <a:rPr lang="ru-RU" sz="1400" dirty="0"/>
              <a:t>картин на военно-патриотическую тему отечественных художников «Этих дней не смолкнет слава»</a:t>
            </a:r>
            <a:endParaRPr lang="ru-RU" sz="1600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214282" y="2571744"/>
            <a:ext cx="4106033" cy="738664"/>
          </a:xfrm>
          <a:prstGeom prst="rect">
            <a:avLst/>
          </a:prstGeom>
          <a:solidFill>
            <a:srgbClr val="FFFF99"/>
          </a:solidFill>
          <a:ln>
            <a:solidFill>
              <a:srgbClr val="FF0000"/>
            </a:solidFill>
          </a:ln>
        </p:spPr>
        <p:txBody>
          <a:bodyPr wrap="square">
            <a:spAutoFit/>
          </a:bodyPr>
          <a:lstStyle/>
          <a:p>
            <a:r>
              <a:rPr lang="ru-RU" sz="1400" dirty="0" smtClean="0"/>
              <a:t>подбор речевого материала: худ. </a:t>
            </a:r>
            <a:r>
              <a:rPr lang="ru-RU" sz="1400" dirty="0"/>
              <a:t>литература, </a:t>
            </a:r>
            <a:r>
              <a:rPr lang="ru-RU" sz="1400" dirty="0" smtClean="0"/>
              <a:t>стихи и </a:t>
            </a:r>
            <a:r>
              <a:rPr lang="ru-RU" sz="1400" dirty="0" err="1" smtClean="0"/>
              <a:t>мнемотаблицы</a:t>
            </a:r>
            <a:r>
              <a:rPr lang="ru-RU" sz="1400" dirty="0" smtClean="0"/>
              <a:t>, </a:t>
            </a:r>
            <a:r>
              <a:rPr lang="ru-RU" sz="1400" dirty="0"/>
              <a:t>пословицы и поговорки о чести, долге, солдатской службе, дружбе и товариществе 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500034" y="5715016"/>
            <a:ext cx="2742945" cy="954107"/>
          </a:xfrm>
          <a:prstGeom prst="rect">
            <a:avLst/>
          </a:prstGeom>
          <a:solidFill>
            <a:srgbClr val="FFFF99"/>
          </a:solidFill>
          <a:ln>
            <a:solidFill>
              <a:srgbClr val="FF0000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ru-RU" sz="1400" dirty="0"/>
              <a:t>дидактические игры: «Чья форма», «Ордена и медали», «Что изменилось», «Военный транспорт</a:t>
            </a:r>
            <a:r>
              <a:rPr lang="ru-RU" sz="1400" dirty="0" smtClean="0"/>
              <a:t>»..</a:t>
            </a:r>
            <a:endParaRPr lang="ru-RU" sz="1400" dirty="0"/>
          </a:p>
        </p:txBody>
      </p:sp>
      <p:sp>
        <p:nvSpPr>
          <p:cNvPr id="11" name="Прямоугольник 10"/>
          <p:cNvSpPr/>
          <p:nvPr/>
        </p:nvSpPr>
        <p:spPr>
          <a:xfrm>
            <a:off x="5572132" y="6072206"/>
            <a:ext cx="2742945" cy="523220"/>
          </a:xfrm>
          <a:prstGeom prst="rect">
            <a:avLst/>
          </a:prstGeom>
          <a:solidFill>
            <a:srgbClr val="FFFF99"/>
          </a:solidFill>
          <a:ln>
            <a:solidFill>
              <a:srgbClr val="FF0000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ru-RU" sz="1400" dirty="0" smtClean="0"/>
              <a:t>Создание «Музея Боевой техники»</a:t>
            </a:r>
            <a:endParaRPr lang="ru-RU" sz="1400" dirty="0"/>
          </a:p>
        </p:txBody>
      </p:sp>
      <p:pic>
        <p:nvPicPr>
          <p:cNvPr id="12292" name="Picture 4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BEBA8EAE-BF5A-486C-A8C5-ECC9F3942E4B}">
                <a14:imgProps xmlns="" xmlns:a14="http://schemas.microsoft.com/office/drawing/2010/main">
                  <a14:imgLayer r:embed="rId5">
                    <a14:imgEffect>
                      <a14:sharpenSoften amount="50000"/>
                    </a14:imgEffect>
                    <a14:imgEffect>
                      <a14:saturation sat="200000"/>
                    </a14:imgEffect>
                    <a14:imgEffect>
                      <a14:brightnessContrast bright="20000" contrast="-40000"/>
                    </a14:imgEffect>
                  </a14:imgLayer>
                </a14:imgProps>
              </a:ext>
              <a:ext uri="{28A0092B-C50C-407E-A947-70E740481C1C}">
                <a14:useLocalDpi xmlns="" xmlns:a14="http://schemas.microsoft.com/office/drawing/2010/main" val="0"/>
              </a:ext>
            </a:extLst>
          </a:blip>
          <a:srcRect l="23600" r="22817"/>
          <a:stretch/>
        </p:blipFill>
        <p:spPr bwMode="auto">
          <a:xfrm>
            <a:off x="7416151" y="535567"/>
            <a:ext cx="1199675" cy="15392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293" name="Picture 5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BEBA8EAE-BF5A-486C-A8C5-ECC9F3942E4B}">
                <a14:imgProps xmlns="" xmlns:a14="http://schemas.microsoft.com/office/drawing/2010/main">
                  <a14:imgLayer r:embed="rId7">
                    <a14:imgEffect>
                      <a14:sharpenSoften amount="50000"/>
                    </a14:imgEffect>
                    <a14:imgEffect>
                      <a14:brightnessContrast bright="40000" contrast="-40000"/>
                    </a14:imgEffect>
                  </a14:imgLayer>
                </a14:imgProps>
              </a:ex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64121" y="432504"/>
            <a:ext cx="1392970" cy="10447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296" name="Picture 8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BEBA8EAE-BF5A-486C-A8C5-ECC9F3942E4B}">
                <a14:imgProps xmlns="" xmlns:a14="http://schemas.microsoft.com/office/drawing/2010/main">
                  <a14:imgLayer r:embed="rId9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24364" y="470324"/>
            <a:ext cx="1619476" cy="10944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295" name="Picture 7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BEBA8EAE-BF5A-486C-A8C5-ECC9F3942E4B}">
                <a14:imgProps xmlns="" xmlns:a14="http://schemas.microsoft.com/office/drawing/2010/main">
                  <a14:imgLayer r:embed="rId11">
                    <a14:imgEffect>
                      <a14:brightnessContrast bright="40000" contrast="-40000"/>
                    </a14:imgEffect>
                  </a14:imgLayer>
                </a14:imgProps>
              </a:ex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46715" y="1389008"/>
            <a:ext cx="1491009" cy="10542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297" name="Picture 9"/>
          <p:cNvPicPr>
            <a:picLocks noChangeAspect="1" noChangeArrowheads="1"/>
          </p:cNvPicPr>
          <p:nvPr/>
        </p:nvPicPr>
        <p:blipFill>
          <a:blip r:embed="rId12" cstate="print">
            <a:extLst>
              <a:ext uri="{BEBA8EAE-BF5A-486C-A8C5-ECC9F3942E4B}">
                <a14:imgProps xmlns="" xmlns:a14="http://schemas.microsoft.com/office/drawing/2010/main">
                  <a14:imgLayer r:embed="rId13">
                    <a14:imgEffect>
                      <a14:brightnessContrast bright="40000" contrast="-40000"/>
                    </a14:imgEffect>
                  </a14:imgLayer>
                </a14:imgProps>
              </a:ex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45749" y="1403795"/>
            <a:ext cx="1505744" cy="11031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298" name="Picture 10"/>
          <p:cNvPicPr>
            <a:picLocks noChangeAspect="1" noChangeArrowheads="1"/>
          </p:cNvPicPr>
          <p:nvPr/>
        </p:nvPicPr>
        <p:blipFill>
          <a:blip r:embed="rId1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3999875"/>
            <a:ext cx="2419299" cy="16199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299" name="Picture 11"/>
          <p:cNvPicPr>
            <a:picLocks noChangeAspect="1" noChangeArrowheads="1"/>
          </p:cNvPicPr>
          <p:nvPr/>
        </p:nvPicPr>
        <p:blipFill>
          <a:blip r:embed="rId15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90953" y="3571748"/>
            <a:ext cx="2047489" cy="16143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300" name="Picture 12"/>
          <p:cNvPicPr>
            <a:picLocks noChangeAspect="1" noChangeArrowheads="1"/>
          </p:cNvPicPr>
          <p:nvPr/>
        </p:nvPicPr>
        <p:blipFill>
          <a:blip r:embed="rId16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8418"/>
          <a:stretch>
            <a:fillRect/>
          </a:stretch>
        </p:blipFill>
        <p:spPr bwMode="auto">
          <a:xfrm>
            <a:off x="214282" y="3500438"/>
            <a:ext cx="3108837" cy="19059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301" name="Picture 13"/>
          <p:cNvPicPr>
            <a:picLocks noChangeAspect="1" noChangeArrowheads="1"/>
          </p:cNvPicPr>
          <p:nvPr/>
        </p:nvPicPr>
        <p:blipFill rotWithShape="1">
          <a:blip r:embed="rId17" cstate="print">
            <a:extLst>
              <a:ext uri="{BEBA8EAE-BF5A-486C-A8C5-ECC9F3942E4B}">
                <a14:imgProps xmlns="" xmlns:a14="http://schemas.microsoft.com/office/drawing/2010/main">
                  <a14:imgLayer r:embed="rId18">
                    <a14:imgEffect>
                      <a14:brightnessContrast bright="40000" contrast="-40000"/>
                    </a14:imgEffect>
                  </a14:imgLayer>
                </a14:imgProps>
              </a:ext>
              <a:ext uri="{28A0092B-C50C-407E-A947-70E740481C1C}">
                <a14:useLocalDpi xmlns="" xmlns:a14="http://schemas.microsoft.com/office/drawing/2010/main" val="0"/>
              </a:ext>
            </a:extLst>
          </a:blip>
          <a:srcRect l="50433" t="11812" r="10655" b="12602"/>
          <a:stretch/>
        </p:blipFill>
        <p:spPr bwMode="auto">
          <a:xfrm>
            <a:off x="2857488" y="3500438"/>
            <a:ext cx="1571636" cy="19059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8" name="Прямоугольник 37"/>
          <p:cNvSpPr/>
          <p:nvPr/>
        </p:nvSpPr>
        <p:spPr>
          <a:xfrm>
            <a:off x="9468544" y="1315587"/>
            <a:ext cx="2742945" cy="523220"/>
          </a:xfrm>
          <a:prstGeom prst="rect">
            <a:avLst/>
          </a:prstGeom>
          <a:solidFill>
            <a:srgbClr val="FFFF99"/>
          </a:solidFill>
          <a:ln>
            <a:solidFill>
              <a:srgbClr val="FF0000"/>
            </a:solidFill>
          </a:ln>
        </p:spPr>
        <p:txBody>
          <a:bodyPr wrap="square">
            <a:spAutoFit/>
          </a:bodyPr>
          <a:lstStyle/>
          <a:p>
            <a:pPr lvl="0"/>
            <a:r>
              <a:rPr lang="ru-RU" sz="1400" dirty="0">
                <a:solidFill>
                  <a:prstClr val="black"/>
                </a:solidFill>
              </a:rPr>
              <a:t>подбор материала для создания музея </a:t>
            </a:r>
            <a:r>
              <a:rPr lang="ru-RU" sz="1400" dirty="0" smtClean="0">
                <a:solidFill>
                  <a:prstClr val="black"/>
                </a:solidFill>
              </a:rPr>
              <a:t>«Боевой славы»</a:t>
            </a:r>
            <a:endParaRPr lang="ru-RU" sz="1400" dirty="0">
              <a:solidFill>
                <a:prstClr val="black"/>
              </a:solidFill>
            </a:endParaRPr>
          </a:p>
        </p:txBody>
      </p:sp>
      <p:sp>
        <p:nvSpPr>
          <p:cNvPr id="45" name="Прямоугольник 44"/>
          <p:cNvSpPr/>
          <p:nvPr/>
        </p:nvSpPr>
        <p:spPr>
          <a:xfrm>
            <a:off x="9468544" y="863683"/>
            <a:ext cx="2742945" cy="307777"/>
          </a:xfrm>
          <a:prstGeom prst="rect">
            <a:avLst/>
          </a:prstGeom>
          <a:solidFill>
            <a:srgbClr val="FFFF99"/>
          </a:solidFill>
          <a:ln>
            <a:solidFill>
              <a:srgbClr val="FF0000"/>
            </a:solidFill>
          </a:ln>
        </p:spPr>
        <p:txBody>
          <a:bodyPr wrap="square">
            <a:spAutoFit/>
          </a:bodyPr>
          <a:lstStyle/>
          <a:p>
            <a:pPr lvl="0"/>
            <a:r>
              <a:rPr lang="ru-RU" sz="1400" dirty="0">
                <a:solidFill>
                  <a:prstClr val="black"/>
                </a:solidFill>
              </a:rPr>
              <a:t>Комплексно-тематический план</a:t>
            </a:r>
          </a:p>
        </p:txBody>
      </p:sp>
    </p:spTree>
    <p:extLst>
      <p:ext uri="{BB962C8B-B14F-4D97-AF65-F5344CB8AC3E}">
        <p14:creationId xmlns="" xmlns:p14="http://schemas.microsoft.com/office/powerpoint/2010/main" val="24696871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381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1457390" y="-114314"/>
            <a:ext cx="6721328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/>
            <a:r>
              <a:rPr lang="ru-RU" sz="3200" b="1" dirty="0" smtClean="0">
                <a:ln>
                  <a:solidFill>
                    <a:srgbClr val="C00000"/>
                  </a:solidFill>
                </a:ln>
                <a:solidFill>
                  <a:srgbClr val="FF0000"/>
                </a:solidFill>
              </a:rPr>
              <a:t>Модернизация развивающей среды</a:t>
            </a:r>
            <a:endParaRPr lang="ru-RU" sz="3200" b="1" dirty="0">
              <a:ln>
                <a:solidFill>
                  <a:srgbClr val="C00000"/>
                </a:solidFill>
              </a:ln>
              <a:solidFill>
                <a:srgbClr val="FF0000"/>
              </a:solidFill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4643438" y="2143116"/>
            <a:ext cx="4295387" cy="738664"/>
          </a:xfrm>
          <a:prstGeom prst="rect">
            <a:avLst/>
          </a:prstGeom>
          <a:solidFill>
            <a:srgbClr val="FFFF99"/>
          </a:solidFill>
          <a:ln>
            <a:solidFill>
              <a:srgbClr val="FF0000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ru-RU" sz="1400" dirty="0" smtClean="0"/>
              <a:t>Подбор фильмотеки мультипликационных</a:t>
            </a:r>
            <a:r>
              <a:rPr lang="ru-RU" sz="1400" dirty="0"/>
              <a:t>, документальных </a:t>
            </a:r>
            <a:r>
              <a:rPr lang="ru-RU" sz="1400" dirty="0" smtClean="0"/>
              <a:t>фильмов о ВОВ, виртуальных экскурсий к монументам и памятникам –ансамблям </a:t>
            </a:r>
            <a:endParaRPr lang="ru-RU" sz="1400" dirty="0"/>
          </a:p>
        </p:txBody>
      </p:sp>
      <p:pic>
        <p:nvPicPr>
          <p:cNvPr id="12305" name="Picture 17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9579" t="13669" r="4368" b="6347"/>
          <a:stretch/>
        </p:blipFill>
        <p:spPr bwMode="auto">
          <a:xfrm>
            <a:off x="7072330" y="1071546"/>
            <a:ext cx="1116103" cy="695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8" name="Прямоугольник 27"/>
          <p:cNvSpPr/>
          <p:nvPr/>
        </p:nvSpPr>
        <p:spPr>
          <a:xfrm>
            <a:off x="428596" y="4071942"/>
            <a:ext cx="3571362" cy="523220"/>
          </a:xfrm>
          <a:prstGeom prst="rect">
            <a:avLst/>
          </a:prstGeom>
          <a:solidFill>
            <a:srgbClr val="FFFF99"/>
          </a:solidFill>
          <a:ln>
            <a:solidFill>
              <a:srgbClr val="FF0000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ru-RU" sz="1400" dirty="0" smtClean="0"/>
              <a:t>Создание стенгазет, ЛЭП бука  «Детям о Великой Отечественной войне»</a:t>
            </a:r>
            <a:endParaRPr lang="ru-RU" sz="1400" dirty="0"/>
          </a:p>
        </p:txBody>
      </p:sp>
      <p:pic>
        <p:nvPicPr>
          <p:cNvPr id="12306" name="Picture 18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BEBA8EAE-BF5A-486C-A8C5-ECC9F3942E4B}">
                <a14:imgProps xmlns="" xmlns:a14="http://schemas.microsoft.com/office/drawing/2010/main">
                  <a14:imgLayer r:embed="rId21">
                    <a14:imgEffect>
                      <a14:sharpenSoften amount="50000"/>
                    </a14:imgEffect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="" xmlns:a14="http://schemas.microsoft.com/office/drawing/2010/main" val="0"/>
              </a:ext>
            </a:extLst>
          </a:blip>
          <a:srcRect l="27122"/>
          <a:stretch/>
        </p:blipFill>
        <p:spPr bwMode="auto">
          <a:xfrm>
            <a:off x="4983117" y="995929"/>
            <a:ext cx="1233442" cy="9133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307" name="Picture 19"/>
          <p:cNvPicPr>
            <a:picLocks noChangeAspect="1" noChangeArrowheads="1"/>
          </p:cNvPicPr>
          <p:nvPr/>
        </p:nvPicPr>
        <p:blipFill>
          <a:blip r:embed="rId22" cstate="print">
            <a:extLst>
              <a:ext uri="{BEBA8EAE-BF5A-486C-A8C5-ECC9F3942E4B}">
                <a14:imgProps xmlns="" xmlns:a14="http://schemas.microsoft.com/office/drawing/2010/main">
                  <a14:imgLayer r:embed="rId23">
                    <a14:imgEffect>
                      <a14:saturation sat="300000"/>
                    </a14:imgEffect>
                    <a14:imgEffect>
                      <a14:brightnessContrast bright="20000" contrast="-40000"/>
                    </a14:imgEffect>
                  </a14:imgLayer>
                </a14:imgProps>
              </a:ex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15291" y="428604"/>
            <a:ext cx="928709" cy="15206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308" name="Picture 20"/>
          <p:cNvPicPr>
            <a:picLocks noChangeAspect="1" noChangeArrowheads="1"/>
          </p:cNvPicPr>
          <p:nvPr/>
        </p:nvPicPr>
        <p:blipFill>
          <a:blip r:embed="rId2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98570" y="1008279"/>
            <a:ext cx="873760" cy="8737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309" name="Picture 21"/>
          <p:cNvPicPr>
            <a:picLocks noChangeAspect="1" noChangeArrowheads="1"/>
          </p:cNvPicPr>
          <p:nvPr/>
        </p:nvPicPr>
        <p:blipFill>
          <a:blip r:embed="rId25" cstate="print">
            <a:extLst>
              <a:ext uri="{BEBA8EAE-BF5A-486C-A8C5-ECC9F3942E4B}">
                <a14:imgProps xmlns="" xmlns:a14="http://schemas.microsoft.com/office/drawing/2010/main">
                  <a14:imgLayer r:embed="rId26">
                    <a14:imgEffect>
                      <a14:brightnessContrast bright="40000" contrast="-20000"/>
                    </a14:imgEffect>
                  </a14:imgLayer>
                </a14:imgProps>
              </a:ex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4282" y="928670"/>
            <a:ext cx="1438695" cy="10790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310" name="Picture 22"/>
          <p:cNvPicPr>
            <a:picLocks noChangeAspect="1" noChangeArrowheads="1"/>
          </p:cNvPicPr>
          <p:nvPr/>
        </p:nvPicPr>
        <p:blipFill>
          <a:blip r:embed="rId27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14480" y="928670"/>
            <a:ext cx="1489914" cy="11181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8" name="Прямоугольник 37"/>
          <p:cNvSpPr/>
          <p:nvPr/>
        </p:nvSpPr>
        <p:spPr>
          <a:xfrm>
            <a:off x="9468544" y="1315587"/>
            <a:ext cx="2742945" cy="523220"/>
          </a:xfrm>
          <a:prstGeom prst="rect">
            <a:avLst/>
          </a:prstGeom>
          <a:solidFill>
            <a:srgbClr val="FFFF99"/>
          </a:solidFill>
          <a:ln>
            <a:solidFill>
              <a:srgbClr val="FF0000"/>
            </a:solidFill>
          </a:ln>
        </p:spPr>
        <p:txBody>
          <a:bodyPr wrap="square">
            <a:spAutoFit/>
          </a:bodyPr>
          <a:lstStyle/>
          <a:p>
            <a:pPr lvl="0"/>
            <a:r>
              <a:rPr lang="ru-RU" sz="1400" dirty="0">
                <a:solidFill>
                  <a:prstClr val="black"/>
                </a:solidFill>
              </a:rPr>
              <a:t>подбор материала для создания музея </a:t>
            </a:r>
            <a:r>
              <a:rPr lang="ru-RU" sz="1400" dirty="0" smtClean="0">
                <a:solidFill>
                  <a:prstClr val="black"/>
                </a:solidFill>
              </a:rPr>
              <a:t>«Боевой славы»</a:t>
            </a:r>
            <a:endParaRPr lang="ru-RU" sz="1400" dirty="0">
              <a:solidFill>
                <a:prstClr val="black"/>
              </a:solidFill>
            </a:endParaRPr>
          </a:p>
        </p:txBody>
      </p:sp>
      <p:sp>
        <p:nvSpPr>
          <p:cNvPr id="42" name="Прямоугольник 41"/>
          <p:cNvSpPr/>
          <p:nvPr/>
        </p:nvSpPr>
        <p:spPr>
          <a:xfrm>
            <a:off x="5715008" y="5072074"/>
            <a:ext cx="2742945" cy="1600438"/>
          </a:xfrm>
          <a:prstGeom prst="rect">
            <a:avLst/>
          </a:prstGeom>
          <a:solidFill>
            <a:srgbClr val="FFFF99"/>
          </a:solidFill>
          <a:ln>
            <a:solidFill>
              <a:srgbClr val="FF0000"/>
            </a:solidFill>
          </a:ln>
        </p:spPr>
        <p:txBody>
          <a:bodyPr wrap="square">
            <a:spAutoFit/>
          </a:bodyPr>
          <a:lstStyle/>
          <a:p>
            <a:pPr lvl="0" algn="ctr"/>
            <a:r>
              <a:rPr lang="ru-RU" sz="1400" dirty="0" smtClean="0">
                <a:solidFill>
                  <a:prstClr val="black"/>
                </a:solidFill>
              </a:rPr>
              <a:t>Оформление </a:t>
            </a:r>
            <a:r>
              <a:rPr lang="ru-RU" sz="1400" dirty="0">
                <a:solidFill>
                  <a:prstClr val="black"/>
                </a:solidFill>
              </a:rPr>
              <a:t>тематических </a:t>
            </a:r>
            <a:r>
              <a:rPr lang="ru-RU" sz="1400" dirty="0" smtClean="0">
                <a:solidFill>
                  <a:prstClr val="black"/>
                </a:solidFill>
              </a:rPr>
              <a:t>альбомов и фотоколлажей</a:t>
            </a:r>
            <a:endParaRPr lang="ru-RU" sz="1400" dirty="0">
              <a:solidFill>
                <a:prstClr val="black"/>
              </a:solidFill>
            </a:endParaRPr>
          </a:p>
          <a:p>
            <a:pPr lvl="0" algn="ctr"/>
            <a:r>
              <a:rPr lang="ru-RU" sz="1400" dirty="0" smtClean="0">
                <a:solidFill>
                  <a:prstClr val="black"/>
                </a:solidFill>
              </a:rPr>
              <a:t> </a:t>
            </a:r>
            <a:r>
              <a:rPr lang="ru-RU" sz="1400" i="1" dirty="0" smtClean="0">
                <a:solidFill>
                  <a:srgbClr val="111111"/>
                </a:solidFill>
                <a:latin typeface="Arial"/>
              </a:rPr>
              <a:t>«</a:t>
            </a:r>
            <a:r>
              <a:rPr lang="ru-RU" sz="1400" i="1" dirty="0">
                <a:solidFill>
                  <a:srgbClr val="111111"/>
                </a:solidFill>
                <a:latin typeface="Arial"/>
              </a:rPr>
              <a:t>Дети - герои </a:t>
            </a:r>
            <a:r>
              <a:rPr lang="ru-RU" sz="1400" b="1" i="1" dirty="0" smtClean="0">
                <a:solidFill>
                  <a:srgbClr val="111111"/>
                </a:solidFill>
                <a:latin typeface="Arial"/>
              </a:rPr>
              <a:t>войны</a:t>
            </a:r>
            <a:r>
              <a:rPr lang="ru-RU" sz="1400" dirty="0">
                <a:solidFill>
                  <a:prstClr val="black"/>
                </a:solidFill>
              </a:rPr>
              <a:t>», «Маршалы и полководцы ВОВ</a:t>
            </a:r>
            <a:r>
              <a:rPr lang="ru-RU" sz="1400" dirty="0" smtClean="0">
                <a:solidFill>
                  <a:prstClr val="black"/>
                </a:solidFill>
              </a:rPr>
              <a:t>»,</a:t>
            </a:r>
            <a:endParaRPr lang="ru-RU" sz="1400" dirty="0">
              <a:solidFill>
                <a:prstClr val="black"/>
              </a:solidFill>
            </a:endParaRPr>
          </a:p>
          <a:p>
            <a:pPr lvl="0" algn="ctr"/>
            <a:r>
              <a:rPr lang="ru-RU" sz="1400" dirty="0">
                <a:solidFill>
                  <a:prstClr val="black"/>
                </a:solidFill>
              </a:rPr>
              <a:t>«Награды Великой Отечественной войны»</a:t>
            </a:r>
          </a:p>
          <a:p>
            <a:pPr lvl="0" algn="ctr"/>
            <a:endParaRPr lang="ru-RU" sz="1400" dirty="0">
              <a:solidFill>
                <a:prstClr val="black"/>
              </a:solidFill>
            </a:endParaRPr>
          </a:p>
        </p:txBody>
      </p:sp>
      <p:sp>
        <p:nvSpPr>
          <p:cNvPr id="43" name="Прямоугольник 42"/>
          <p:cNvSpPr/>
          <p:nvPr/>
        </p:nvSpPr>
        <p:spPr>
          <a:xfrm>
            <a:off x="857224" y="6072206"/>
            <a:ext cx="2742945" cy="523220"/>
          </a:xfrm>
          <a:prstGeom prst="rect">
            <a:avLst/>
          </a:prstGeom>
          <a:solidFill>
            <a:srgbClr val="FFFF99"/>
          </a:solidFill>
          <a:ln>
            <a:solidFill>
              <a:srgbClr val="FF0000"/>
            </a:solidFill>
          </a:ln>
        </p:spPr>
        <p:txBody>
          <a:bodyPr wrap="square">
            <a:spAutoFit/>
          </a:bodyPr>
          <a:lstStyle/>
          <a:p>
            <a:pPr lvl="0"/>
            <a:r>
              <a:rPr lang="ru-RU" sz="1400" dirty="0">
                <a:solidFill>
                  <a:prstClr val="black"/>
                </a:solidFill>
              </a:rPr>
              <a:t>Оформление папки-раскладушки «Российские Города-герои»</a:t>
            </a:r>
          </a:p>
        </p:txBody>
      </p:sp>
      <p:sp>
        <p:nvSpPr>
          <p:cNvPr id="45" name="Прямоугольник 44"/>
          <p:cNvSpPr/>
          <p:nvPr/>
        </p:nvSpPr>
        <p:spPr>
          <a:xfrm>
            <a:off x="9468544" y="863683"/>
            <a:ext cx="2742945" cy="307777"/>
          </a:xfrm>
          <a:prstGeom prst="rect">
            <a:avLst/>
          </a:prstGeom>
          <a:solidFill>
            <a:srgbClr val="FFFF99"/>
          </a:solidFill>
          <a:ln>
            <a:solidFill>
              <a:srgbClr val="FF0000"/>
            </a:solidFill>
          </a:ln>
        </p:spPr>
        <p:txBody>
          <a:bodyPr wrap="square">
            <a:spAutoFit/>
          </a:bodyPr>
          <a:lstStyle/>
          <a:p>
            <a:pPr lvl="0"/>
            <a:r>
              <a:rPr lang="ru-RU" sz="1400" dirty="0">
                <a:solidFill>
                  <a:prstClr val="black"/>
                </a:solidFill>
              </a:rPr>
              <a:t>Комплексно-тематический план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8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86116" y="928670"/>
            <a:ext cx="1490136" cy="10950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" name="Picture 2" descr="C:\Users\PC\Desktop\фото вов\image(54).jpg"/>
          <p:cNvPicPr>
            <a:picLocks noChangeAspect="1" noChangeArrowheads="1"/>
          </p:cNvPicPr>
          <p:nvPr/>
        </p:nvPicPr>
        <p:blipFill>
          <a:blip r:embed="rId29"/>
          <a:srcRect/>
          <a:stretch>
            <a:fillRect/>
          </a:stretch>
        </p:blipFill>
        <p:spPr bwMode="auto">
          <a:xfrm>
            <a:off x="928662" y="2143116"/>
            <a:ext cx="2762248" cy="1847253"/>
          </a:xfrm>
          <a:prstGeom prst="rect">
            <a:avLst/>
          </a:prstGeom>
          <a:noFill/>
        </p:spPr>
      </p:pic>
      <p:pic>
        <p:nvPicPr>
          <p:cNvPr id="1027" name="Picture 3" descr="C:\Users\PC\Desktop\фото вов\image(52).jpg"/>
          <p:cNvPicPr>
            <a:picLocks noChangeAspect="1" noChangeArrowheads="1"/>
          </p:cNvPicPr>
          <p:nvPr/>
        </p:nvPicPr>
        <p:blipFill>
          <a:blip r:embed="rId30"/>
          <a:srcRect/>
          <a:stretch>
            <a:fillRect/>
          </a:stretch>
        </p:blipFill>
        <p:spPr bwMode="auto">
          <a:xfrm>
            <a:off x="5429256" y="3071810"/>
            <a:ext cx="2928958" cy="1911260"/>
          </a:xfrm>
          <a:prstGeom prst="rect">
            <a:avLst/>
          </a:prstGeom>
          <a:noFill/>
        </p:spPr>
      </p:pic>
      <p:cxnSp>
        <p:nvCxnSpPr>
          <p:cNvPr id="34" name="Прямая соединительная линия 33"/>
          <p:cNvCxnSpPr/>
          <p:nvPr/>
        </p:nvCxnSpPr>
        <p:spPr>
          <a:xfrm>
            <a:off x="8929718" y="5286388"/>
            <a:ext cx="914400" cy="9144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28" name="Picture 4" descr="C:\Users\PC\Desktop\фото вов\image(53) — копия.jpg"/>
          <p:cNvPicPr>
            <a:picLocks noChangeAspect="1" noChangeArrowheads="1"/>
          </p:cNvPicPr>
          <p:nvPr/>
        </p:nvPicPr>
        <p:blipFill>
          <a:blip r:embed="rId31"/>
          <a:srcRect/>
          <a:stretch>
            <a:fillRect/>
          </a:stretch>
        </p:blipFill>
        <p:spPr bwMode="auto">
          <a:xfrm>
            <a:off x="357158" y="4714884"/>
            <a:ext cx="3714776" cy="1267055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="" xmlns:p14="http://schemas.microsoft.com/office/powerpoint/2010/main" val="24696871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175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539552" y="24403"/>
            <a:ext cx="828092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 smtClean="0">
                <a:ln>
                  <a:solidFill>
                    <a:srgbClr val="C00000"/>
                  </a:solidFill>
                </a:ln>
                <a:solidFill>
                  <a:srgbClr val="FF0000"/>
                </a:solidFill>
              </a:rPr>
              <a:t>I</a:t>
            </a:r>
            <a:r>
              <a:rPr lang="en-US" sz="2800" b="1" dirty="0">
                <a:ln>
                  <a:solidFill>
                    <a:srgbClr val="C00000"/>
                  </a:solidFill>
                </a:ln>
                <a:solidFill>
                  <a:srgbClr val="FF0000"/>
                </a:solidFill>
              </a:rPr>
              <a:t> </a:t>
            </a:r>
            <a:r>
              <a:rPr lang="en-US" sz="2800" b="1" dirty="0" err="1">
                <a:ln>
                  <a:solidFill>
                    <a:srgbClr val="C00000"/>
                  </a:solidFill>
                </a:ln>
                <a:solidFill>
                  <a:srgbClr val="FF0000"/>
                </a:solidFill>
              </a:rPr>
              <a:t>I</a:t>
            </a:r>
            <a:r>
              <a:rPr lang="ru-RU" sz="2800" b="1" dirty="0" smtClean="0">
                <a:ln>
                  <a:solidFill>
                    <a:srgbClr val="C00000"/>
                  </a:solidFill>
                </a:ln>
                <a:solidFill>
                  <a:srgbClr val="FF0000"/>
                </a:solidFill>
              </a:rPr>
              <a:t> </a:t>
            </a:r>
            <a:r>
              <a:rPr lang="ru-RU" sz="2800" b="1" dirty="0">
                <a:ln>
                  <a:solidFill>
                    <a:srgbClr val="C00000"/>
                  </a:solidFill>
                </a:ln>
                <a:solidFill>
                  <a:srgbClr val="FF0000"/>
                </a:solidFill>
              </a:rPr>
              <a:t>ЭТАП</a:t>
            </a:r>
            <a:r>
              <a:rPr lang="ru-RU" sz="3200" b="1" dirty="0" smtClean="0">
                <a:ln>
                  <a:solidFill>
                    <a:srgbClr val="C00000"/>
                  </a:solidFill>
                </a:ln>
                <a:solidFill>
                  <a:srgbClr val="FF0000"/>
                </a:solidFill>
              </a:rPr>
              <a:t>:</a:t>
            </a:r>
          </a:p>
          <a:p>
            <a:pPr algn="ctr"/>
            <a:r>
              <a:rPr lang="ru-RU" sz="3200" b="1" dirty="0" smtClean="0">
                <a:ln>
                  <a:solidFill>
                    <a:srgbClr val="C00000"/>
                  </a:solidFill>
                </a:ln>
                <a:solidFill>
                  <a:srgbClr val="FF0000"/>
                </a:solidFill>
              </a:rPr>
              <a:t> практической реализации</a:t>
            </a:r>
            <a:endParaRPr lang="ru-RU" sz="2800" b="1" dirty="0">
              <a:ln>
                <a:solidFill>
                  <a:srgbClr val="C00000"/>
                </a:solidFill>
              </a:ln>
              <a:solidFill>
                <a:srgbClr val="FF0000"/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1001024" y="1534634"/>
            <a:ext cx="7632848" cy="169892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lvl="1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r>
              <a:rPr lang="ru-RU" altLang="ru-RU" sz="3200" b="1" i="1" kern="0" dirty="0">
                <a:solidFill>
                  <a:srgbClr val="C00000"/>
                </a:solidFill>
                <a:latin typeface="Arial Narrow" panose="020B0606020202030204" pitchFamily="34" charset="0"/>
              </a:rPr>
              <a:t>Цель:</a:t>
            </a:r>
            <a:r>
              <a:rPr lang="ru-RU" altLang="ru-RU" sz="3200" i="1" kern="0" dirty="0">
                <a:solidFill>
                  <a:srgbClr val="002060"/>
                </a:solidFill>
                <a:latin typeface="Arial Narrow" panose="020B0606020202030204" pitchFamily="34" charset="0"/>
              </a:rPr>
              <a:t> </a:t>
            </a:r>
            <a:r>
              <a:rPr lang="ru-RU" altLang="ru-RU" sz="2800" i="1" kern="0" dirty="0">
                <a:solidFill>
                  <a:srgbClr val="002060"/>
                </a:solidFill>
                <a:latin typeface="Arial Narrow" panose="020B0606020202030204" pitchFamily="34" charset="0"/>
              </a:rPr>
              <a:t>стимулировать развитие </a:t>
            </a:r>
            <a:r>
              <a:rPr lang="ru-RU" altLang="ru-RU" sz="2800" i="1" kern="0" dirty="0" smtClean="0">
                <a:solidFill>
                  <a:srgbClr val="002060"/>
                </a:solidFill>
                <a:latin typeface="Arial Narrow" panose="020B0606020202030204" pitchFamily="34" charset="0"/>
              </a:rPr>
              <a:t>коммуникативной, познавательной и речевой деятельности у </a:t>
            </a:r>
            <a:r>
              <a:rPr lang="ru-RU" altLang="ru-RU" sz="2800" i="1" kern="0" dirty="0">
                <a:solidFill>
                  <a:srgbClr val="002060"/>
                </a:solidFill>
                <a:latin typeface="Arial Narrow" panose="020B0606020202030204" pitchFamily="34" charset="0"/>
              </a:rPr>
              <a:t>детей </a:t>
            </a:r>
            <a:r>
              <a:rPr lang="ru-RU" altLang="ru-RU" sz="2800" i="1" kern="0" dirty="0" smtClean="0">
                <a:solidFill>
                  <a:srgbClr val="002060"/>
                </a:solidFill>
                <a:latin typeface="Arial Narrow" panose="020B0606020202030204" pitchFamily="34" charset="0"/>
              </a:rPr>
              <a:t>ОВЗ посредством совместной с родителями исследовательски-поисковой деятельности</a:t>
            </a:r>
            <a:endParaRPr lang="ru-RU" altLang="ru-RU" sz="2800" i="1" kern="0" dirty="0">
              <a:solidFill>
                <a:srgbClr val="002060"/>
              </a:solidFill>
              <a:latin typeface="Arial Narrow" panose="020B0606020202030204" pitchFamily="34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1115616" y="3645024"/>
            <a:ext cx="6552728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lvl="1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r>
              <a:rPr lang="ru-RU" altLang="ru-RU" sz="3200" b="1" i="1" kern="0" dirty="0">
                <a:solidFill>
                  <a:srgbClr val="C00000"/>
                </a:solidFill>
                <a:latin typeface="Arial Narrow" panose="020B0606020202030204" pitchFamily="34" charset="0"/>
              </a:rPr>
              <a:t>Результат этапа:</a:t>
            </a:r>
            <a:r>
              <a:rPr lang="ru-RU" altLang="ru-RU" sz="3200" i="1" kern="0" dirty="0">
                <a:solidFill>
                  <a:srgbClr val="002060"/>
                </a:solidFill>
                <a:latin typeface="Arial Narrow" panose="020B0606020202030204" pitchFamily="34" charset="0"/>
              </a:rPr>
              <a:t> </a:t>
            </a:r>
            <a:endParaRPr lang="ru-RU" altLang="ru-RU" sz="3200" i="1" kern="0" dirty="0" smtClean="0">
              <a:solidFill>
                <a:srgbClr val="002060"/>
              </a:solidFill>
              <a:latin typeface="Arial Narrow" panose="020B0606020202030204" pitchFamily="34" charset="0"/>
            </a:endParaRPr>
          </a:p>
          <a:p>
            <a:pPr marL="0" lvl="1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r>
              <a:rPr lang="ru-RU" altLang="ru-RU" sz="2800" i="1" kern="0" dirty="0" smtClean="0">
                <a:solidFill>
                  <a:srgbClr val="002060"/>
                </a:solidFill>
                <a:latin typeface="Arial Narrow" panose="020B0606020202030204" pitchFamily="34" charset="0"/>
              </a:rPr>
              <a:t>оптимизация познавательного, </a:t>
            </a:r>
          </a:p>
          <a:p>
            <a:pPr marL="0" lvl="1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r>
              <a:rPr lang="ru-RU" altLang="ru-RU" sz="2800" i="1" kern="0" dirty="0" smtClean="0">
                <a:solidFill>
                  <a:srgbClr val="002060"/>
                </a:solidFill>
                <a:latin typeface="Arial Narrow" panose="020B0606020202030204" pitchFamily="34" charset="0"/>
              </a:rPr>
              <a:t>речевого </a:t>
            </a:r>
            <a:r>
              <a:rPr lang="ru-RU" altLang="ru-RU" sz="2800" i="1" kern="0" dirty="0">
                <a:solidFill>
                  <a:srgbClr val="002060"/>
                </a:solidFill>
                <a:latin typeface="Arial Narrow" panose="020B0606020202030204" pitchFamily="34" charset="0"/>
              </a:rPr>
              <a:t>пространства и коммуникативных возможностей </a:t>
            </a:r>
            <a:r>
              <a:rPr lang="ru-RU" altLang="ru-RU" sz="2800" i="1" kern="0" dirty="0" smtClean="0">
                <a:solidFill>
                  <a:srgbClr val="002060"/>
                </a:solidFill>
                <a:latin typeface="Arial Narrow" panose="020B0606020202030204" pitchFamily="34" charset="0"/>
              </a:rPr>
              <a:t>дошкольников, </a:t>
            </a:r>
            <a:endParaRPr lang="ru-RU" altLang="ru-RU" sz="2800" i="1" kern="0" dirty="0">
              <a:solidFill>
                <a:srgbClr val="002060"/>
              </a:solidFill>
              <a:latin typeface="Arial Narrow" panose="020B0606020202030204" pitchFamily="34" charset="0"/>
            </a:endParaRPr>
          </a:p>
          <a:p>
            <a:pPr marL="0" lvl="1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r>
              <a:rPr lang="ru-RU" altLang="ru-RU" sz="2800" i="1" kern="0" dirty="0">
                <a:solidFill>
                  <a:srgbClr val="002060"/>
                </a:solidFill>
                <a:latin typeface="Arial Narrow" panose="020B0606020202030204" pitchFamily="34" charset="0"/>
              </a:rPr>
              <a:t>повышение интереса педагогов, родителей и детей </a:t>
            </a:r>
            <a:r>
              <a:rPr lang="ru-RU" altLang="ru-RU" sz="2800" i="1" kern="0" dirty="0" smtClean="0">
                <a:solidFill>
                  <a:srgbClr val="002060"/>
                </a:solidFill>
                <a:latin typeface="Arial Narrow" panose="020B0606020202030204" pitchFamily="34" charset="0"/>
              </a:rPr>
              <a:t>к теме через практическую деятельность</a:t>
            </a:r>
            <a:endParaRPr lang="ru-RU" altLang="ru-RU" sz="2800" i="1" kern="0" dirty="0">
              <a:solidFill>
                <a:srgbClr val="002060"/>
              </a:solidFill>
              <a:latin typeface="Arial Narrow" panose="020B0606020202030204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21101302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175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1435685" y="1416238"/>
            <a:ext cx="6826895" cy="4031873"/>
          </a:xfrm>
          <a:prstGeom prst="rect">
            <a:avLst/>
          </a:prstGeom>
          <a:solidFill>
            <a:srgbClr val="99FF99"/>
          </a:solidFill>
          <a:ln>
            <a:solidFill>
              <a:srgbClr val="00B050"/>
            </a:solidFill>
          </a:ln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Clr>
                <a:srgbClr val="B9AB6F">
                  <a:lumMod val="75000"/>
                </a:srgbClr>
              </a:buClr>
              <a:tabLst>
                <a:tab pos="3830638" algn="l"/>
              </a:tabLst>
              <a:defRPr/>
            </a:pPr>
            <a:r>
              <a:rPr lang="ru-RU" sz="3200" b="1" i="1" kern="0" spc="50" dirty="0">
                <a:ln w="13335" cmpd="sng">
                  <a:solidFill>
                    <a:srgbClr val="C00000"/>
                  </a:solidFill>
                  <a:prstDash val="solid"/>
                </a:ln>
                <a:solidFill>
                  <a:srgbClr val="FF0066"/>
                </a:solidFill>
                <a:latin typeface="Arial" pitchFamily="34" charset="0"/>
                <a:cs typeface="Arial" pitchFamily="34" charset="0"/>
              </a:rPr>
              <a:t>Примерные виды образовательной деятельности, обеспечивающие организацию </a:t>
            </a:r>
            <a:r>
              <a:rPr lang="ru-RU" sz="3200" b="1" i="1" kern="0" spc="50" dirty="0" smtClean="0">
                <a:ln w="13335" cmpd="sng">
                  <a:solidFill>
                    <a:srgbClr val="C00000"/>
                  </a:solidFill>
                  <a:prstDash val="solid"/>
                </a:ln>
                <a:solidFill>
                  <a:srgbClr val="FF0066"/>
                </a:solidFill>
                <a:latin typeface="Arial" pitchFamily="34" charset="0"/>
                <a:cs typeface="Arial" pitchFamily="34" charset="0"/>
              </a:rPr>
              <a:t>познавательного и речевого </a:t>
            </a:r>
            <a:r>
              <a:rPr lang="ru-RU" sz="3200" b="1" i="1" kern="0" spc="50" dirty="0">
                <a:ln w="13335" cmpd="sng">
                  <a:solidFill>
                    <a:srgbClr val="C00000"/>
                  </a:solidFill>
                  <a:prstDash val="solid"/>
                </a:ln>
                <a:solidFill>
                  <a:srgbClr val="FF0066"/>
                </a:solidFill>
                <a:latin typeface="Arial" pitchFamily="34" charset="0"/>
                <a:cs typeface="Arial" pitchFamily="34" charset="0"/>
              </a:rPr>
              <a:t>пространства дошкольников </a:t>
            </a:r>
            <a:r>
              <a:rPr lang="ru-RU" sz="3200" b="1" i="1" kern="0" spc="50" dirty="0" smtClean="0">
                <a:ln w="13335" cmpd="sng">
                  <a:solidFill>
                    <a:srgbClr val="C00000"/>
                  </a:solidFill>
                  <a:prstDash val="solid"/>
                </a:ln>
                <a:solidFill>
                  <a:srgbClr val="FF0066"/>
                </a:solidFill>
                <a:latin typeface="Arial" pitchFamily="34" charset="0"/>
                <a:cs typeface="Arial" pitchFamily="34" charset="0"/>
              </a:rPr>
              <a:t>ОВЗ в рамках работы над проектом</a:t>
            </a:r>
            <a:endParaRPr lang="ru-RU" sz="3200" b="1" i="1" kern="0" spc="50" dirty="0">
              <a:ln w="13335" cmpd="sng">
                <a:solidFill>
                  <a:srgbClr val="C00000"/>
                </a:solidFill>
                <a:prstDash val="solid"/>
              </a:ln>
              <a:solidFill>
                <a:srgbClr val="FF0066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2639008" y="91947"/>
            <a:ext cx="4420248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/>
            <a:r>
              <a:rPr lang="ru-RU" sz="3200" b="1" dirty="0">
                <a:ln>
                  <a:solidFill>
                    <a:srgbClr val="C00000"/>
                  </a:solidFill>
                </a:ln>
                <a:solidFill>
                  <a:srgbClr val="FF0000"/>
                </a:solidFill>
              </a:rPr>
              <a:t>СОДЕРЖАНИЕ </a:t>
            </a:r>
            <a:r>
              <a:rPr lang="en-US" sz="3200" b="1" dirty="0">
                <a:ln>
                  <a:solidFill>
                    <a:srgbClr val="C00000"/>
                  </a:solidFill>
                </a:ln>
                <a:solidFill>
                  <a:srgbClr val="FF0000"/>
                </a:solidFill>
              </a:rPr>
              <a:t>II</a:t>
            </a:r>
            <a:r>
              <a:rPr lang="ru-RU" sz="3200" b="1" dirty="0">
                <a:ln>
                  <a:solidFill>
                    <a:srgbClr val="C00000"/>
                  </a:solidFill>
                </a:ln>
                <a:solidFill>
                  <a:srgbClr val="FF0000"/>
                </a:solidFill>
              </a:rPr>
              <a:t> ЭТАПА </a:t>
            </a:r>
            <a:r>
              <a:rPr lang="ru-RU" sz="3600" b="1" dirty="0">
                <a:ln>
                  <a:solidFill>
                    <a:srgbClr val="C00000"/>
                  </a:solidFill>
                </a:ln>
                <a:solidFill>
                  <a:srgbClr val="FF0000"/>
                </a:solidFill>
              </a:rPr>
              <a:t> </a:t>
            </a:r>
            <a:endParaRPr lang="ru-RU" sz="3200" b="1" dirty="0">
              <a:ln>
                <a:solidFill>
                  <a:srgbClr val="C00000"/>
                </a:solidFill>
              </a:ln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25221859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175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2" name="Прямоугольник 11"/>
          <p:cNvSpPr/>
          <p:nvPr/>
        </p:nvSpPr>
        <p:spPr>
          <a:xfrm>
            <a:off x="285720" y="2000240"/>
            <a:ext cx="3881901" cy="646331"/>
          </a:xfrm>
          <a:prstGeom prst="rect">
            <a:avLst/>
          </a:prstGeom>
          <a:solidFill>
            <a:srgbClr val="FFFF00"/>
          </a:solidFill>
          <a:ln>
            <a:solidFill>
              <a:srgbClr val="FF0000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ru-RU" b="1" dirty="0" smtClean="0">
                <a:solidFill>
                  <a:srgbClr val="FF0066"/>
                </a:solidFill>
              </a:rPr>
              <a:t>выставки </a:t>
            </a:r>
            <a:r>
              <a:rPr lang="ru-RU" b="1" dirty="0">
                <a:solidFill>
                  <a:srgbClr val="FF0066"/>
                </a:solidFill>
              </a:rPr>
              <a:t>в библиотеке «Поклонимся великим тем годам</a:t>
            </a:r>
            <a:r>
              <a:rPr lang="ru-RU" b="1" dirty="0" smtClean="0">
                <a:solidFill>
                  <a:srgbClr val="FF0066"/>
                </a:solidFill>
              </a:rPr>
              <a:t>»</a:t>
            </a:r>
            <a:endParaRPr lang="ru-RU" b="1" dirty="0">
              <a:solidFill>
                <a:srgbClr val="FF0066"/>
              </a:solidFill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9144000" y="357166"/>
            <a:ext cx="3096344" cy="923330"/>
          </a:xfrm>
          <a:prstGeom prst="rect">
            <a:avLst/>
          </a:prstGeom>
          <a:solidFill>
            <a:srgbClr val="FFFF00"/>
          </a:solidFill>
          <a:ln>
            <a:solidFill>
              <a:srgbClr val="FF0000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ru-RU" b="1" dirty="0">
                <a:solidFill>
                  <a:srgbClr val="FF0000"/>
                </a:solidFill>
              </a:rPr>
              <a:t>Тематические </a:t>
            </a:r>
            <a:r>
              <a:rPr lang="ru-RU" b="1" dirty="0" smtClean="0">
                <a:solidFill>
                  <a:srgbClr val="FF0000"/>
                </a:solidFill>
              </a:rPr>
              <a:t>занятия по знакомству </a:t>
            </a:r>
            <a:r>
              <a:rPr lang="ru-RU" b="1" dirty="0">
                <a:solidFill>
                  <a:srgbClr val="FF0000"/>
                </a:solidFill>
              </a:rPr>
              <a:t>с историческими событиями ВОВ</a:t>
            </a:r>
            <a:endParaRPr lang="ru-RU" sz="2000" b="1" dirty="0">
              <a:solidFill>
                <a:srgbClr val="FF0000"/>
              </a:solidFill>
            </a:endParaRPr>
          </a:p>
        </p:txBody>
      </p:sp>
      <p:sp>
        <p:nvSpPr>
          <p:cNvPr id="17" name="Прямоугольник 16"/>
          <p:cNvSpPr/>
          <p:nvPr/>
        </p:nvSpPr>
        <p:spPr>
          <a:xfrm>
            <a:off x="9144000" y="1428736"/>
            <a:ext cx="3193984" cy="1200329"/>
          </a:xfrm>
          <a:prstGeom prst="rect">
            <a:avLst/>
          </a:prstGeom>
          <a:solidFill>
            <a:srgbClr val="FFFF00"/>
          </a:solidFill>
          <a:ln>
            <a:solidFill>
              <a:srgbClr val="FF0000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ru-RU" b="1" dirty="0" smtClean="0">
                <a:solidFill>
                  <a:srgbClr val="FF0066"/>
                </a:solidFill>
              </a:rPr>
              <a:t>Видео - презентации </a:t>
            </a:r>
            <a:r>
              <a:rPr lang="ru-RU" b="1" dirty="0">
                <a:solidFill>
                  <a:srgbClr val="FF0066"/>
                </a:solidFill>
              </a:rPr>
              <a:t>для детей  </a:t>
            </a:r>
            <a:r>
              <a:rPr lang="ru-RU" b="1" dirty="0" smtClean="0">
                <a:solidFill>
                  <a:srgbClr val="FF0066"/>
                </a:solidFill>
              </a:rPr>
              <a:t>«Родина-Мать зовёт», «9 </a:t>
            </a:r>
            <a:r>
              <a:rPr lang="ru-RU" b="1" dirty="0">
                <a:solidFill>
                  <a:srgbClr val="FF0066"/>
                </a:solidFill>
              </a:rPr>
              <a:t>мая - День Победы», о детях </a:t>
            </a:r>
            <a:r>
              <a:rPr lang="ru-RU" b="1" dirty="0" smtClean="0">
                <a:solidFill>
                  <a:srgbClr val="FF0066"/>
                </a:solidFill>
              </a:rPr>
              <a:t>войны, о детях-героях... </a:t>
            </a:r>
            <a:endParaRPr lang="ru-RU" b="1" dirty="0">
              <a:solidFill>
                <a:srgbClr val="FF0066"/>
              </a:solidFill>
            </a:endParaRPr>
          </a:p>
        </p:txBody>
      </p:sp>
      <p:sp>
        <p:nvSpPr>
          <p:cNvPr id="18" name="Прямоугольник 17"/>
          <p:cNvSpPr/>
          <p:nvPr/>
        </p:nvSpPr>
        <p:spPr>
          <a:xfrm>
            <a:off x="4357686" y="2928934"/>
            <a:ext cx="4643470" cy="646331"/>
          </a:xfrm>
          <a:prstGeom prst="rect">
            <a:avLst/>
          </a:prstGeom>
          <a:solidFill>
            <a:srgbClr val="FFFF00"/>
          </a:solidFill>
          <a:ln>
            <a:solidFill>
              <a:srgbClr val="FF0000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ru-RU" b="1" dirty="0">
                <a:solidFill>
                  <a:srgbClr val="FF0000"/>
                </a:solidFill>
              </a:rPr>
              <a:t>этюды </a:t>
            </a:r>
            <a:r>
              <a:rPr lang="ru-RU" b="1" dirty="0" smtClean="0">
                <a:solidFill>
                  <a:srgbClr val="FF0000"/>
                </a:solidFill>
              </a:rPr>
              <a:t>– драматизации, </a:t>
            </a:r>
            <a:r>
              <a:rPr lang="ru-RU" b="1" dirty="0" err="1" smtClean="0">
                <a:solidFill>
                  <a:srgbClr val="FF0000"/>
                </a:solidFill>
              </a:rPr>
              <a:t>логоритмические</a:t>
            </a:r>
            <a:r>
              <a:rPr lang="ru-RU" b="1" dirty="0" smtClean="0">
                <a:solidFill>
                  <a:srgbClr val="FF0000"/>
                </a:solidFill>
              </a:rPr>
              <a:t> упражнения</a:t>
            </a:r>
            <a:r>
              <a:rPr lang="ru-RU" b="1" dirty="0">
                <a:solidFill>
                  <a:srgbClr val="FF0000"/>
                </a:solidFill>
              </a:rPr>
              <a:t> «Бравые солдаты</a:t>
            </a:r>
            <a:r>
              <a:rPr lang="ru-RU" b="1" dirty="0" smtClean="0">
                <a:solidFill>
                  <a:srgbClr val="FF0000"/>
                </a:solidFill>
              </a:rPr>
              <a:t>»</a:t>
            </a:r>
            <a:endParaRPr lang="ru-RU" sz="2000" b="1" dirty="0">
              <a:solidFill>
                <a:srgbClr val="FF0000"/>
              </a:solidFill>
            </a:endParaRPr>
          </a:p>
        </p:txBody>
      </p:sp>
      <p:sp>
        <p:nvSpPr>
          <p:cNvPr id="19" name="Прямоугольник 18"/>
          <p:cNvSpPr/>
          <p:nvPr/>
        </p:nvSpPr>
        <p:spPr>
          <a:xfrm>
            <a:off x="357158" y="6000768"/>
            <a:ext cx="3096344" cy="646331"/>
          </a:xfrm>
          <a:prstGeom prst="rect">
            <a:avLst/>
          </a:prstGeom>
          <a:solidFill>
            <a:srgbClr val="FFFF00"/>
          </a:solidFill>
          <a:ln>
            <a:solidFill>
              <a:srgbClr val="FF0000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ru-RU" b="1" dirty="0">
                <a:solidFill>
                  <a:srgbClr val="FF0000"/>
                </a:solidFill>
              </a:rPr>
              <a:t>поход детей группы к </a:t>
            </a:r>
            <a:r>
              <a:rPr lang="ru-RU" b="1" dirty="0" smtClean="0">
                <a:solidFill>
                  <a:srgbClr val="FF0000"/>
                </a:solidFill>
              </a:rPr>
              <a:t>памятникам героев ВОВ</a:t>
            </a:r>
            <a:endParaRPr lang="ru-RU" b="1" dirty="0">
              <a:solidFill>
                <a:srgbClr val="FF0000"/>
              </a:solidFill>
            </a:endParaRPr>
          </a:p>
        </p:txBody>
      </p:sp>
      <p:sp>
        <p:nvSpPr>
          <p:cNvPr id="21" name="Прямоугольник 20"/>
          <p:cNvSpPr/>
          <p:nvPr/>
        </p:nvSpPr>
        <p:spPr>
          <a:xfrm>
            <a:off x="4786314" y="6000768"/>
            <a:ext cx="4167914" cy="646331"/>
          </a:xfrm>
          <a:prstGeom prst="rect">
            <a:avLst/>
          </a:prstGeom>
          <a:solidFill>
            <a:srgbClr val="FFFF00"/>
          </a:solidFill>
          <a:ln>
            <a:solidFill>
              <a:srgbClr val="FF0000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ru-RU" b="1" dirty="0">
                <a:solidFill>
                  <a:srgbClr val="FF0000"/>
                </a:solidFill>
              </a:rPr>
              <a:t>Инсценировка отрывков литературных произведений о ВОВ</a:t>
            </a:r>
          </a:p>
        </p:txBody>
      </p:sp>
      <p:pic>
        <p:nvPicPr>
          <p:cNvPr id="2050" name="Picture 2" descr="C:\Users\PC\Desktop\фото вов\image(45).jpg"/>
          <p:cNvPicPr>
            <a:picLocks noChangeAspect="1" noChangeArrowheads="1"/>
          </p:cNvPicPr>
          <p:nvPr/>
        </p:nvPicPr>
        <p:blipFill>
          <a:blip r:embed="rId3"/>
          <a:srcRect l="10465" t="17442" r="16279" b="16278"/>
          <a:stretch>
            <a:fillRect/>
          </a:stretch>
        </p:blipFill>
        <p:spPr bwMode="auto">
          <a:xfrm>
            <a:off x="0" y="0"/>
            <a:ext cx="2820906" cy="1914186"/>
          </a:xfrm>
          <a:prstGeom prst="rect">
            <a:avLst/>
          </a:prstGeom>
          <a:noFill/>
        </p:spPr>
      </p:pic>
      <p:pic>
        <p:nvPicPr>
          <p:cNvPr id="2051" name="Picture 3" descr="C:\Users\PC\Desktop\фото вов\image(56)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928926" y="0"/>
            <a:ext cx="2357454" cy="1768651"/>
          </a:xfrm>
          <a:prstGeom prst="rect">
            <a:avLst/>
          </a:prstGeom>
          <a:noFill/>
        </p:spPr>
      </p:pic>
      <p:pic>
        <p:nvPicPr>
          <p:cNvPr id="2052" name="Picture 4" descr="C:\Users\PC\Desktop\фото вов\image(51).jpg"/>
          <p:cNvPicPr>
            <a:picLocks noChangeAspect="1" noChangeArrowheads="1"/>
          </p:cNvPicPr>
          <p:nvPr/>
        </p:nvPicPr>
        <p:blipFill>
          <a:blip r:embed="rId5"/>
          <a:srcRect l="28906" t="4687" r="24219" b="15625"/>
          <a:stretch>
            <a:fillRect/>
          </a:stretch>
        </p:blipFill>
        <p:spPr bwMode="auto">
          <a:xfrm>
            <a:off x="46193" y="2928934"/>
            <a:ext cx="1954039" cy="2491400"/>
          </a:xfrm>
          <a:prstGeom prst="rect">
            <a:avLst/>
          </a:prstGeom>
          <a:noFill/>
        </p:spPr>
      </p:pic>
      <p:pic>
        <p:nvPicPr>
          <p:cNvPr id="2053" name="Picture 5" descr="C:\Users\PC\Desktop\фото вов\image(50).jpg"/>
          <p:cNvPicPr>
            <a:picLocks noChangeAspect="1" noChangeArrowheads="1"/>
          </p:cNvPicPr>
          <p:nvPr/>
        </p:nvPicPr>
        <p:blipFill>
          <a:blip r:embed="rId6" cstate="print"/>
          <a:srcRect l="14844" r="4297"/>
          <a:stretch>
            <a:fillRect/>
          </a:stretch>
        </p:blipFill>
        <p:spPr bwMode="auto">
          <a:xfrm>
            <a:off x="2214546" y="2857496"/>
            <a:ext cx="1694420" cy="1571636"/>
          </a:xfrm>
          <a:prstGeom prst="rect">
            <a:avLst/>
          </a:prstGeom>
          <a:noFill/>
        </p:spPr>
      </p:pic>
      <p:pic>
        <p:nvPicPr>
          <p:cNvPr id="2054" name="Picture 6" descr="C:\Users\PC\Desktop\фото вов\image(49)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2143108" y="4429132"/>
            <a:ext cx="2119306" cy="1589480"/>
          </a:xfrm>
          <a:prstGeom prst="rect">
            <a:avLst/>
          </a:prstGeom>
          <a:noFill/>
        </p:spPr>
      </p:pic>
      <p:pic>
        <p:nvPicPr>
          <p:cNvPr id="2055" name="Picture 7" descr="C:\Users\PC\Desktop\фото вов\image(55).jpg"/>
          <p:cNvPicPr>
            <a:picLocks noChangeAspect="1" noChangeArrowheads="1"/>
          </p:cNvPicPr>
          <p:nvPr/>
        </p:nvPicPr>
        <p:blipFill>
          <a:blip r:embed="rId8" cstate="print"/>
          <a:srcRect l="13954"/>
          <a:stretch>
            <a:fillRect/>
          </a:stretch>
        </p:blipFill>
        <p:spPr bwMode="auto">
          <a:xfrm>
            <a:off x="4572000" y="4429132"/>
            <a:ext cx="1762116" cy="1535901"/>
          </a:xfrm>
          <a:prstGeom prst="rect">
            <a:avLst/>
          </a:prstGeom>
          <a:noFill/>
        </p:spPr>
      </p:pic>
      <p:pic>
        <p:nvPicPr>
          <p:cNvPr id="2056" name="Picture 8"/>
          <p:cNvPicPr>
            <a:picLocks noChangeAspect="1" noChangeArrowheads="1"/>
          </p:cNvPicPr>
          <p:nvPr/>
        </p:nvPicPr>
        <p:blipFill>
          <a:blip r:embed="rId9"/>
          <a:srcRect t="42187" r="20833" b="26562"/>
          <a:stretch>
            <a:fillRect/>
          </a:stretch>
        </p:blipFill>
        <p:spPr bwMode="auto">
          <a:xfrm>
            <a:off x="6500826" y="4643446"/>
            <a:ext cx="2443169" cy="12858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057" name="Picture 9" descr="C:\Users\PC\Desktop\фото вов\image(39).jpg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5429256" y="642918"/>
            <a:ext cx="3204630" cy="2147865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="" xmlns:p14="http://schemas.microsoft.com/office/powerpoint/2010/main" val="19766985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Picture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175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214282" y="1714488"/>
            <a:ext cx="3891852" cy="646331"/>
          </a:xfrm>
          <a:prstGeom prst="rect">
            <a:avLst/>
          </a:prstGeom>
          <a:solidFill>
            <a:srgbClr val="FFFF00"/>
          </a:solidFill>
          <a:ln>
            <a:solidFill>
              <a:srgbClr val="FF0000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ru-RU" b="1" dirty="0" smtClean="0">
                <a:solidFill>
                  <a:srgbClr val="FF0000"/>
                </a:solidFill>
              </a:rPr>
              <a:t>В</a:t>
            </a:r>
            <a:r>
              <a:rPr lang="ru-RU" b="1" dirty="0" smtClean="0">
                <a:solidFill>
                  <a:srgbClr val="FF0000"/>
                </a:solidFill>
              </a:rPr>
              <a:t>ыставка </a:t>
            </a:r>
            <a:r>
              <a:rPr lang="ru-RU" b="1" dirty="0">
                <a:solidFill>
                  <a:srgbClr val="FF0000"/>
                </a:solidFill>
              </a:rPr>
              <a:t>совместных работ детей и родителей «Война глазами детей»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4357686" y="1500174"/>
            <a:ext cx="4570364" cy="828000"/>
          </a:xfrm>
          <a:prstGeom prst="rect">
            <a:avLst/>
          </a:prstGeom>
          <a:solidFill>
            <a:srgbClr val="FFFF00"/>
          </a:solidFill>
          <a:ln>
            <a:solidFill>
              <a:srgbClr val="FF0000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ru-RU" b="1" dirty="0" smtClean="0">
                <a:solidFill>
                  <a:srgbClr val="FF0000"/>
                </a:solidFill>
              </a:rPr>
              <a:t/>
            </a:r>
            <a:br>
              <a:rPr lang="ru-RU" b="1" dirty="0" smtClean="0">
                <a:solidFill>
                  <a:srgbClr val="FF0000"/>
                </a:solidFill>
              </a:rPr>
            </a:br>
            <a:endParaRPr lang="ru-RU" b="1" dirty="0">
              <a:solidFill>
                <a:srgbClr val="FF0000"/>
              </a:solidFill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285720" y="6000768"/>
            <a:ext cx="4463356" cy="646331"/>
          </a:xfrm>
          <a:prstGeom prst="rect">
            <a:avLst/>
          </a:prstGeom>
          <a:solidFill>
            <a:srgbClr val="FFFF00"/>
          </a:solidFill>
          <a:ln>
            <a:solidFill>
              <a:srgbClr val="FF0000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ru-RU" b="1" dirty="0">
                <a:solidFill>
                  <a:srgbClr val="FF0000"/>
                </a:solidFill>
              </a:rPr>
              <a:t>сюжетно ролевые игры: «Военные», «Моряки</a:t>
            </a:r>
            <a:r>
              <a:rPr lang="ru-RU" b="1" dirty="0" smtClean="0">
                <a:solidFill>
                  <a:srgbClr val="FF0000"/>
                </a:solidFill>
              </a:rPr>
              <a:t>»,</a:t>
            </a:r>
            <a:r>
              <a:rPr lang="ru-RU" b="1" dirty="0">
                <a:solidFill>
                  <a:srgbClr val="FF0000"/>
                </a:solidFill>
              </a:rPr>
              <a:t> «Госпиталь»</a:t>
            </a:r>
          </a:p>
        </p:txBody>
      </p:sp>
      <p:sp>
        <p:nvSpPr>
          <p:cNvPr id="14" name="Прямоугольник 13"/>
          <p:cNvSpPr/>
          <p:nvPr/>
        </p:nvSpPr>
        <p:spPr>
          <a:xfrm>
            <a:off x="5072066" y="6000768"/>
            <a:ext cx="3780000" cy="646331"/>
          </a:xfrm>
          <a:prstGeom prst="rect">
            <a:avLst/>
          </a:prstGeom>
          <a:solidFill>
            <a:srgbClr val="FFFF00"/>
          </a:solidFill>
          <a:ln>
            <a:solidFill>
              <a:srgbClr val="FF0000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ru-RU" b="1" dirty="0" smtClean="0">
                <a:solidFill>
                  <a:srgbClr val="FF0000"/>
                </a:solidFill>
              </a:rPr>
              <a:t>Литературный вечер</a:t>
            </a:r>
            <a:r>
              <a:rPr lang="ru-RU" b="1" dirty="0">
                <a:solidFill>
                  <a:srgbClr val="FF0000"/>
                </a:solidFill>
              </a:rPr>
              <a:t> ««Помним </a:t>
            </a:r>
            <a:r>
              <a:rPr lang="ru-RU" b="1" dirty="0" smtClean="0">
                <a:solidFill>
                  <a:srgbClr val="FF0000"/>
                </a:solidFill>
              </a:rPr>
              <a:t>и</a:t>
            </a:r>
          </a:p>
          <a:p>
            <a:pPr algn="ctr"/>
            <a:r>
              <a:rPr lang="ru-RU" b="1" dirty="0" smtClean="0">
                <a:solidFill>
                  <a:srgbClr val="FF0000"/>
                </a:solidFill>
              </a:rPr>
              <a:t> </a:t>
            </a:r>
            <a:r>
              <a:rPr lang="ru-RU" b="1" dirty="0">
                <a:solidFill>
                  <a:srgbClr val="FF0000"/>
                </a:solidFill>
              </a:rPr>
              <a:t>гордимся</a:t>
            </a:r>
            <a:r>
              <a:rPr lang="ru-RU" b="1" dirty="0" smtClean="0">
                <a:solidFill>
                  <a:srgbClr val="FF0000"/>
                </a:solidFill>
              </a:rPr>
              <a:t>!»</a:t>
            </a:r>
            <a:endParaRPr lang="ru-RU" b="1" dirty="0">
              <a:solidFill>
                <a:srgbClr val="FF0000"/>
              </a:solidFill>
            </a:endParaRPr>
          </a:p>
        </p:txBody>
      </p:sp>
      <p:sp>
        <p:nvSpPr>
          <p:cNvPr id="16" name="Прямоугольник 15"/>
          <p:cNvSpPr/>
          <p:nvPr/>
        </p:nvSpPr>
        <p:spPr>
          <a:xfrm>
            <a:off x="5214942" y="3786190"/>
            <a:ext cx="3284480" cy="646331"/>
          </a:xfrm>
          <a:prstGeom prst="rect">
            <a:avLst/>
          </a:prstGeom>
          <a:solidFill>
            <a:srgbClr val="FFFF00"/>
          </a:solidFill>
          <a:ln>
            <a:solidFill>
              <a:srgbClr val="FF0000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ru-RU" b="1" dirty="0">
                <a:solidFill>
                  <a:srgbClr val="FF0000"/>
                </a:solidFill>
              </a:rPr>
              <a:t>Спортивные соревнования «Мы – будущие защитники!»</a:t>
            </a:r>
          </a:p>
        </p:txBody>
      </p:sp>
      <p:sp>
        <p:nvSpPr>
          <p:cNvPr id="18" name="Прямоугольник 17"/>
          <p:cNvSpPr/>
          <p:nvPr/>
        </p:nvSpPr>
        <p:spPr>
          <a:xfrm>
            <a:off x="214282" y="4143380"/>
            <a:ext cx="4714908" cy="369332"/>
          </a:xfrm>
          <a:prstGeom prst="rect">
            <a:avLst/>
          </a:prstGeom>
          <a:solidFill>
            <a:srgbClr val="FFFF00"/>
          </a:solidFill>
          <a:ln>
            <a:solidFill>
              <a:srgbClr val="FF0000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ru-RU" b="1" dirty="0">
                <a:solidFill>
                  <a:srgbClr val="FF0000"/>
                </a:solidFill>
              </a:rPr>
              <a:t>Вставка плакатов «Мы против войны!»</a:t>
            </a: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 cstate="print"/>
          <a:srcRect r="17822" b="12871"/>
          <a:stretch>
            <a:fillRect/>
          </a:stretch>
        </p:blipFill>
        <p:spPr bwMode="auto">
          <a:xfrm>
            <a:off x="6929454" y="2357430"/>
            <a:ext cx="1976430" cy="15716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075" name="Picture 3" descr="C:\Users\PC\Desktop\фото вов\image(36).jpg"/>
          <p:cNvPicPr>
            <a:picLocks noChangeAspect="1" noChangeArrowheads="1"/>
          </p:cNvPicPr>
          <p:nvPr/>
        </p:nvPicPr>
        <p:blipFill>
          <a:blip r:embed="rId4"/>
          <a:srcRect t="12950"/>
          <a:stretch>
            <a:fillRect/>
          </a:stretch>
        </p:blipFill>
        <p:spPr bwMode="auto">
          <a:xfrm>
            <a:off x="4572000" y="2357430"/>
            <a:ext cx="2206612" cy="1440645"/>
          </a:xfrm>
          <a:prstGeom prst="rect">
            <a:avLst/>
          </a:prstGeom>
          <a:noFill/>
        </p:spPr>
      </p:pic>
      <p:sp>
        <p:nvSpPr>
          <p:cNvPr id="13" name="Прямоугольник 12"/>
          <p:cNvSpPr/>
          <p:nvPr/>
        </p:nvSpPr>
        <p:spPr>
          <a:xfrm>
            <a:off x="4214794" y="1500174"/>
            <a:ext cx="4929206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 smtClean="0">
                <a:solidFill>
                  <a:srgbClr val="FF0000"/>
                </a:solidFill>
              </a:rPr>
              <a:t>Спортивные соревнования с участием родителей «Великий май! Великий День Победы!» </a:t>
            </a:r>
            <a:endParaRPr lang="ru-RU" dirty="0"/>
          </a:p>
        </p:txBody>
      </p:sp>
      <p:pic>
        <p:nvPicPr>
          <p:cNvPr id="3076" name="Picture 4" descr="C:\Users\PC\Desktop\фото вов\image(47).jpg"/>
          <p:cNvPicPr>
            <a:picLocks noChangeAspect="1" noChangeArrowheads="1"/>
          </p:cNvPicPr>
          <p:nvPr/>
        </p:nvPicPr>
        <p:blipFill>
          <a:blip r:embed="rId5"/>
          <a:srcRect t="22314" r="7438"/>
          <a:stretch>
            <a:fillRect/>
          </a:stretch>
        </p:blipFill>
        <p:spPr bwMode="auto">
          <a:xfrm>
            <a:off x="6786578" y="142852"/>
            <a:ext cx="2156321" cy="1357322"/>
          </a:xfrm>
          <a:prstGeom prst="rect">
            <a:avLst/>
          </a:prstGeom>
          <a:noFill/>
        </p:spPr>
      </p:pic>
      <p:pic>
        <p:nvPicPr>
          <p:cNvPr id="3077" name="Picture 5" descr="C:\Users\PC\Desktop\фото вов\image(61).jpg"/>
          <p:cNvPicPr>
            <a:picLocks noChangeAspect="1" noChangeArrowheads="1"/>
          </p:cNvPicPr>
          <p:nvPr/>
        </p:nvPicPr>
        <p:blipFill>
          <a:blip r:embed="rId6" cstate="print"/>
          <a:srcRect t="4615"/>
          <a:stretch>
            <a:fillRect/>
          </a:stretch>
        </p:blipFill>
        <p:spPr bwMode="auto">
          <a:xfrm>
            <a:off x="4643438" y="0"/>
            <a:ext cx="2063736" cy="1476364"/>
          </a:xfrm>
          <a:prstGeom prst="rect">
            <a:avLst/>
          </a:prstGeom>
          <a:noFill/>
        </p:spPr>
      </p:pic>
      <p:pic>
        <p:nvPicPr>
          <p:cNvPr id="3078" name="Picture 6" descr="C:\Users\PC\Desktop\новый год  2020\iллл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428596" y="0"/>
            <a:ext cx="3048021" cy="1714512"/>
          </a:xfrm>
          <a:prstGeom prst="rect">
            <a:avLst/>
          </a:prstGeom>
          <a:noFill/>
        </p:spPr>
      </p:pic>
      <p:pic>
        <p:nvPicPr>
          <p:cNvPr id="3079" name="Picture 7" descr="C:\Users\PC\Desktop\новый год  2020\iUE2GBHBR.jpg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714348" y="2428868"/>
            <a:ext cx="2428892" cy="1690479"/>
          </a:xfrm>
          <a:prstGeom prst="rect">
            <a:avLst/>
          </a:prstGeom>
          <a:noFill/>
        </p:spPr>
      </p:pic>
      <p:pic>
        <p:nvPicPr>
          <p:cNvPr id="3080" name="Picture 8" descr="C:\Users\PC\Desktop\новый год  2020\detsad-288623-1431713555.jpg"/>
          <p:cNvPicPr>
            <a:picLocks noChangeAspect="1" noChangeArrowheads="1"/>
          </p:cNvPicPr>
          <p:nvPr/>
        </p:nvPicPr>
        <p:blipFill>
          <a:blip r:embed="rId9"/>
          <a:srcRect l="8287" t="4909" r="8839" b="26364"/>
          <a:stretch>
            <a:fillRect/>
          </a:stretch>
        </p:blipFill>
        <p:spPr bwMode="auto">
          <a:xfrm>
            <a:off x="5572132" y="4643446"/>
            <a:ext cx="2786082" cy="1300172"/>
          </a:xfrm>
          <a:prstGeom prst="rect">
            <a:avLst/>
          </a:prstGeom>
          <a:noFill/>
        </p:spPr>
      </p:pic>
      <p:pic>
        <p:nvPicPr>
          <p:cNvPr id="3081" name="Picture 9" descr="C:\Users\PC\Desktop\новый год  2020\iQ1AF8EMB.jpg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2500298" y="4572008"/>
            <a:ext cx="1809763" cy="1357322"/>
          </a:xfrm>
          <a:prstGeom prst="rect">
            <a:avLst/>
          </a:prstGeom>
          <a:noFill/>
        </p:spPr>
      </p:pic>
      <p:pic>
        <p:nvPicPr>
          <p:cNvPr id="3082" name="Picture 10" descr="C:\Users\PC\Desktop\новый год  2020\iML8IQ31N.jpg"/>
          <p:cNvPicPr>
            <a:picLocks noChangeAspect="1" noChangeArrowheads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642910" y="4572008"/>
            <a:ext cx="1809763" cy="1357322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="" xmlns:p14="http://schemas.microsoft.com/office/powerpoint/2010/main" val="25946535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175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251520" y="1832001"/>
            <a:ext cx="3891852" cy="646331"/>
          </a:xfrm>
          <a:prstGeom prst="rect">
            <a:avLst/>
          </a:prstGeom>
          <a:solidFill>
            <a:srgbClr val="FFFF00"/>
          </a:solidFill>
          <a:ln>
            <a:solidFill>
              <a:srgbClr val="FF0000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ru-RU" b="1" dirty="0" smtClean="0">
                <a:solidFill>
                  <a:srgbClr val="FF0000"/>
                </a:solidFill>
              </a:rPr>
              <a:t>Посещение выставки военной техники</a:t>
            </a:r>
            <a:endParaRPr lang="ru-RU" b="1" dirty="0">
              <a:solidFill>
                <a:srgbClr val="FF0000"/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357158" y="5715016"/>
            <a:ext cx="3646407" cy="923330"/>
          </a:xfrm>
          <a:prstGeom prst="rect">
            <a:avLst/>
          </a:prstGeom>
          <a:solidFill>
            <a:srgbClr val="FFFF00"/>
          </a:solidFill>
          <a:ln>
            <a:solidFill>
              <a:srgbClr val="FF0000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ru-RU" b="1" dirty="0" smtClean="0">
                <a:solidFill>
                  <a:srgbClr val="FF0000"/>
                </a:solidFill>
              </a:rPr>
              <a:t>Знакомство с деятельности аварийно-спасательного отряда</a:t>
            </a:r>
          </a:p>
          <a:p>
            <a:pPr algn="ctr"/>
            <a:r>
              <a:rPr lang="ru-RU" b="1" dirty="0" smtClean="0">
                <a:solidFill>
                  <a:srgbClr val="FF0000"/>
                </a:solidFill>
              </a:rPr>
              <a:t> г. Новочеркасска</a:t>
            </a:r>
            <a:endParaRPr lang="ru-RU" b="1" dirty="0">
              <a:solidFill>
                <a:srgbClr val="FF0000"/>
              </a:solidFill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5034796" y="1832001"/>
            <a:ext cx="3646407" cy="646331"/>
          </a:xfrm>
          <a:prstGeom prst="rect">
            <a:avLst/>
          </a:prstGeom>
          <a:solidFill>
            <a:srgbClr val="FFFF00"/>
          </a:solidFill>
          <a:ln>
            <a:solidFill>
              <a:srgbClr val="FF0000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ru-RU" b="1" dirty="0" smtClean="0">
                <a:solidFill>
                  <a:srgbClr val="FF0000"/>
                </a:solidFill>
              </a:rPr>
              <a:t>Знакомство с военным снаряжением Российской Армии</a:t>
            </a:r>
            <a:endParaRPr lang="ru-RU" b="1" dirty="0">
              <a:solidFill>
                <a:srgbClr val="FF0000"/>
              </a:solidFill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4000496" y="4143380"/>
            <a:ext cx="2214578" cy="1200329"/>
          </a:xfrm>
          <a:prstGeom prst="rect">
            <a:avLst/>
          </a:prstGeom>
          <a:solidFill>
            <a:srgbClr val="FFFF00"/>
          </a:solidFill>
          <a:ln>
            <a:solidFill>
              <a:srgbClr val="FF0000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ru-RU" b="1" dirty="0">
                <a:solidFill>
                  <a:srgbClr val="FF0000"/>
                </a:solidFill>
              </a:rPr>
              <a:t>Участие </a:t>
            </a:r>
            <a:r>
              <a:rPr lang="ru-RU" b="1" dirty="0" smtClean="0">
                <a:solidFill>
                  <a:srgbClr val="FF0000"/>
                </a:solidFill>
              </a:rPr>
              <a:t>детей в конкурсе  чтецов </a:t>
            </a:r>
            <a:r>
              <a:rPr lang="ru-RU" b="1" dirty="0">
                <a:solidFill>
                  <a:srgbClr val="FF0000"/>
                </a:solidFill>
              </a:rPr>
              <a:t>«Стихи ко дню Победы</a:t>
            </a:r>
            <a:r>
              <a:rPr lang="ru-RU" b="1" dirty="0" smtClean="0">
                <a:solidFill>
                  <a:srgbClr val="FF0000"/>
                </a:solidFill>
              </a:rPr>
              <a:t>»</a:t>
            </a:r>
            <a:endParaRPr lang="ru-RU" b="1" dirty="0">
              <a:solidFill>
                <a:srgbClr val="FF0000"/>
              </a:solidFill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5220072" y="5655731"/>
            <a:ext cx="3646407" cy="923330"/>
          </a:xfrm>
          <a:prstGeom prst="rect">
            <a:avLst/>
          </a:prstGeom>
          <a:solidFill>
            <a:srgbClr val="FFFF00"/>
          </a:solidFill>
          <a:ln>
            <a:solidFill>
              <a:srgbClr val="FF0000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ru-RU" b="1" dirty="0" smtClean="0">
                <a:solidFill>
                  <a:srgbClr val="FF0000"/>
                </a:solidFill>
              </a:rPr>
              <a:t>Прослушивание маршей, песен военных лет, разучивание некоторых из них</a:t>
            </a:r>
            <a:endParaRPr lang="ru-RU" b="1" dirty="0">
              <a:solidFill>
                <a:srgbClr val="FF0000"/>
              </a:solidFill>
            </a:endParaRPr>
          </a:p>
        </p:txBody>
      </p:sp>
      <p:pic>
        <p:nvPicPr>
          <p:cNvPr id="14338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15272" y="4500570"/>
            <a:ext cx="1088452" cy="11272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339" name="Picture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86512" y="4500570"/>
            <a:ext cx="1130169" cy="11118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098" name="Picture 2" descr="C:\Users\PC\Desktop\фото вов\image(44)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000892" y="214290"/>
            <a:ext cx="1968485" cy="1476364"/>
          </a:xfrm>
          <a:prstGeom prst="rect">
            <a:avLst/>
          </a:prstGeom>
          <a:noFill/>
        </p:spPr>
      </p:pic>
      <p:pic>
        <p:nvPicPr>
          <p:cNvPr id="4099" name="Picture 3" descr="C:\Users\PC\Desktop\фото вов\image(42)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4929190" y="285728"/>
            <a:ext cx="2000264" cy="1500198"/>
          </a:xfrm>
          <a:prstGeom prst="rect">
            <a:avLst/>
          </a:prstGeom>
          <a:noFill/>
        </p:spPr>
      </p:pic>
      <p:pic>
        <p:nvPicPr>
          <p:cNvPr id="4100" name="Picture 4" descr="C:\Users\PC\Desktop\фото вов\image(31).jpg"/>
          <p:cNvPicPr>
            <a:picLocks noChangeAspect="1" noChangeArrowheads="1"/>
          </p:cNvPicPr>
          <p:nvPr/>
        </p:nvPicPr>
        <p:blipFill>
          <a:blip r:embed="rId7"/>
          <a:srcRect t="10713" b="10715"/>
          <a:stretch>
            <a:fillRect/>
          </a:stretch>
        </p:blipFill>
        <p:spPr bwMode="auto">
          <a:xfrm>
            <a:off x="214282" y="214290"/>
            <a:ext cx="2000248" cy="1571636"/>
          </a:xfrm>
          <a:prstGeom prst="rect">
            <a:avLst/>
          </a:prstGeom>
          <a:noFill/>
        </p:spPr>
      </p:pic>
      <p:pic>
        <p:nvPicPr>
          <p:cNvPr id="4101" name="Picture 5" descr="C:\Users\PC\Desktop\фото вов\image(33).jpg"/>
          <p:cNvPicPr>
            <a:picLocks noChangeAspect="1" noChangeArrowheads="1"/>
          </p:cNvPicPr>
          <p:nvPr/>
        </p:nvPicPr>
        <p:blipFill>
          <a:blip r:embed="rId8"/>
          <a:srcRect l="5175" r="21875"/>
          <a:stretch>
            <a:fillRect/>
          </a:stretch>
        </p:blipFill>
        <p:spPr bwMode="auto">
          <a:xfrm>
            <a:off x="2428860" y="214290"/>
            <a:ext cx="2286016" cy="1566843"/>
          </a:xfrm>
          <a:prstGeom prst="rect">
            <a:avLst/>
          </a:prstGeom>
          <a:noFill/>
        </p:spPr>
      </p:pic>
      <p:pic>
        <p:nvPicPr>
          <p:cNvPr id="4102" name="Picture 6" descr="C:\Users\PC\Desktop\фото вов\image(38).jpg"/>
          <p:cNvPicPr>
            <a:picLocks noChangeAspect="1" noChangeArrowheads="1"/>
          </p:cNvPicPr>
          <p:nvPr/>
        </p:nvPicPr>
        <p:blipFill>
          <a:blip r:embed="rId9"/>
          <a:srcRect l="22852" t="15625" r="24413" b="12499"/>
          <a:stretch>
            <a:fillRect/>
          </a:stretch>
        </p:blipFill>
        <p:spPr bwMode="auto">
          <a:xfrm>
            <a:off x="2071670" y="2571744"/>
            <a:ext cx="1879130" cy="1440666"/>
          </a:xfrm>
          <a:prstGeom prst="rect">
            <a:avLst/>
          </a:prstGeom>
          <a:noFill/>
        </p:spPr>
      </p:pic>
      <p:pic>
        <p:nvPicPr>
          <p:cNvPr id="4103" name="Picture 7" descr="C:\Users\PC\Desktop\фото вов\image(48).jpg"/>
          <p:cNvPicPr>
            <a:picLocks noChangeAspect="1" noChangeArrowheads="1"/>
          </p:cNvPicPr>
          <p:nvPr/>
        </p:nvPicPr>
        <p:blipFill>
          <a:blip r:embed="rId10"/>
          <a:srcRect t="20498" b="4715"/>
          <a:stretch>
            <a:fillRect/>
          </a:stretch>
        </p:blipFill>
        <p:spPr bwMode="auto">
          <a:xfrm>
            <a:off x="4714876" y="2571744"/>
            <a:ext cx="2143140" cy="1468196"/>
          </a:xfrm>
          <a:prstGeom prst="rect">
            <a:avLst/>
          </a:prstGeom>
          <a:noFill/>
        </p:spPr>
      </p:pic>
      <p:pic>
        <p:nvPicPr>
          <p:cNvPr id="4104" name="Picture 8" descr="C:\Users\PC\Desktop\фото вов\image(34).jpg"/>
          <p:cNvPicPr>
            <a:picLocks noChangeAspect="1" noChangeArrowheads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0" y="4143380"/>
            <a:ext cx="1809728" cy="1357296"/>
          </a:xfrm>
          <a:prstGeom prst="rect">
            <a:avLst/>
          </a:prstGeom>
          <a:noFill/>
        </p:spPr>
      </p:pic>
      <p:pic>
        <p:nvPicPr>
          <p:cNvPr id="4105" name="Picture 9" descr="C:\Users\PC\Desktop\фото вов\image(35).jpg"/>
          <p:cNvPicPr>
            <a:picLocks noChangeAspect="1" noChangeArrowheads="1"/>
          </p:cNvPicPr>
          <p:nvPr/>
        </p:nvPicPr>
        <p:blipFill>
          <a:blip r:embed="rId12" cstate="print"/>
          <a:srcRect/>
          <a:stretch>
            <a:fillRect/>
          </a:stretch>
        </p:blipFill>
        <p:spPr bwMode="auto">
          <a:xfrm>
            <a:off x="1928794" y="4071942"/>
            <a:ext cx="2008233" cy="1500198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="" xmlns:p14="http://schemas.microsoft.com/office/powerpoint/2010/main" val="13902837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175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2195736" y="179770"/>
            <a:ext cx="5258940" cy="64633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US" sz="3200" b="1" dirty="0">
                <a:ln>
                  <a:solidFill>
                    <a:srgbClr val="C00000"/>
                  </a:solidFill>
                </a:ln>
                <a:solidFill>
                  <a:srgbClr val="FF0000"/>
                </a:solidFill>
              </a:rPr>
              <a:t>I </a:t>
            </a:r>
            <a:r>
              <a:rPr lang="en-US" sz="3200" b="1" dirty="0" err="1">
                <a:ln>
                  <a:solidFill>
                    <a:srgbClr val="C00000"/>
                  </a:solidFill>
                </a:ln>
                <a:solidFill>
                  <a:srgbClr val="FF0000"/>
                </a:solidFill>
              </a:rPr>
              <a:t>I</a:t>
            </a:r>
            <a:r>
              <a:rPr lang="ru-RU" sz="3200" b="1" dirty="0">
                <a:ln>
                  <a:solidFill>
                    <a:srgbClr val="C00000"/>
                  </a:solidFill>
                </a:ln>
                <a:solidFill>
                  <a:srgbClr val="FF0000"/>
                </a:solidFill>
              </a:rPr>
              <a:t> </a:t>
            </a:r>
            <a:r>
              <a:rPr lang="en-US" sz="3200" b="1" dirty="0">
                <a:ln>
                  <a:solidFill>
                    <a:srgbClr val="C00000"/>
                  </a:solidFill>
                </a:ln>
                <a:solidFill>
                  <a:srgbClr val="FF0000"/>
                </a:solidFill>
              </a:rPr>
              <a:t>I </a:t>
            </a:r>
            <a:r>
              <a:rPr lang="ru-RU" sz="3200" b="1" dirty="0" smtClean="0">
                <a:ln>
                  <a:solidFill>
                    <a:srgbClr val="C00000"/>
                  </a:solidFill>
                </a:ln>
                <a:solidFill>
                  <a:srgbClr val="FF0000"/>
                </a:solidFill>
              </a:rPr>
              <a:t>ЭТАП</a:t>
            </a:r>
            <a:r>
              <a:rPr lang="ru-RU" sz="3600" b="1" dirty="0" smtClean="0">
                <a:ln>
                  <a:solidFill>
                    <a:srgbClr val="C00000"/>
                  </a:solidFill>
                </a:ln>
                <a:solidFill>
                  <a:srgbClr val="FF0000"/>
                </a:solidFill>
              </a:rPr>
              <a:t>: результативный </a:t>
            </a:r>
            <a:endParaRPr lang="ru-RU" sz="3600" b="1" dirty="0">
              <a:ln>
                <a:solidFill>
                  <a:srgbClr val="C00000"/>
                </a:solidFill>
              </a:ln>
              <a:solidFill>
                <a:srgbClr val="FF0000"/>
              </a:solidFill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1567433" y="1459423"/>
            <a:ext cx="6227514" cy="4247317"/>
          </a:xfrm>
          <a:prstGeom prst="rect">
            <a:avLst/>
          </a:prstGeom>
          <a:solidFill>
            <a:srgbClr val="FFFF99"/>
          </a:solidFill>
        </p:spPr>
        <p:txBody>
          <a:bodyPr wrap="square">
            <a:spAutoFit/>
          </a:bodyPr>
          <a:lstStyle/>
          <a:p>
            <a:pPr marL="457200" indent="-457200" algn="ctr">
              <a:buFontTx/>
              <a:buChar char="-"/>
            </a:pPr>
            <a:r>
              <a:rPr lang="ru-RU" sz="3000" b="1" dirty="0" smtClean="0">
                <a:solidFill>
                  <a:srgbClr val="0070C0"/>
                </a:solidFill>
              </a:rPr>
              <a:t>Изучение </a:t>
            </a:r>
            <a:r>
              <a:rPr lang="ru-RU" sz="3000" b="1" dirty="0">
                <a:solidFill>
                  <a:srgbClr val="0070C0"/>
                </a:solidFill>
              </a:rPr>
              <a:t>эффективности </a:t>
            </a:r>
            <a:endParaRPr lang="ru-RU" sz="3000" b="1" dirty="0" smtClean="0">
              <a:solidFill>
                <a:srgbClr val="0070C0"/>
              </a:solidFill>
            </a:endParaRPr>
          </a:p>
          <a:p>
            <a:pPr algn="ctr"/>
            <a:r>
              <a:rPr lang="ru-RU" sz="3000" b="1" dirty="0" smtClean="0">
                <a:solidFill>
                  <a:srgbClr val="0070C0"/>
                </a:solidFill>
              </a:rPr>
              <a:t>работы </a:t>
            </a:r>
            <a:r>
              <a:rPr lang="ru-RU" sz="3000" b="1" dirty="0">
                <a:solidFill>
                  <a:srgbClr val="0070C0"/>
                </a:solidFill>
              </a:rPr>
              <a:t>по проекту (</a:t>
            </a:r>
            <a:r>
              <a:rPr lang="ru-RU" sz="3000" b="1" dirty="0" smtClean="0">
                <a:solidFill>
                  <a:srgbClr val="0070C0"/>
                </a:solidFill>
              </a:rPr>
              <a:t>анализ</a:t>
            </a:r>
          </a:p>
          <a:p>
            <a:pPr algn="ctr"/>
            <a:r>
              <a:rPr lang="ru-RU" sz="3000" b="1" dirty="0" smtClean="0">
                <a:solidFill>
                  <a:srgbClr val="0070C0"/>
                </a:solidFill>
              </a:rPr>
              <a:t> </a:t>
            </a:r>
            <a:r>
              <a:rPr lang="ru-RU" sz="3000" b="1" dirty="0">
                <a:solidFill>
                  <a:srgbClr val="0070C0"/>
                </a:solidFill>
              </a:rPr>
              <a:t>с позиции динамики </a:t>
            </a:r>
            <a:r>
              <a:rPr lang="ru-RU" sz="3000" b="1" dirty="0" smtClean="0">
                <a:solidFill>
                  <a:srgbClr val="0070C0"/>
                </a:solidFill>
              </a:rPr>
              <a:t>познавательной сферы дошкольников, коммуникативных и  речевых возможностей в рамках </a:t>
            </a:r>
            <a:r>
              <a:rPr lang="ru-RU" sz="3000" b="1" dirty="0">
                <a:solidFill>
                  <a:srgbClr val="0070C0"/>
                </a:solidFill>
              </a:rPr>
              <a:t>данной темы</a:t>
            </a:r>
          </a:p>
          <a:p>
            <a:pPr marL="457200" indent="-457200" algn="ctr">
              <a:buFontTx/>
              <a:buChar char="-"/>
            </a:pPr>
            <a:r>
              <a:rPr lang="ru-RU" sz="3000" b="1" dirty="0" smtClean="0">
                <a:solidFill>
                  <a:srgbClr val="0070C0"/>
                </a:solidFill>
              </a:rPr>
              <a:t>Обобщение опыта </a:t>
            </a:r>
            <a:r>
              <a:rPr lang="ru-RU" sz="3000" b="1" dirty="0">
                <a:solidFill>
                  <a:srgbClr val="0070C0"/>
                </a:solidFill>
              </a:rPr>
              <a:t>работы по проблеме</a:t>
            </a:r>
          </a:p>
        </p:txBody>
      </p:sp>
    </p:spTree>
    <p:extLst>
      <p:ext uri="{BB962C8B-B14F-4D97-AF65-F5344CB8AC3E}">
        <p14:creationId xmlns="" xmlns:p14="http://schemas.microsoft.com/office/powerpoint/2010/main" val="626937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175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Скругленный прямоугольник 2"/>
          <p:cNvSpPr/>
          <p:nvPr/>
        </p:nvSpPr>
        <p:spPr>
          <a:xfrm>
            <a:off x="1691680" y="548680"/>
            <a:ext cx="5760640" cy="1055608"/>
          </a:xfrm>
          <a:prstGeom prst="roundRect">
            <a:avLst/>
          </a:prstGeom>
          <a:solidFill>
            <a:srgbClr val="FFFF00"/>
          </a:solidFill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>
              <a:buClr>
                <a:srgbClr val="F79646">
                  <a:lumMod val="75000"/>
                </a:srgbClr>
              </a:buClr>
              <a:tabLst>
                <a:tab pos="3830638" algn="l"/>
              </a:tabLst>
              <a:defRPr/>
            </a:pPr>
            <a:r>
              <a:rPr lang="ru-RU" sz="2800" b="1" i="1" dirty="0" smtClean="0">
                <a:solidFill>
                  <a:srgbClr val="FF0000"/>
                </a:solidFill>
              </a:rPr>
              <a:t>Предполагаемый вывод </a:t>
            </a:r>
            <a:endParaRPr lang="en-US" sz="2800" b="1" i="1" dirty="0" smtClean="0">
              <a:solidFill>
                <a:srgbClr val="FF0000"/>
              </a:solidFill>
            </a:endParaRPr>
          </a:p>
          <a:p>
            <a:pPr algn="ctr">
              <a:buClr>
                <a:srgbClr val="F79646">
                  <a:lumMod val="75000"/>
                </a:srgbClr>
              </a:buClr>
              <a:tabLst>
                <a:tab pos="3830638" algn="l"/>
              </a:tabLst>
              <a:defRPr/>
            </a:pPr>
            <a:r>
              <a:rPr lang="ru-RU" sz="2800" b="1" i="1" dirty="0" smtClean="0">
                <a:solidFill>
                  <a:srgbClr val="FF0000"/>
                </a:solidFill>
              </a:rPr>
              <a:t>работы по проекту</a:t>
            </a:r>
            <a:endParaRPr lang="ru-RU" sz="2800" b="1" i="1" spc="50" dirty="0">
              <a:ln w="13335" cmpd="sng">
                <a:solidFill>
                  <a:srgbClr val="4F81BD">
                    <a:lumMod val="50000"/>
                  </a:srgbClr>
                </a:solidFill>
                <a:prstDash val="solid"/>
              </a:ln>
              <a:solidFill>
                <a:srgbClr val="FF0000"/>
              </a:solidFill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1214414" y="1928802"/>
            <a:ext cx="7056784" cy="44012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dirty="0" smtClean="0">
                <a:solidFill>
                  <a:srgbClr val="C00000"/>
                </a:solidFill>
              </a:rPr>
              <a:t>Целенаправленная </a:t>
            </a:r>
            <a:r>
              <a:rPr lang="ru-RU" sz="2800" b="1" dirty="0" smtClean="0">
                <a:solidFill>
                  <a:srgbClr val="C00000"/>
                </a:solidFill>
              </a:rPr>
              <a:t>и систематическая работа педагогов во взаимосвязи со специалистами и родителями по данной теме позволяет повысить </a:t>
            </a:r>
            <a:r>
              <a:rPr lang="ru-RU" sz="2800" b="1" kern="0" dirty="0" smtClean="0">
                <a:solidFill>
                  <a:srgbClr val="C00000"/>
                </a:solidFill>
              </a:rPr>
              <a:t>эффективность речевой, познавательной  и коммуникативной сферы в работе с дошкольниками  ОВЗ. Ведь, </a:t>
            </a:r>
            <a:r>
              <a:rPr lang="ru-RU" sz="2800" b="1" dirty="0" smtClean="0">
                <a:solidFill>
                  <a:srgbClr val="C00000"/>
                </a:solidFill>
              </a:rPr>
              <a:t>дети  </a:t>
            </a:r>
            <a:r>
              <a:rPr lang="ru-RU" sz="2800" b="1" dirty="0">
                <a:solidFill>
                  <a:srgbClr val="C00000"/>
                </a:solidFill>
              </a:rPr>
              <a:t>проживают интересный материал, который </a:t>
            </a:r>
            <a:r>
              <a:rPr lang="ru-RU" sz="2800" b="1" dirty="0" smtClean="0">
                <a:solidFill>
                  <a:srgbClr val="C00000"/>
                </a:solidFill>
              </a:rPr>
              <a:t>развивает интерес у </a:t>
            </a:r>
            <a:r>
              <a:rPr lang="ru-RU" sz="2800" b="1" dirty="0">
                <a:solidFill>
                  <a:srgbClr val="C00000"/>
                </a:solidFill>
              </a:rPr>
              <a:t>детей к истории своей страны. </a:t>
            </a:r>
            <a:endParaRPr lang="ru-RU" sz="2800" b="1" kern="0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35624895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175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Скругленный прямоугольник 2"/>
          <p:cNvSpPr/>
          <p:nvPr/>
        </p:nvSpPr>
        <p:spPr>
          <a:xfrm>
            <a:off x="1691680" y="548680"/>
            <a:ext cx="5760640" cy="1055608"/>
          </a:xfrm>
          <a:prstGeom prst="roundRect">
            <a:avLst/>
          </a:prstGeom>
          <a:solidFill>
            <a:srgbClr val="FFFF00"/>
          </a:solidFill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>
              <a:buClr>
                <a:srgbClr val="F79646">
                  <a:lumMod val="75000"/>
                </a:srgbClr>
              </a:buClr>
              <a:tabLst>
                <a:tab pos="3830638" algn="l"/>
              </a:tabLst>
              <a:defRPr/>
            </a:pPr>
            <a:r>
              <a:rPr lang="ru-RU" sz="2800" b="1" i="1" dirty="0" smtClean="0">
                <a:solidFill>
                  <a:srgbClr val="FF0000"/>
                </a:solidFill>
              </a:rPr>
              <a:t>Предполагаемый вывод </a:t>
            </a:r>
            <a:endParaRPr lang="en-US" sz="2800" b="1" i="1" dirty="0" smtClean="0">
              <a:solidFill>
                <a:srgbClr val="FF0000"/>
              </a:solidFill>
            </a:endParaRPr>
          </a:p>
          <a:p>
            <a:pPr algn="ctr">
              <a:buClr>
                <a:srgbClr val="F79646">
                  <a:lumMod val="75000"/>
                </a:srgbClr>
              </a:buClr>
              <a:tabLst>
                <a:tab pos="3830638" algn="l"/>
              </a:tabLst>
              <a:defRPr/>
            </a:pPr>
            <a:r>
              <a:rPr lang="ru-RU" sz="2800" b="1" i="1" dirty="0" smtClean="0">
                <a:solidFill>
                  <a:srgbClr val="FF0000"/>
                </a:solidFill>
              </a:rPr>
              <a:t>работы по проекту</a:t>
            </a:r>
            <a:endParaRPr lang="ru-RU" sz="2800" b="1" i="1" spc="50" dirty="0">
              <a:ln w="13335" cmpd="sng">
                <a:solidFill>
                  <a:srgbClr val="4F81BD">
                    <a:lumMod val="50000"/>
                  </a:srgbClr>
                </a:solidFill>
                <a:prstDash val="solid"/>
              </a:ln>
              <a:solidFill>
                <a:srgbClr val="FF0000"/>
              </a:solidFill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571472" y="1785926"/>
            <a:ext cx="8572528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 smtClean="0">
                <a:solidFill>
                  <a:srgbClr val="C00000"/>
                </a:solidFill>
                <a:latin typeface="+mj-lt"/>
              </a:rPr>
              <a:t>Данный </a:t>
            </a:r>
            <a:r>
              <a:rPr lang="ru-RU" sz="2400" b="1" dirty="0">
                <a:solidFill>
                  <a:srgbClr val="C00000"/>
                </a:solidFill>
                <a:latin typeface="+mj-lt"/>
              </a:rPr>
              <a:t>проект поможет </a:t>
            </a:r>
            <a:r>
              <a:rPr lang="ru-RU" sz="2400" b="1" u="sng" dirty="0">
                <a:solidFill>
                  <a:srgbClr val="C00000"/>
                </a:solidFill>
                <a:latin typeface="+mj-lt"/>
              </a:rPr>
              <a:t>детям </a:t>
            </a:r>
            <a:endParaRPr lang="ru-RU" sz="2400" b="1" u="sng" dirty="0" smtClean="0">
              <a:solidFill>
                <a:srgbClr val="C00000"/>
              </a:solidFill>
              <a:latin typeface="+mj-lt"/>
            </a:endParaRPr>
          </a:p>
          <a:p>
            <a:endParaRPr lang="ru-RU" sz="2400" b="1" dirty="0" smtClean="0">
              <a:solidFill>
                <a:srgbClr val="C00000"/>
              </a:solidFill>
              <a:latin typeface="+mj-lt"/>
            </a:endParaRPr>
          </a:p>
          <a:p>
            <a:pPr marL="457200" indent="-457200">
              <a:buFont typeface="Wingdings" pitchFamily="2" charset="2"/>
              <a:buChar char="v"/>
            </a:pPr>
            <a:r>
              <a:rPr lang="ru-RU" sz="2400" b="1" dirty="0" smtClean="0">
                <a:solidFill>
                  <a:srgbClr val="C00000"/>
                </a:solidFill>
                <a:latin typeface="+mj-lt"/>
              </a:rPr>
              <a:t>расширить </a:t>
            </a:r>
            <a:r>
              <a:rPr lang="ru-RU" sz="2400" b="1" dirty="0" smtClean="0">
                <a:solidFill>
                  <a:srgbClr val="C00000"/>
                </a:solidFill>
                <a:latin typeface="+mj-lt"/>
              </a:rPr>
              <a:t>рамки </a:t>
            </a:r>
            <a:r>
              <a:rPr lang="ru-RU" sz="2400" b="1" dirty="0">
                <a:solidFill>
                  <a:srgbClr val="C00000"/>
                </a:solidFill>
                <a:latin typeface="+mj-lt"/>
              </a:rPr>
              <a:t>осведомленности детей об истории человечества через знакомство с легендарным прошлым России в период  Великой Отечественной </a:t>
            </a:r>
            <a:r>
              <a:rPr lang="ru-RU" sz="2400" b="1" dirty="0" smtClean="0">
                <a:solidFill>
                  <a:srgbClr val="C00000"/>
                </a:solidFill>
                <a:latin typeface="+mj-lt"/>
              </a:rPr>
              <a:t>войны,</a:t>
            </a:r>
          </a:p>
          <a:p>
            <a:pPr marL="457200" indent="-457200">
              <a:buFont typeface="Wingdings" pitchFamily="2" charset="2"/>
              <a:buChar char="v"/>
            </a:pPr>
            <a:r>
              <a:rPr lang="ru-RU" sz="2400" b="1" dirty="0" smtClean="0">
                <a:solidFill>
                  <a:srgbClr val="C00000"/>
                </a:solidFill>
                <a:latin typeface="+mj-lt"/>
              </a:rPr>
              <a:t>научиться </a:t>
            </a:r>
            <a:r>
              <a:rPr lang="ru-RU" sz="2400" b="1" dirty="0">
                <a:solidFill>
                  <a:srgbClr val="C00000"/>
                </a:solidFill>
                <a:latin typeface="+mj-lt"/>
              </a:rPr>
              <a:t>добывать информацию из разных источников, систематизировать полученные знания, применять их в различных видах детской деятельности</a:t>
            </a:r>
            <a:r>
              <a:rPr lang="ru-RU" sz="2400" b="1" dirty="0" smtClean="0">
                <a:solidFill>
                  <a:srgbClr val="C00000"/>
                </a:solidFill>
                <a:latin typeface="+mj-lt"/>
              </a:rPr>
              <a:t>. </a:t>
            </a:r>
            <a:endParaRPr lang="ru-RU" sz="2400" b="1" dirty="0" smtClean="0">
              <a:solidFill>
                <a:srgbClr val="C00000"/>
              </a:solidFill>
              <a:latin typeface="+mj-lt"/>
            </a:endParaRPr>
          </a:p>
          <a:p>
            <a:pPr marL="457200" indent="-457200">
              <a:buFont typeface="Wingdings" pitchFamily="2" charset="2"/>
              <a:buChar char="v"/>
            </a:pPr>
            <a:endParaRPr lang="ru-RU" sz="2400" b="1" dirty="0" smtClean="0">
              <a:solidFill>
                <a:srgbClr val="C00000"/>
              </a:solidFill>
              <a:latin typeface="+mj-lt"/>
            </a:endParaRPr>
          </a:p>
          <a:p>
            <a:r>
              <a:rPr lang="ru-RU" sz="2400" b="1" u="sng" dirty="0" smtClean="0">
                <a:solidFill>
                  <a:srgbClr val="C00000"/>
                </a:solidFill>
                <a:latin typeface="+mj-lt"/>
              </a:rPr>
              <a:t>Родители</a:t>
            </a:r>
            <a:r>
              <a:rPr lang="ru-RU" sz="2400" b="1" dirty="0" smtClean="0">
                <a:solidFill>
                  <a:srgbClr val="C00000"/>
                </a:solidFill>
                <a:latin typeface="+mj-lt"/>
              </a:rPr>
              <a:t> же приобретут практические навыки </a:t>
            </a:r>
            <a:r>
              <a:rPr lang="ru-RU" sz="2400" b="1" dirty="0">
                <a:solidFill>
                  <a:srgbClr val="C00000"/>
                </a:solidFill>
                <a:latin typeface="+mj-lt"/>
              </a:rPr>
              <a:t>при взаимодействии с </a:t>
            </a:r>
            <a:r>
              <a:rPr lang="ru-RU" sz="2400" b="1" dirty="0" smtClean="0">
                <a:solidFill>
                  <a:srgbClr val="C00000"/>
                </a:solidFill>
                <a:latin typeface="+mj-lt"/>
              </a:rPr>
              <a:t>ребенком</a:t>
            </a:r>
            <a:r>
              <a:rPr lang="ru-RU" sz="2400" b="1" dirty="0">
                <a:solidFill>
                  <a:srgbClr val="C00000"/>
                </a:solidFill>
                <a:latin typeface="+mj-lt"/>
              </a:rPr>
              <a:t> и </a:t>
            </a:r>
            <a:r>
              <a:rPr lang="ru-RU" sz="2400" b="1" dirty="0" smtClean="0">
                <a:solidFill>
                  <a:srgbClr val="C00000"/>
                </a:solidFill>
                <a:latin typeface="+mj-lt"/>
              </a:rPr>
              <a:t>партнерские отношения с  педагогами в совместной организации </a:t>
            </a:r>
            <a:r>
              <a:rPr lang="ru-RU" sz="2400" b="1" dirty="0">
                <a:solidFill>
                  <a:srgbClr val="C00000"/>
                </a:solidFill>
                <a:latin typeface="+mj-lt"/>
              </a:rPr>
              <a:t>жизни группы</a:t>
            </a:r>
            <a:endParaRPr lang="ru-RU" sz="2400" b="1" kern="0" dirty="0">
              <a:solidFill>
                <a:srgbClr val="C00000"/>
              </a:solidFill>
              <a:latin typeface="+mj-lt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35624895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5728</TotalTime>
  <Words>877</Words>
  <Application>Microsoft Office PowerPoint</Application>
  <PresentationFormat>Экран (4:3)</PresentationFormat>
  <Paragraphs>123</Paragraphs>
  <Slides>19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19</vt:i4>
      </vt:variant>
    </vt:vector>
  </HeadingPairs>
  <TitlesOfParts>
    <vt:vector size="20" baseType="lpstr">
      <vt:lpstr>Тема Office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  <vt:lpstr>Слайд 18</vt:lpstr>
      <vt:lpstr>Слайд 19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Новый</dc:creator>
  <cp:lastModifiedBy>PC</cp:lastModifiedBy>
  <cp:revision>57</cp:revision>
  <dcterms:created xsi:type="dcterms:W3CDTF">2020-01-09T13:21:36Z</dcterms:created>
  <dcterms:modified xsi:type="dcterms:W3CDTF">2020-01-29T10:38:09Z</dcterms:modified>
</cp:coreProperties>
</file>