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0" r:id="rId4"/>
    <p:sldId id="261" r:id="rId5"/>
    <p:sldId id="262" r:id="rId6"/>
    <p:sldId id="263" r:id="rId7"/>
    <p:sldId id="264" r:id="rId8"/>
    <p:sldId id="271" r:id="rId9"/>
    <p:sldId id="265" r:id="rId10"/>
    <p:sldId id="266" r:id="rId11"/>
    <p:sldId id="268" r:id="rId12"/>
    <p:sldId id="272" r:id="rId13"/>
    <p:sldId id="273" r:id="rId14"/>
    <p:sldId id="267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7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25086-3C3D-4CC9-8459-B26A502464CA}" type="datetimeFigureOut">
              <a:rPr lang="ru-RU" smtClean="0"/>
              <a:t>23.05.2020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FE93B-C448-4198-AA58-32D82A5F8EA6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25086-3C3D-4CC9-8459-B26A502464CA}" type="datetimeFigureOut">
              <a:rPr lang="ru-RU" smtClean="0"/>
              <a:t>23.05.2020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FE93B-C448-4198-AA58-32D82A5F8E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25086-3C3D-4CC9-8459-B26A502464CA}" type="datetimeFigureOut">
              <a:rPr lang="ru-RU" smtClean="0"/>
              <a:t>23.05.2020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FE93B-C448-4198-AA58-32D82A5F8EA6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25086-3C3D-4CC9-8459-B26A502464CA}" type="datetimeFigureOut">
              <a:rPr lang="ru-RU" smtClean="0"/>
              <a:t>23.05.2020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FE93B-C448-4198-AA58-32D82A5F8E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25086-3C3D-4CC9-8459-B26A502464CA}" type="datetimeFigureOut">
              <a:rPr lang="ru-RU" smtClean="0"/>
              <a:t>23.05.2020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FE93B-C448-4198-AA58-32D82A5F8E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25086-3C3D-4CC9-8459-B26A502464CA}" type="datetimeFigureOut">
              <a:rPr lang="ru-RU" smtClean="0"/>
              <a:t>23.05.2020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FE93B-C448-4198-AA58-32D82A5F8E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25086-3C3D-4CC9-8459-B26A502464CA}" type="datetimeFigureOut">
              <a:rPr lang="ru-RU" smtClean="0"/>
              <a:t>23.05.2020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FE93B-C448-4198-AA58-32D82A5F8E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25086-3C3D-4CC9-8459-B26A502464CA}" type="datetimeFigureOut">
              <a:rPr lang="ru-RU" smtClean="0"/>
              <a:t>23.05.2020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FE93B-C448-4198-AA58-32D82A5F8E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25086-3C3D-4CC9-8459-B26A502464CA}" type="datetimeFigureOut">
              <a:rPr lang="ru-RU" smtClean="0"/>
              <a:t>23.05.2020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C2FE93B-C448-4198-AA58-32D82A5F8EA6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25086-3C3D-4CC9-8459-B26A502464CA}" type="datetimeFigureOut">
              <a:rPr lang="ru-RU" smtClean="0"/>
              <a:t>23.05.2020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FE93B-C448-4198-AA58-32D82A5F8E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25086-3C3D-4CC9-8459-B26A502464CA}" type="datetimeFigureOut">
              <a:rPr lang="ru-RU" smtClean="0"/>
              <a:t>23.05.2020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FE93B-C448-4198-AA58-32D82A5F8E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E925086-3C3D-4CC9-8459-B26A502464CA}" type="datetimeFigureOut">
              <a:rPr lang="ru-RU" smtClean="0"/>
              <a:t>23.05.2020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C2FE93B-C448-4198-AA58-32D82A5F8EA6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332656"/>
            <a:ext cx="8784976" cy="6120680"/>
          </a:xfrm>
        </p:spPr>
        <p:txBody>
          <a:bodyPr>
            <a:normAutofit/>
          </a:bodyPr>
          <a:lstStyle/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Сурдотехнические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средства коллективного и индивидуального пользования, применяемые в учебном процессе и быту лицами с нарушенным слухом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69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367464" cy="5749248"/>
          </a:xfrm>
        </p:spPr>
        <p:txBody>
          <a:bodyPr>
            <a:normAutofit fontScale="90000"/>
          </a:bodyPr>
          <a:lstStyle/>
          <a:p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Сурдотехнические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средства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совокупность специальных средств и приспособлений, позволяющих осуществлять замещение дефектов слуха и способствующих активному приспособлению человека к окружающей среде.</a:t>
            </a:r>
          </a:p>
        </p:txBody>
      </p:sp>
    </p:spTree>
    <p:extLst>
      <p:ext uri="{BB962C8B-B14F-4D97-AF65-F5344CB8AC3E}">
        <p14:creationId xmlns:p14="http://schemas.microsoft.com/office/powerpoint/2010/main" val="1044133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195248" cy="1626456"/>
          </a:xfrm>
        </p:spPr>
        <p:txBody>
          <a:bodyPr/>
          <a:lstStyle/>
          <a:p>
            <a:pPr algn="ctr"/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</a:t>
            </a:r>
            <a:r>
              <a:rPr lang="ru-RU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сурдотехнических</a:t>
            </a: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средств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3568" y="2348880"/>
            <a:ext cx="8208912" cy="4001582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1. Звукоусиливающая аппаратура </a:t>
            </a:r>
            <a:r>
              <a:rPr lang="ru-RU" sz="28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lang="ru-RU" sz="28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2. Сигнализаторы звука световые и вибрационные</a:t>
            </a:r>
            <a:br>
              <a:rPr lang="ru-RU" sz="28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3. Телевизоры с телетекстом для приема программ со скрытыми субтитрами, носители видеоинформации с субтитрами</a:t>
            </a:r>
            <a:br>
              <a:rPr lang="ru-RU" sz="28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4. Телефонное устройство с текстовым выходом</a:t>
            </a:r>
            <a:br>
              <a:rPr lang="ru-RU" sz="28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5. </a:t>
            </a:r>
            <a:r>
              <a:rPr lang="ru-RU" sz="2800" b="1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Голосообразующие</a:t>
            </a:r>
            <a:r>
              <a:rPr lang="ru-RU" sz="28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аппараты</a:t>
            </a:r>
            <a:br>
              <a:rPr lang="ru-RU" sz="28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6. Различные аппараты для исследования слуха </a:t>
            </a:r>
            <a:endParaRPr lang="ru-RU" sz="2800" dirty="0">
              <a:solidFill>
                <a:schemeClr val="accent6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0239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91264" cy="2376264"/>
          </a:xfrm>
        </p:spPr>
        <p:txBody>
          <a:bodyPr>
            <a:no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Звукоусиливающая аппаратура (ЗУА)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технические средства, предназначенные для усиления звука. Применяются для слабослышащих и глухих, имеющих остатки слуха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780928"/>
            <a:ext cx="8291264" cy="3543672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Портативный слуховой </a:t>
            </a:r>
            <a:r>
              <a:rPr lang="ru-RU" sz="3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аппарат</a:t>
            </a:r>
          </a:p>
          <a:p>
            <a:r>
              <a:rPr lang="ru-RU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Стационарный слуховой аппарат индивидуального </a:t>
            </a:r>
            <a:r>
              <a:rPr lang="ru-RU" sz="3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пользования</a:t>
            </a:r>
          </a:p>
          <a:p>
            <a:r>
              <a:rPr lang="ru-RU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ЗУА коллективного </a:t>
            </a:r>
            <a:r>
              <a:rPr lang="ru-RU" sz="3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пользования</a:t>
            </a:r>
          </a:p>
          <a:p>
            <a:r>
              <a:rPr lang="ru-RU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Индукционная </a:t>
            </a:r>
            <a:r>
              <a:rPr lang="ru-RU" sz="3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петля</a:t>
            </a:r>
          </a:p>
          <a:p>
            <a:r>
              <a:rPr lang="ru-RU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Громкоговорящая усиливающая аппаратура</a:t>
            </a:r>
          </a:p>
        </p:txBody>
      </p:sp>
    </p:spTree>
    <p:extLst>
      <p:ext uri="{BB962C8B-B14F-4D97-AF65-F5344CB8AC3E}">
        <p14:creationId xmlns:p14="http://schemas.microsoft.com/office/powerpoint/2010/main" val="2855123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76672"/>
            <a:ext cx="2810272" cy="1296144"/>
          </a:xfrm>
        </p:spPr>
        <p:txBody>
          <a:bodyPr>
            <a:normAutofit fontScale="90000"/>
          </a:bodyPr>
          <a:lstStyle/>
          <a:p>
            <a:r>
              <a:rPr lang="ru-RU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3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</a:t>
            </a:r>
            <a:r>
              <a:rPr lang="ru-RU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слуховые аппараты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07504" y="1844824"/>
            <a:ext cx="3096344" cy="4536504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-заушные </a:t>
            </a:r>
            <a:r>
              <a:rPr lang="ru-RU" sz="18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сверхмощные различных модификаций; </a:t>
            </a:r>
            <a:endParaRPr lang="ru-RU" sz="1800" b="1" dirty="0" smtClean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-заушные </a:t>
            </a:r>
            <a:r>
              <a:rPr lang="ru-RU" sz="18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мощные различных модификаций; </a:t>
            </a:r>
            <a:endParaRPr lang="ru-RU" sz="1800" b="1" dirty="0" smtClean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-заушные </a:t>
            </a:r>
            <a:r>
              <a:rPr lang="ru-RU" sz="18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средней и слабой мощности различных модификаций; </a:t>
            </a:r>
            <a:endParaRPr lang="ru-RU" sz="1800" b="1" dirty="0" smtClean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800" b="1" dirty="0" err="1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внутриушные</a:t>
            </a:r>
            <a:r>
              <a:rPr lang="ru-RU" sz="18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средней и слабой мощности различных модификаций; </a:t>
            </a:r>
            <a:endParaRPr lang="ru-RU" sz="1800" b="1" dirty="0" smtClean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-карманные </a:t>
            </a:r>
            <a:r>
              <a:rPr lang="ru-RU" sz="18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сверхмощные различных модификаций; </a:t>
            </a:r>
            <a:endParaRPr lang="ru-RU" sz="1800" b="1" dirty="0" smtClean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-карманные </a:t>
            </a:r>
            <a:r>
              <a:rPr lang="ru-RU" sz="18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мощные различных модификаций</a:t>
            </a: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42" b="7442"/>
          <a:stretch>
            <a:fillRect/>
          </a:stretch>
        </p:blipFill>
        <p:spPr>
          <a:xfrm rot="420000">
            <a:off x="3494811" y="1361791"/>
            <a:ext cx="4103895" cy="3494406"/>
          </a:xfrm>
          <a:solidFill>
            <a:schemeClr val="accent6">
              <a:lumMod val="40000"/>
              <a:lumOff val="60000"/>
            </a:schemeClr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4174511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2212848" cy="1582621"/>
          </a:xfrm>
        </p:spPr>
        <p:txBody>
          <a:bodyPr/>
          <a:lstStyle/>
          <a:p>
            <a:r>
              <a:rPr lang="ru-RU" b="0" dirty="0"/>
              <a:t> 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Цифровые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слуховые аппараты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323528" y="2060848"/>
            <a:ext cx="2520280" cy="4248472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-заушные </a:t>
            </a:r>
            <a:r>
              <a:rPr lang="ru-RU" sz="20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сверхмощные различных </a:t>
            </a:r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модификаций </a:t>
            </a:r>
          </a:p>
          <a:p>
            <a:endParaRPr lang="ru-RU" sz="2000" b="1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-заушные </a:t>
            </a:r>
            <a:r>
              <a:rPr lang="ru-RU" sz="20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мощные различных </a:t>
            </a:r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модификаций </a:t>
            </a:r>
          </a:p>
          <a:p>
            <a:endParaRPr lang="ru-RU" sz="2000" b="1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-заушные </a:t>
            </a:r>
            <a:r>
              <a:rPr lang="ru-RU" sz="20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средней и слабой мощности различных модификаций</a:t>
            </a:r>
          </a:p>
        </p:txBody>
      </p:sp>
      <p:pic>
        <p:nvPicPr>
          <p:cNvPr id="7" name="Рисунок 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42" b="7442"/>
          <a:stretch>
            <a:fillRect/>
          </a:stretch>
        </p:blipFill>
        <p:spPr>
          <a:xfrm rot="420000">
            <a:off x="3483586" y="1301889"/>
            <a:ext cx="4313516" cy="3672895"/>
          </a:xfrm>
          <a:prstGeom prst="rect">
            <a:avLst/>
          </a:prstGeom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08190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7979224" cy="1266416"/>
          </a:xfrm>
        </p:spPr>
        <p:txBody>
          <a:bodyPr/>
          <a:lstStyle/>
          <a:p>
            <a:pPr algn="ctr"/>
            <a:r>
              <a:rPr lang="ru-RU" sz="4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Сигнализаторы звука световые и вибрационные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5536" y="1628800"/>
            <a:ext cx="7907216" cy="4896544"/>
          </a:xfrm>
        </p:spPr>
        <p:txBody>
          <a:bodyPr>
            <a:normAutofit/>
          </a:bodyPr>
          <a:lstStyle/>
          <a:p>
            <a:r>
              <a:rPr lang="ru-RU" dirty="0"/>
              <a:t>-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сигнализирующие устройства, предназначенные для подключения к телефону (факсу), дверному звонку, будильнику для дублирования звукового сигнала световым;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сигнализирующие устройства, предназначенные для подключения к будильнику для дублирования звукового сигнала вибрационным;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индикатор телефонного вызова (телефонный сигнализатор) с возможностью подключения комнатного светильника; 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световой сигнализатор детского плача со встроенным передатчиком;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световой сигнализатор дверного звонка; 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будильник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 световой, вибрационной индикацией;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детектор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дыма со световой индикацией.</a:t>
            </a:r>
          </a:p>
          <a:p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0856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3312368" cy="1224136"/>
          </a:xfrm>
        </p:spPr>
        <p:txBody>
          <a:bodyPr>
            <a:normAutofit fontScale="90000"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Мультисенсорное и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ультрафиолетовое оборудование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79512" y="1379348"/>
            <a:ext cx="3096344" cy="5145996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комплекте:</a:t>
            </a:r>
            <a:b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•пространственный 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проектор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•светящиеся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фиброоптические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волокна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•распылитель для 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ароматерапии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•светильник ультрафиолетовых 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лучей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•вибрационный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массажер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мягкого пластика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•шейкер, имитирующий шум 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дождя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•светильник со сменными</a:t>
            </a:r>
            <a:b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разноцветными 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стеклами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•и другое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61" r="16961"/>
          <a:stretch>
            <a:fillRect/>
          </a:stretch>
        </p:blipFill>
        <p:spPr>
          <a:xfrm rot="420000">
            <a:off x="3623570" y="1297053"/>
            <a:ext cx="4229768" cy="36015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015009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764704"/>
            <a:ext cx="7763200" cy="1626456"/>
          </a:xfrm>
        </p:spPr>
        <p:txBody>
          <a:bodyPr/>
          <a:lstStyle/>
          <a:p>
            <a:pPr algn="ctr"/>
            <a:r>
              <a:rPr lang="ru-RU" sz="4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Голосообразующие аппараты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7544" y="2996952"/>
            <a:ext cx="7835208" cy="3456384"/>
          </a:xfrm>
        </p:spPr>
        <p:txBody>
          <a:bodyPr>
            <a:normAutofit fontScale="25000" lnSpcReduction="20000"/>
          </a:bodyPr>
          <a:lstStyle/>
          <a:p>
            <a:r>
              <a:rPr lang="ru-RU" sz="9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9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Голосообразующий</a:t>
            </a:r>
            <a:r>
              <a:rPr lang="ru-RU" sz="9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аппарат (различных модификаций); </a:t>
            </a:r>
            <a:endParaRPr lang="ru-RU" sz="9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9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-переговорное </a:t>
            </a:r>
            <a:r>
              <a:rPr lang="ru-RU" sz="9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 внутреннее (различных модификаций) для лиц с нарушением функции голосообразования; </a:t>
            </a:r>
            <a:endParaRPr lang="ru-RU" sz="9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9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устройство </a:t>
            </a:r>
            <a:r>
              <a:rPr lang="ru-RU" sz="9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синтезированной речи (различных модификаций) выдаются при заболеваниях, врожденных аномалиях, последствиях травм органов речи для восстановления функции голосообразования. </a:t>
            </a:r>
          </a:p>
          <a:p>
            <a:r>
              <a:rPr lang="ru-RU" dirty="0" smtClean="0"/>
              <a:t>-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6747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Различные аппараты для исследования слуха 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3528" y="2348880"/>
            <a:ext cx="4040188" cy="659352"/>
          </a:xfrm>
        </p:spPr>
        <p:txBody>
          <a:bodyPr/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Тональные аудиометры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16016" y="2348880"/>
            <a:ext cx="4041775" cy="654843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речевые аудиометры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544" y="3009106"/>
            <a:ext cx="2857500" cy="2857500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212976"/>
            <a:ext cx="3810000" cy="2714625"/>
          </a:xfrm>
        </p:spPr>
      </p:pic>
    </p:spTree>
    <p:extLst>
      <p:ext uri="{BB962C8B-B14F-4D97-AF65-F5344CB8AC3E}">
        <p14:creationId xmlns:p14="http://schemas.microsoft.com/office/powerpoint/2010/main" val="230421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Аппаратура микрофонного класса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2348880"/>
            <a:ext cx="7653536" cy="3240360"/>
          </a:xfrm>
        </p:spPr>
        <p:txBody>
          <a:bodyPr>
            <a:normAutofit lnSpcReduction="10000"/>
          </a:bodyPr>
          <a:lstStyle/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микрофон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учителя</a:t>
            </a:r>
            <a:endParaRPr lang="ru-RU" sz="32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микрофоны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учащихся</a:t>
            </a:r>
            <a:endParaRPr lang="ru-RU" sz="32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усилителя</a:t>
            </a:r>
            <a:endParaRPr lang="ru-RU" sz="32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телефонные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наушники</a:t>
            </a:r>
            <a:endParaRPr lang="ru-RU" sz="32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индивидуальные регуляторы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громкости</a:t>
            </a:r>
            <a:endParaRPr lang="ru-RU" sz="32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6296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2162200" cy="1171883"/>
          </a:xfrm>
        </p:spPr>
        <p:txBody>
          <a:bodyPr>
            <a:normAutofit fontScale="90000"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Сенсорная комната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79512" y="1124744"/>
            <a:ext cx="3312368" cy="5472608"/>
          </a:xfrm>
        </p:spPr>
        <p:txBody>
          <a:bodyPr>
            <a:noAutofit/>
          </a:bodyPr>
          <a:lstStyle/>
          <a:p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релаксация, снятие эмоционального и мышечного 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напряжения</a:t>
            </a:r>
            <a:endParaRPr lang="ru-RU" sz="14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стимулирование сенсорной чувствительности и двигательной 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активности, развитие </a:t>
            </a: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зрительно-моторной 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координации</a:t>
            </a:r>
            <a:endParaRPr lang="ru-RU" sz="14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фиксирование и управление вниманием, поддержание интереса и</a:t>
            </a:r>
          </a:p>
          <a:p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познавательной 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активности</a:t>
            </a:r>
            <a:endParaRPr lang="ru-RU" sz="14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тонизирование психической активности за счет стимулирования</a:t>
            </a:r>
          </a:p>
          <a:p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положительных эмоциональных 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реакций</a:t>
            </a:r>
            <a:endParaRPr lang="ru-RU" sz="14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•коррекция психоэмоционального</a:t>
            </a:r>
          </a:p>
          <a:p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состояния</a:t>
            </a:r>
            <a:endParaRPr lang="ru-RU" sz="14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развитие воображения и творческих</a:t>
            </a:r>
          </a:p>
          <a:p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способностей</a:t>
            </a:r>
            <a:endParaRPr lang="ru-RU" sz="14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•расширений кругозора,</a:t>
            </a:r>
          </a:p>
          <a:p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пространственных представлений,</a:t>
            </a:r>
          </a:p>
          <a:p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восприятия разнообразных свойств</a:t>
            </a:r>
          </a:p>
          <a:p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предметов.</a:t>
            </a: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47" r="15047"/>
          <a:stretch>
            <a:fillRect/>
          </a:stretch>
        </p:blipFill>
        <p:spPr>
          <a:xfrm rot="420000">
            <a:off x="3493527" y="1241804"/>
            <a:ext cx="4519927" cy="3848651"/>
          </a:xfrm>
        </p:spPr>
      </p:pic>
    </p:spTree>
    <p:extLst>
      <p:ext uri="{BB962C8B-B14F-4D97-AF65-F5344CB8AC3E}">
        <p14:creationId xmlns:p14="http://schemas.microsoft.com/office/powerpoint/2010/main" val="2423951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2234208" cy="451804"/>
          </a:xfrm>
        </p:spPr>
        <p:txBody>
          <a:bodyPr>
            <a:normAutofit fontScale="90000"/>
          </a:bodyPr>
          <a:lstStyle/>
          <a:p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Вибростол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79512" y="908720"/>
            <a:ext cx="3168352" cy="5256584"/>
          </a:xfrm>
        </p:spPr>
        <p:txBody>
          <a:bodyPr>
            <a:noAutofit/>
          </a:bodyPr>
          <a:lstStyle/>
          <a:p>
            <a:r>
              <a:rPr lang="ru-RU" sz="2400" b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Вибростол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предназначен</a:t>
            </a:r>
          </a:p>
          <a:p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ежедневного</a:t>
            </a:r>
          </a:p>
          <a:p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использования на</a:t>
            </a:r>
          </a:p>
          <a:p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индивидуальных или</a:t>
            </a:r>
          </a:p>
          <a:p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фронтальных занятиях с</a:t>
            </a:r>
          </a:p>
          <a:p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детьми с нарушениями</a:t>
            </a:r>
          </a:p>
          <a:p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слуха и речи в комплексе с</a:t>
            </a:r>
          </a:p>
          <a:p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электроакустической</a:t>
            </a:r>
          </a:p>
          <a:p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аппаратурой.</a:t>
            </a:r>
          </a:p>
        </p:txBody>
      </p:sp>
      <p:pic>
        <p:nvPicPr>
          <p:cNvPr id="11" name="Рисунок 10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18" r="1081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91165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340768"/>
            <a:ext cx="7917504" cy="3672408"/>
          </a:xfrm>
        </p:spPr>
        <p:txBody>
          <a:bodyPr>
            <a:noAutofit/>
          </a:bodyPr>
          <a:lstStyle/>
          <a:p>
            <a:pPr algn="ctr"/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</a:t>
            </a:r>
            <a:b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b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внимание!</a:t>
            </a:r>
            <a:endParaRPr lang="ru-RU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6754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140</TotalTime>
  <Words>404</Words>
  <Application>Microsoft Office PowerPoint</Application>
  <PresentationFormat>Экран (4:3)</PresentationFormat>
  <Paragraphs>73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Поток</vt:lpstr>
      <vt:lpstr>«Сурдотехнические средства коллективного и индивидуального пользования, применяемые в учебном процессе и быту лицами с нарушенным слухом»</vt:lpstr>
      <vt:lpstr>Сурдотехнические средства - совокупность специальных средств и приспособлений, позволяющих осуществлять замещение дефектов слуха и способствующих активному приспособлению человека к окружающей среде.</vt:lpstr>
      <vt:lpstr>Классификация сурдотехнических средств</vt:lpstr>
      <vt:lpstr>Звукоусиливающая аппаратура (ЗУА) - технические средства, предназначенные для усиления звука. Применяются для слабослышащих и глухих, имеющих остатки слуха</vt:lpstr>
      <vt:lpstr>Аналоговые слуховые аппараты</vt:lpstr>
      <vt:lpstr> Цифровые слуховые аппараты</vt:lpstr>
      <vt:lpstr>Сигнализаторы звука световые и вибрационные</vt:lpstr>
      <vt:lpstr>Мультисенсорное и ультрафиолетовое оборудование  </vt:lpstr>
      <vt:lpstr>Голосообразующие аппараты</vt:lpstr>
      <vt:lpstr>Различные аппараты для исследования слуха </vt:lpstr>
      <vt:lpstr>Аппаратура микрофонного класса </vt:lpstr>
      <vt:lpstr>Сенсорная комната  </vt:lpstr>
      <vt:lpstr>Вибростол</vt:lpstr>
      <vt:lpstr>Спасибо  за 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«Сурдотехнические средства коллективного и индивидуального пользования, применяемые в учебном процессе и быту лицами с нарушенным слухом»</dc:title>
  <dc:creator>User</dc:creator>
  <cp:lastModifiedBy>User</cp:lastModifiedBy>
  <cp:revision>13</cp:revision>
  <dcterms:created xsi:type="dcterms:W3CDTF">2020-05-22T19:59:12Z</dcterms:created>
  <dcterms:modified xsi:type="dcterms:W3CDTF">2020-05-23T10:25:57Z</dcterms:modified>
</cp:coreProperties>
</file>