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74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71" r:id="rId16"/>
    <p:sldId id="272" r:id="rId17"/>
    <p:sldId id="273" r:id="rId18"/>
    <p:sldId id="275" r:id="rId19"/>
    <p:sldId id="270" r:id="rId20"/>
    <p:sldId id="276" r:id="rId21"/>
    <p:sldId id="277" r:id="rId22"/>
    <p:sldId id="278" r:id="rId23"/>
    <p:sldId id="279" r:id="rId24"/>
    <p:sldId id="280" r:id="rId25"/>
    <p:sldId id="281" r:id="rId26"/>
    <p:sldId id="268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176" autoAdjust="0"/>
    <p:restoredTop sz="94660"/>
  </p:normalViewPr>
  <p:slideViewPr>
    <p:cSldViewPr>
      <p:cViewPr varScale="1">
        <p:scale>
          <a:sx n="92" d="100"/>
          <a:sy n="92" d="100"/>
        </p:scale>
        <p:origin x="-20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Лексические нормы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2060"/>
            </a:solidFill>
          </c:spPr>
          <c:explosion val="15"/>
          <c:dPt>
            <c:idx val="0"/>
            <c:bubble3D val="0"/>
            <c:explosion val="0"/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0.86</c:v>
                </c:pt>
                <c:pt idx="1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242059564999039"/>
          <c:y val="0.13798297074130608"/>
          <c:w val="0.33539828179373843"/>
          <c:h val="0.6928934414672870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0.57999999999999996</c:v>
                </c:pt>
                <c:pt idx="1">
                  <c:v>0.42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6121801627441192"/>
          <c:y val="1.0195349315145472E-2"/>
          <c:w val="0.39262927172162593"/>
          <c:h val="0.9074053558498024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2060"/>
            </a:solidFill>
          </c:spPr>
          <c:dPt>
            <c:idx val="0"/>
            <c:bubble3D val="0"/>
            <c:explosion val="8"/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0.71</c:v>
                </c:pt>
                <c:pt idx="1">
                  <c:v>0.28999999999999998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563700476195547"/>
          <c:y val="0.10756999222308633"/>
          <c:w val="0.38406875539315427"/>
          <c:h val="0.7848600155538273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B050"/>
            </a:solidFill>
          </c:spPr>
          <c:explosion val="12"/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5.4514144892991688E-2"/>
                  <c:y val="-4.22523215488170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273858460171094E-2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0.95</c:v>
                </c:pt>
                <c:pt idx="1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336598963751507"/>
          <c:y val="0.12394635352484171"/>
          <c:w val="0.39739372392966438"/>
          <c:h val="0.7521072929503166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0.81</c:v>
                </c:pt>
                <c:pt idx="1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022038104719459"/>
          <c:y val="0.13385002908924112"/>
          <c:w val="0.32609383744709519"/>
          <c:h val="0.732299941821517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  <c:txPr>
        <a:bodyPr/>
        <a:lstStyle/>
        <a:p>
          <a:pPr>
            <a:defRPr b="0">
              <a:latin typeface="Bookman Old Style" panose="020506040505050202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0642093973020916E-2"/>
          <c:y val="0.20428856645621765"/>
          <c:w val="0.509727321480137"/>
          <c:h val="0.697275072739215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10 класс</c:v>
                </c:pt>
              </c:strCache>
            </c:strRef>
          </c:tx>
          <c:dPt>
            <c:idx val="0"/>
            <c:bubble3D val="0"/>
            <c:explosion val="7"/>
          </c:dPt>
          <c:dLbls>
            <c:dLbl>
              <c:idx val="0"/>
              <c:layout>
                <c:manualLayout>
                  <c:x val="2.8187781032135591E-2"/>
                  <c:y val="2.9011886569711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нет ошибок</c:v>
                </c:pt>
                <c:pt idx="1">
                  <c:v>1-2 ош.</c:v>
                </c:pt>
                <c:pt idx="2">
                  <c:v>3 ош.</c:v>
                </c:pt>
                <c:pt idx="3">
                  <c:v>4-5 ош.</c:v>
                </c:pt>
                <c:pt idx="4">
                  <c:v>&gt;5 ош.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0.05</c:v>
                </c:pt>
                <c:pt idx="1">
                  <c:v>0.55000000000000004</c:v>
                </c:pt>
                <c:pt idx="2">
                  <c:v>0.13</c:v>
                </c:pt>
                <c:pt idx="3">
                  <c:v>0.21</c:v>
                </c:pt>
                <c:pt idx="4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887009611814699"/>
          <c:y val="0.30522255152690281"/>
          <c:w val="0.31372921909162166"/>
          <c:h val="0.452406601492931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b="0">
                <a:latin typeface="Bookman Old Style" panose="02050604050505020204" pitchFamily="18" charset="0"/>
              </a:defRPr>
            </a:pPr>
            <a:r>
              <a:rPr lang="ru-RU" dirty="0" smtClean="0"/>
              <a:t>11 </a:t>
            </a:r>
            <a:r>
              <a:rPr lang="ru-RU" dirty="0"/>
              <a:t>класс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28037209686069"/>
          <c:y val="0.2222053243525702"/>
          <c:w val="0.509727321480137"/>
          <c:h val="0.697275072739215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10 класс</c:v>
                </c:pt>
              </c:strCache>
            </c:strRef>
          </c:tx>
          <c:dPt>
            <c:idx val="0"/>
            <c:bubble3D val="0"/>
            <c:explosion val="7"/>
          </c:dPt>
          <c:dLbls>
            <c:dLbl>
              <c:idx val="0"/>
              <c:layout>
                <c:manualLayout>
                  <c:x val="-1.3724681325027846E-2"/>
                  <c:y val="2.5428534990440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559032218142819E-2"/>
                  <c:y val="1.8369896686613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нет ошибок</c:v>
                </c:pt>
                <c:pt idx="1">
                  <c:v>1-2 ош.</c:v>
                </c:pt>
                <c:pt idx="2">
                  <c:v>3 ош.</c:v>
                </c:pt>
                <c:pt idx="3">
                  <c:v>4-5 ош.</c:v>
                </c:pt>
                <c:pt idx="4">
                  <c:v>&gt;5 ош.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0.23</c:v>
                </c:pt>
                <c:pt idx="1">
                  <c:v>0.43</c:v>
                </c:pt>
                <c:pt idx="2">
                  <c:v>0.05</c:v>
                </c:pt>
                <c:pt idx="3">
                  <c:v>0.24</c:v>
                </c:pt>
                <c:pt idx="4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79340786271194"/>
          <c:y val="0.32672266100252584"/>
          <c:w val="0.31372921909162166"/>
          <c:h val="0.452406601492931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0.76</c:v>
                </c:pt>
                <c:pt idx="1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3496084291675028"/>
          <c:y val="0.13770940525170597"/>
          <c:w val="0.4339776357046074"/>
          <c:h val="0.7412378665288665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9"/>
          <c:dPt>
            <c:idx val="0"/>
            <c:bubble3D val="0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3.6936139869285775E-2"/>
                  <c:y val="-0.10104611692751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60004841740399"/>
          <c:y val="0.17053936266897574"/>
          <c:w val="0.31384135727002427"/>
          <c:h val="0.6740685611509075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-0.2011014849458265"/>
                  <c:y val="-0.14085454367699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2060"/>
              </a:solidFill>
            </c:spPr>
          </c:dPt>
          <c:dLbls>
            <c:dLbl>
              <c:idx val="0"/>
              <c:layout>
                <c:manualLayout>
                  <c:x val="-0.2011014849458265"/>
                  <c:y val="-0.14085454367699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76342873453225"/>
          <c:y val="0.20382163634496081"/>
          <c:w val="0.30424123175402351"/>
          <c:h val="0.6237901534173950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7"/>
          <c:dPt>
            <c:idx val="0"/>
            <c:bubble3D val="0"/>
            <c:explosion val="0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0.76</c:v>
                </c:pt>
                <c:pt idx="1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76342873453225"/>
          <c:y val="0.20382163634496081"/>
          <c:w val="0.30424123175402351"/>
          <c:h val="0.6237901534173950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0.19</c:v>
                </c:pt>
                <c:pt idx="1">
                  <c:v>0.71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3496084291675028"/>
          <c:y val="0.13770940525170597"/>
          <c:w val="0.4339776357046074"/>
          <c:h val="0.7412378665288665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1.1201949289789438E-2"/>
                  <c:y val="-4.91386322596650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200034717576135E-2"/>
                  <c:y val="4.15655853650973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0.33</c:v>
                </c:pt>
                <c:pt idx="1">
                  <c:v>0.67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60004841740399"/>
          <c:y val="0.17053936266897574"/>
          <c:w val="0.31384135727002427"/>
          <c:h val="0.6740685611509075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4"/>
          <c:dPt>
            <c:idx val="0"/>
            <c:bubble3D val="0"/>
            <c:explosion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5.4429686750596014E-2"/>
                  <c:y val="-0.290163317686747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0.79</c:v>
                </c:pt>
                <c:pt idx="1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00000"/>
            </a:solidFill>
          </c:spPr>
          <c:explosion val="3"/>
          <c:dPt>
            <c:idx val="0"/>
            <c:bubble3D val="0"/>
            <c:explosion val="16"/>
            <c:spPr>
              <a:solidFill>
                <a:srgbClr val="002060"/>
              </a:solidFill>
            </c:spPr>
          </c:dPt>
          <c:dLbls>
            <c:dLbl>
              <c:idx val="0"/>
              <c:layout>
                <c:manualLayout>
                  <c:x val="8.4142874856991789E-2"/>
                  <c:y val="-0.164429613257480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76342873453225"/>
          <c:y val="0.20382163634496081"/>
          <c:w val="0.30424123175402351"/>
          <c:h val="0.6237901534173950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1"/>
              <c:layout>
                <c:manualLayout>
                  <c:x val="-3.2487722934891198E-3"/>
                  <c:y val="8.4706895676913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0.79</c:v>
                </c:pt>
                <c:pt idx="1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7"/>
          <c:dPt>
            <c:idx val="0"/>
            <c:bubble3D val="0"/>
            <c:explosion val="0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0.86</c:v>
                </c:pt>
                <c:pt idx="1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76342873453225"/>
          <c:y val="0.20382163634496081"/>
          <c:w val="0.30424123175402351"/>
          <c:h val="0.6237901534173950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277631302187024E-2"/>
                  <c:y val="-8.01159934265145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0.79</c:v>
                </c:pt>
                <c:pt idx="1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3496084291675028"/>
          <c:y val="0.13770940525170597"/>
          <c:w val="0.4339776357046074"/>
          <c:h val="0.7412378665288665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1.1201949289789438E-2"/>
                  <c:y val="-4.91386322596650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200034717576135E-2"/>
                  <c:y val="4.15655853650973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0.66</c:v>
                </c:pt>
                <c:pt idx="1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60004841740399"/>
          <c:y val="0.17053936266897574"/>
          <c:w val="0.31384135727002427"/>
          <c:h val="0.6740685611509075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4"/>
          <c:dPt>
            <c:idx val="0"/>
            <c:bubble3D val="0"/>
            <c:explosion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9.463692875676397E-4"/>
                  <c:y val="-0.274446604633088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0.62</c:v>
                </c:pt>
                <c:pt idx="1">
                  <c:v>0.38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00000"/>
            </a:solidFill>
          </c:spPr>
          <c:explosion val="3"/>
          <c:dPt>
            <c:idx val="0"/>
            <c:bubble3D val="0"/>
            <c:explosion val="16"/>
            <c:spPr>
              <a:solidFill>
                <a:srgbClr val="002060"/>
              </a:solidFill>
            </c:spPr>
          </c:dPt>
          <c:dLbls>
            <c:dLbl>
              <c:idx val="0"/>
              <c:layout>
                <c:manualLayout>
                  <c:x val="4.254473905241412E-2"/>
                  <c:y val="-0.36088852642820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0.71</c:v>
                </c:pt>
                <c:pt idx="1">
                  <c:v>0.28999999999999998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821804161217345"/>
          <c:y val="0.18810492329130246"/>
          <c:w val="0.30424123175402351"/>
          <c:h val="0.6237901534173950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1"/>
              <c:layout>
                <c:manualLayout>
                  <c:x val="-3.2487722934891198E-3"/>
                  <c:y val="8.4706895676913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0.76</c:v>
                </c:pt>
                <c:pt idx="1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7"/>
          <c:dPt>
            <c:idx val="0"/>
            <c:bubble3D val="0"/>
            <c:explosion val="0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2.1006407482081217E-3"/>
                  <c:y val="-3.66386911695599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0.76</c:v>
                </c:pt>
                <c:pt idx="1">
                  <c:v>0.24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76342873453225"/>
          <c:y val="0.20382163634496081"/>
          <c:w val="0.30424123175402351"/>
          <c:h val="0.6237901534173950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9.0286304070282195E-3"/>
                  <c:y val="9.8136681806318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0.28999999999999998</c:v>
                </c:pt>
                <c:pt idx="1">
                  <c:v>0.71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3496084291675028"/>
          <c:y val="0.13770940525170597"/>
          <c:w val="0.4339776357046074"/>
          <c:h val="0.7412378665288665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"/>
          <c:dPt>
            <c:idx val="0"/>
            <c:bubble3D val="0"/>
            <c:explosion val="5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1.1201949289789438E-2"/>
                  <c:y val="-4.91386322596650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200034717576135E-2"/>
                  <c:y val="4.15655853650973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0.33</c:v>
                </c:pt>
                <c:pt idx="1">
                  <c:v>0.67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60004841740399"/>
          <c:y val="0.17053936266897574"/>
          <c:w val="0.31384135727002427"/>
          <c:h val="0.6740685611509075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4"/>
          <c:dPt>
            <c:idx val="0"/>
            <c:bubble3D val="0"/>
            <c:explosion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7.9675169562704855E-3"/>
                  <c:y val="0.28349609000355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00000"/>
            </a:solidFill>
          </c:spPr>
          <c:explosion val="3"/>
          <c:dPt>
            <c:idx val="0"/>
            <c:bubble3D val="0"/>
            <c:explosion val="16"/>
            <c:spPr>
              <a:solidFill>
                <a:srgbClr val="002060"/>
              </a:solidFill>
            </c:spPr>
          </c:dPt>
          <c:dPt>
            <c:idx val="1"/>
            <c:bubble3D val="0"/>
            <c:explosion val="0"/>
          </c:dPt>
          <c:dLbls>
            <c:dLbl>
              <c:idx val="0"/>
              <c:layout>
                <c:manualLayout>
                  <c:x val="-7.9672829960015651E-3"/>
                  <c:y val="4.7746012966907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821804161217345"/>
          <c:y val="0.20382163634496081"/>
          <c:w val="0.30424123175402351"/>
          <c:h val="0.6237901534173950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1.4716334872012035E-2"/>
                  <c:y val="0.119839937034144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487722934891198E-3"/>
                  <c:y val="8.4706895676913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0.28999999999999998</c:v>
                </c:pt>
                <c:pt idx="1">
                  <c:v>0.71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7"/>
          <c:dPt>
            <c:idx val="0"/>
            <c:bubble3D val="0"/>
            <c:explosion val="0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выполнили верно</c:v>
                </c:pt>
                <c:pt idx="1">
                  <c:v>допустили ошибку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0.24</c:v>
                </c:pt>
                <c:pt idx="1">
                  <c:v>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176342873453225"/>
          <c:y val="0.20382163634496081"/>
          <c:w val="0.30424123175402351"/>
          <c:h val="0.6237901534173950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315922645238766"/>
          <c:y val="4.0283841915258592E-2"/>
          <c:w val="0.60385231905774128"/>
          <c:h val="0.9194322772636963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8"/>
          </c:dPt>
          <c:dPt>
            <c:idx val="1"/>
            <c:bubble3D val="0"/>
            <c:explosion val="4"/>
          </c:dPt>
          <c:dPt>
            <c:idx val="3"/>
            <c:bubble3D val="0"/>
            <c:explosion val="9"/>
          </c:dPt>
          <c:dPt>
            <c:idx val="6"/>
            <c:bubble3D val="0"/>
            <c:explosion val="7"/>
          </c:dPt>
          <c:dPt>
            <c:idx val="7"/>
            <c:bubble3D val="0"/>
            <c:explosion val="8"/>
          </c:dPt>
          <c:dLbls>
            <c:dLbl>
              <c:idx val="8"/>
              <c:layout>
                <c:manualLayout>
                  <c:x val="0.11110933608740255"/>
                  <c:y val="0.13903306807616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Лист1!$A$2:$A$11</c:f>
              <c:strCache>
                <c:ptCount val="10"/>
                <c:pt idx="0">
                  <c:v>шарить</c:v>
                </c:pt>
                <c:pt idx="1">
                  <c:v>изи</c:v>
                </c:pt>
                <c:pt idx="2">
                  <c:v>по ходу</c:v>
                </c:pt>
                <c:pt idx="3">
                  <c:v>жиза</c:v>
                </c:pt>
                <c:pt idx="4">
                  <c:v>мда</c:v>
                </c:pt>
                <c:pt idx="5">
                  <c:v>прикол</c:v>
                </c:pt>
                <c:pt idx="6">
                  <c:v>сорян</c:v>
                </c:pt>
                <c:pt idx="7">
                  <c:v>спс</c:v>
                </c:pt>
                <c:pt idx="8">
                  <c:v>внатуре</c:v>
                </c:pt>
                <c:pt idx="9">
                  <c:v>заценить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0.63</c:v>
                </c:pt>
                <c:pt idx="1">
                  <c:v>0.75</c:v>
                </c:pt>
                <c:pt idx="2">
                  <c:v>0.59</c:v>
                </c:pt>
                <c:pt idx="3">
                  <c:v>0.71</c:v>
                </c:pt>
                <c:pt idx="4">
                  <c:v>0.59</c:v>
                </c:pt>
                <c:pt idx="5">
                  <c:v>0.59</c:v>
                </c:pt>
                <c:pt idx="6">
                  <c:v>0.84</c:v>
                </c:pt>
                <c:pt idx="7">
                  <c:v>0.63</c:v>
                </c:pt>
                <c:pt idx="8">
                  <c:v>0.42</c:v>
                </c:pt>
                <c:pt idx="9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14891024057960914"/>
          <c:y val="7.6553754588525008E-2"/>
          <c:w val="0.27103136841087211"/>
          <c:h val="0.853688387938774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315922645238766"/>
          <c:y val="4.0283841915258592E-2"/>
          <c:w val="0.60385231905774128"/>
          <c:h val="0.9194322772636963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  <c:explosion val="8"/>
          </c:dPt>
          <c:dPt>
            <c:idx val="3"/>
            <c:bubble3D val="0"/>
            <c:explosion val="5"/>
          </c:dPt>
          <c:dPt>
            <c:idx val="6"/>
            <c:bubble3D val="0"/>
            <c:explosion val="8"/>
          </c:dPt>
          <c:dPt>
            <c:idx val="7"/>
            <c:bubble3D val="0"/>
          </c:dPt>
          <c:dLbls>
            <c:dLbl>
              <c:idx val="7"/>
              <c:layout>
                <c:manualLayout>
                  <c:x val="0.13466435644932317"/>
                  <c:y val="6.618273927219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11110933608740255"/>
                  <c:y val="0.139033068076165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Лист1!$A$2:$A$11</c:f>
              <c:strCache>
                <c:ptCount val="10"/>
                <c:pt idx="0">
                  <c:v>шарить</c:v>
                </c:pt>
                <c:pt idx="1">
                  <c:v>изи</c:v>
                </c:pt>
                <c:pt idx="2">
                  <c:v>по ходу</c:v>
                </c:pt>
                <c:pt idx="3">
                  <c:v>жиза</c:v>
                </c:pt>
                <c:pt idx="4">
                  <c:v>мда</c:v>
                </c:pt>
                <c:pt idx="5">
                  <c:v>прикол</c:v>
                </c:pt>
                <c:pt idx="6">
                  <c:v>сорян</c:v>
                </c:pt>
                <c:pt idx="7">
                  <c:v>спс</c:v>
                </c:pt>
                <c:pt idx="8">
                  <c:v>внатуре</c:v>
                </c:pt>
                <c:pt idx="9">
                  <c:v>заценить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0.38</c:v>
                </c:pt>
                <c:pt idx="1">
                  <c:v>0.52</c:v>
                </c:pt>
                <c:pt idx="2">
                  <c:v>0.48</c:v>
                </c:pt>
                <c:pt idx="3">
                  <c:v>0.62</c:v>
                </c:pt>
                <c:pt idx="4">
                  <c:v>0.48</c:v>
                </c:pt>
                <c:pt idx="5">
                  <c:v>0.48</c:v>
                </c:pt>
                <c:pt idx="6">
                  <c:v>0.81</c:v>
                </c:pt>
                <c:pt idx="7">
                  <c:v>0.28999999999999998</c:v>
                </c:pt>
                <c:pt idx="8">
                  <c:v>0.33</c:v>
                </c:pt>
                <c:pt idx="9">
                  <c:v>0.43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14891024057960914"/>
          <c:y val="7.6553754588525008E-2"/>
          <c:w val="0.27103136841087211"/>
          <c:h val="0.853688387938774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1C8D8CA-E4BC-43CA-8C78-4C1DE6F0B1D8}" type="datetimeFigureOut">
              <a:rPr lang="ru-RU" smtClean="0"/>
              <a:t>03.06.2020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E623FBE-F6F9-4567-8A69-B1DC9CE6165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7" Type="http://schemas.openxmlformats.org/officeDocument/2006/relationships/chart" Target="../charts/chart14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7" Type="http://schemas.openxmlformats.org/officeDocument/2006/relationships/chart" Target="../charts/chart20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7" Type="http://schemas.openxmlformats.org/officeDocument/2006/relationships/chart" Target="../charts/chart32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1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imghp?hl=ru" TargetMode="External"/><Relationship Id="rId2" Type="http://schemas.openxmlformats.org/officeDocument/2006/relationships/hyperlink" Target="https://ru.wikipedia.org/wiki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teenslang.su/" TargetMode="External"/><Relationship Id="rId4" Type="http://schemas.openxmlformats.org/officeDocument/2006/relationships/hyperlink" Target="https://rus-ege.sdamgi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Соблюдение норм литературной речи современными подростками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61796" y="3861048"/>
            <a:ext cx="60965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Проект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выполнили: </a:t>
            </a: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ученики 9 класса В</a:t>
            </a: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МОУ сош № 34</a:t>
            </a: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Руководитель: Воропаева Л. П.,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у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читель русского языка и литературы</a:t>
            </a:r>
          </a:p>
        </p:txBody>
      </p:sp>
    </p:spTree>
    <p:extLst>
      <p:ext uri="{BB962C8B-B14F-4D97-AF65-F5344CB8AC3E}">
        <p14:creationId xmlns:p14="http://schemas.microsoft.com/office/powerpoint/2010/main" val="347833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32549"/>
            <a:ext cx="421196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Оглавление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3529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Введение</a:t>
            </a:r>
          </a:p>
          <a:p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Основная часть</a:t>
            </a:r>
          </a:p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1. Теоретический материал</a:t>
            </a:r>
          </a:p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2. Методы исследования</a:t>
            </a:r>
          </a:p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3. Результаты исследования</a:t>
            </a:r>
          </a:p>
          <a:p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Выводы</a:t>
            </a:r>
          </a:p>
          <a:p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Заключение</a:t>
            </a:r>
          </a:p>
          <a:p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  <a:ea typeface="Arial Unicode MS" panose="020B0604020202020204" pitchFamily="34" charset="-128"/>
                <a:cs typeface="Arial" panose="020B0604020202020204" pitchFamily="34" charset="0"/>
              </a:rPr>
              <a:t>Список используемых источников</a:t>
            </a:r>
          </a:p>
        </p:txBody>
      </p:sp>
    </p:spTree>
    <p:extLst>
      <p:ext uri="{BB962C8B-B14F-4D97-AF65-F5344CB8AC3E}">
        <p14:creationId xmlns:p14="http://schemas.microsoft.com/office/powerpoint/2010/main" val="103240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32549"/>
            <a:ext cx="8136904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Введение. </a:t>
            </a:r>
            <a:endParaRPr lang="en-US" sz="320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284729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Bookman Old Style" panose="02050604050505020204" pitchFamily="18" charset="0"/>
                <a:ea typeface="Batang" panose="02030600000101010101" pitchFamily="18" charset="-127"/>
              </a:rPr>
              <a:t>Цель исследования </a:t>
            </a:r>
            <a:r>
              <a:rPr lang="ru-RU" sz="2000" dirty="0" smtClean="0">
                <a:latin typeface="Bookman Old Style" panose="02050604050505020204" pitchFamily="18" charset="0"/>
                <a:ea typeface="Batang" panose="02030600000101010101" pitchFamily="18" charset="-127"/>
              </a:rPr>
              <a:t>– определить, соблюдают ли учащиеся речевые нормы языка, а также помочь им понять роль и значение русского языка - одного из наиболее богатых языков мира.</a:t>
            </a:r>
            <a:endParaRPr lang="ru-RU" sz="2000" dirty="0">
              <a:latin typeface="Bookman Old Style" panose="02050604050505020204" pitchFamily="18" charset="0"/>
              <a:ea typeface="Batang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5" y="2942989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Bookman Old Style" panose="02050604050505020204" pitchFamily="18" charset="0"/>
              </a:rPr>
              <a:t>Задачи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942989"/>
            <a:ext cx="4272929" cy="34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706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6939" y="806514"/>
            <a:ext cx="41764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«Для интеллигентного человека дурно говорить должно бы считаться таким же неприличным, как не уметь читать и писать».</a:t>
            </a:r>
          </a:p>
          <a:p>
            <a:pPr algn="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А. П. Чехов</a:t>
            </a:r>
            <a:endParaRPr lang="ru-RU" sz="2000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403" y="539398"/>
            <a:ext cx="4147383" cy="555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8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32549"/>
            <a:ext cx="8208912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Правильность речи – что это?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412776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  <a:ea typeface="Batang" panose="02030600000101010101" pitchFamily="18" charset="-127"/>
              </a:rPr>
              <a:t>Правильность речи – это соответствие ее языковой структуры действующим языковым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  <a:ea typeface="Batang" panose="02030600000101010101" pitchFamily="18" charset="-127"/>
              </a:rPr>
              <a:t>нормам. Это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  <a:ea typeface="Batang" panose="02030600000101010101" pitchFamily="18" charset="-127"/>
              </a:rPr>
              <a:t>не единственное, но главное коммуникативное качество речи.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102331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ookman Old Style" panose="02050604050505020204" pitchFamily="18" charset="0"/>
              </a:rPr>
              <a:t>В свою очередь правильность речи обусловлена соблюдением норм </a:t>
            </a:r>
            <a:endParaRPr lang="ru-RU" sz="2400" dirty="0" smtClean="0">
              <a:latin typeface="Bookman Old Style" panose="02050604050505020204" pitchFamily="18" charset="0"/>
            </a:endParaRPr>
          </a:p>
          <a:p>
            <a:r>
              <a:rPr lang="ru-RU" sz="2400" dirty="0" smtClean="0">
                <a:latin typeface="Bookman Old Style" panose="02050604050505020204" pitchFamily="18" charset="0"/>
              </a:rPr>
              <a:t>литературного </a:t>
            </a:r>
            <a:r>
              <a:rPr lang="ru-RU" sz="2400" dirty="0">
                <a:latin typeface="Bookman Old Style" panose="02050604050505020204" pitchFamily="18" charset="0"/>
              </a:rPr>
              <a:t>языка, </a:t>
            </a:r>
          </a:p>
          <a:p>
            <a:r>
              <a:rPr lang="ru-RU" sz="2400" dirty="0" smtClean="0">
                <a:latin typeface="Bookman Old Style" panose="02050604050505020204" pitchFamily="18" charset="0"/>
              </a:rPr>
              <a:t>соответственно неправильность </a:t>
            </a:r>
          </a:p>
          <a:p>
            <a:r>
              <a:rPr lang="ru-RU" sz="2400" dirty="0" smtClean="0">
                <a:latin typeface="Bookman Old Style" panose="02050604050505020204" pitchFamily="18" charset="0"/>
              </a:rPr>
              <a:t>связана </a:t>
            </a:r>
            <a:r>
              <a:rPr lang="ru-RU" sz="2400" dirty="0">
                <a:latin typeface="Bookman Old Style" panose="02050604050505020204" pitchFamily="18" charset="0"/>
              </a:rPr>
              <a:t>с отступлением от </a:t>
            </a:r>
          </a:p>
          <a:p>
            <a:r>
              <a:rPr lang="ru-RU" sz="2400" dirty="0" smtClean="0">
                <a:latin typeface="Bookman Old Style" panose="02050604050505020204" pitchFamily="18" charset="0"/>
              </a:rPr>
              <a:t>этих </a:t>
            </a:r>
            <a:r>
              <a:rPr lang="ru-RU" sz="2400" dirty="0">
                <a:latin typeface="Bookman Old Style" panose="02050604050505020204" pitchFamily="18" charset="0"/>
              </a:rPr>
              <a:t>норм.</a:t>
            </a:r>
          </a:p>
        </p:txBody>
      </p:sp>
      <p:pic>
        <p:nvPicPr>
          <p:cNvPr id="1026" name="Picture 2" descr="C:\Документы\проект\pic\0011-005-Ves-uchebnikov-i-tetradej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06313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72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437" y="1700808"/>
            <a:ext cx="8208912" cy="12003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Bookman Old Style" panose="02050604050505020204" pitchFamily="18" charset="0"/>
              </a:rPr>
              <a:t>Нормы литературной речи – общепризнанные и закрепленные </a:t>
            </a:r>
            <a:r>
              <a:rPr lang="ru-RU" sz="2400" dirty="0" smtClean="0">
                <a:latin typeface="Bookman Old Style" panose="02050604050505020204" pitchFamily="18" charset="0"/>
              </a:rPr>
              <a:t>правила </a:t>
            </a:r>
            <a:r>
              <a:rPr lang="ru-RU" sz="2400" dirty="0">
                <a:latin typeface="Bookman Old Style" panose="02050604050505020204" pitchFamily="18" charset="0"/>
              </a:rPr>
              <a:t>употребления языковых единиц.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4437" y="3156837"/>
            <a:ext cx="8208912" cy="19389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Bookman Old Style" panose="02050604050505020204" pitchFamily="18" charset="0"/>
              </a:rPr>
              <a:t>Нормы речи соответствуют языковой системе, относительно устойчивы, </a:t>
            </a:r>
            <a:endParaRPr lang="ru-RU" sz="2400" dirty="0" smtClean="0">
              <a:latin typeface="Bookman Old Style" panose="02050604050505020204" pitchFamily="18" charset="0"/>
            </a:endParaRPr>
          </a:p>
          <a:p>
            <a:r>
              <a:rPr lang="ru-RU" sz="2400" dirty="0" smtClean="0">
                <a:latin typeface="Bookman Old Style" panose="02050604050505020204" pitchFamily="18" charset="0"/>
              </a:rPr>
              <a:t>получают общественное </a:t>
            </a:r>
          </a:p>
          <a:p>
            <a:r>
              <a:rPr lang="ru-RU" sz="2400" dirty="0" smtClean="0">
                <a:latin typeface="Bookman Old Style" panose="02050604050505020204" pitchFamily="18" charset="0"/>
              </a:rPr>
              <a:t>одобрение </a:t>
            </a:r>
            <a:r>
              <a:rPr lang="ru-RU" sz="2400" dirty="0">
                <a:latin typeface="Bookman Old Style" panose="02050604050505020204" pitchFamily="18" charset="0"/>
              </a:rPr>
              <a:t>и обязательны для </a:t>
            </a:r>
            <a:endParaRPr lang="ru-RU" sz="2400" dirty="0" smtClean="0">
              <a:latin typeface="Bookman Old Style" panose="02050604050505020204" pitchFamily="18" charset="0"/>
            </a:endParaRPr>
          </a:p>
          <a:p>
            <a:r>
              <a:rPr lang="ru-RU" sz="2400" dirty="0" smtClean="0">
                <a:latin typeface="Bookman Old Style" panose="02050604050505020204" pitchFamily="18" charset="0"/>
              </a:rPr>
              <a:t>определенного стиля речи.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32549"/>
            <a:ext cx="8208912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Нормы речи – что это?</a:t>
            </a:r>
          </a:p>
        </p:txBody>
      </p:sp>
      <p:pic>
        <p:nvPicPr>
          <p:cNvPr id="5" name="Picture 2" descr="C:\Документы\проект\pic\0011-005-Ves-uchebnikov-i-tetradej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06313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38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32549"/>
            <a:ext cx="8208912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Нормы литературной речи делятся на несколько типов: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0686" y="2121823"/>
            <a:ext cx="8208912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Bookman Old Style" panose="02050604050505020204" pitchFamily="18" charset="0"/>
              </a:rPr>
              <a:t>– л</a:t>
            </a:r>
            <a:r>
              <a:rPr lang="ru-RU" sz="2400" dirty="0" smtClean="0">
                <a:latin typeface="Bookman Old Style" panose="02050604050505020204" pitchFamily="18" charset="0"/>
              </a:rPr>
              <a:t> </a:t>
            </a:r>
            <a:r>
              <a:rPr lang="ru-RU" sz="2400" dirty="0">
                <a:latin typeface="Bookman Old Style" panose="02050604050505020204" pitchFamily="18" charset="0"/>
              </a:rPr>
              <a:t>е к с и ч е с к и </a:t>
            </a:r>
            <a:r>
              <a:rPr lang="ru-RU" sz="2400" dirty="0" smtClean="0">
                <a:latin typeface="Bookman Old Style" panose="02050604050505020204" pitchFamily="18" charset="0"/>
              </a:rPr>
              <a:t>е;</a:t>
            </a:r>
            <a:endParaRPr lang="ru-RU" sz="2400" dirty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Bookman Old Style" panose="02050604050505020204" pitchFamily="18" charset="0"/>
              </a:rPr>
              <a:t>– о</a:t>
            </a:r>
            <a:r>
              <a:rPr lang="ru-RU" sz="2400" dirty="0" smtClean="0">
                <a:latin typeface="Bookman Old Style" panose="02050604050505020204" pitchFamily="18" charset="0"/>
              </a:rPr>
              <a:t> </a:t>
            </a:r>
            <a:r>
              <a:rPr lang="ru-RU" sz="2400" dirty="0">
                <a:latin typeface="Bookman Old Style" panose="02050604050505020204" pitchFamily="18" charset="0"/>
              </a:rPr>
              <a:t>р ф о э п и ч е с к и </a:t>
            </a:r>
            <a:r>
              <a:rPr lang="ru-RU" sz="2400" dirty="0" smtClean="0">
                <a:latin typeface="Bookman Old Style" panose="02050604050505020204" pitchFamily="18" charset="0"/>
              </a:rPr>
              <a:t>е;</a:t>
            </a:r>
            <a:endParaRPr lang="ru-RU" sz="2400" dirty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Bookman Old Style" panose="02050604050505020204" pitchFamily="18" charset="0"/>
              </a:rPr>
              <a:t>– г </a:t>
            </a:r>
            <a:r>
              <a:rPr lang="ru-RU" sz="2400" dirty="0">
                <a:latin typeface="Bookman Old Style" panose="02050604050505020204" pitchFamily="18" charset="0"/>
              </a:rPr>
              <a:t>р а м м а т и ч е с к и </a:t>
            </a:r>
            <a:r>
              <a:rPr lang="ru-RU" sz="2400" dirty="0" smtClean="0">
                <a:latin typeface="Bookman Old Style" panose="02050604050505020204" pitchFamily="18" charset="0"/>
              </a:rPr>
              <a:t>е;</a:t>
            </a:r>
            <a:endParaRPr lang="ru-RU" sz="2400" dirty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Bookman Old Style" panose="02050604050505020204" pitchFamily="18" charset="0"/>
              </a:rPr>
              <a:t>– </a:t>
            </a:r>
            <a:r>
              <a:rPr lang="ru-RU" sz="2400" dirty="0">
                <a:latin typeface="Bookman Old Style" panose="02050604050505020204" pitchFamily="18" charset="0"/>
              </a:rPr>
              <a:t>о</a:t>
            </a:r>
            <a:r>
              <a:rPr lang="ru-RU" sz="2400" dirty="0" smtClean="0">
                <a:latin typeface="Bookman Old Style" panose="02050604050505020204" pitchFamily="18" charset="0"/>
              </a:rPr>
              <a:t> </a:t>
            </a:r>
            <a:r>
              <a:rPr lang="ru-RU" sz="2400" dirty="0">
                <a:latin typeface="Bookman Old Style" panose="02050604050505020204" pitchFamily="18" charset="0"/>
              </a:rPr>
              <a:t>р ф о г р а ф и ч е с к и </a:t>
            </a:r>
            <a:r>
              <a:rPr lang="ru-RU" sz="2400" dirty="0" smtClean="0">
                <a:latin typeface="Bookman Old Style" panose="02050604050505020204" pitchFamily="18" charset="0"/>
              </a:rPr>
              <a:t>е;</a:t>
            </a:r>
            <a:endParaRPr lang="ru-RU" sz="2400" dirty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Bookman Old Style" panose="02050604050505020204" pitchFamily="18" charset="0"/>
              </a:rPr>
              <a:t>– п</a:t>
            </a:r>
            <a:r>
              <a:rPr lang="ru-RU" sz="2400" dirty="0" smtClean="0">
                <a:latin typeface="Bookman Old Style" panose="02050604050505020204" pitchFamily="18" charset="0"/>
              </a:rPr>
              <a:t> </a:t>
            </a:r>
            <a:r>
              <a:rPr lang="ru-RU" sz="2400" dirty="0">
                <a:latin typeface="Bookman Old Style" panose="02050604050505020204" pitchFamily="18" charset="0"/>
              </a:rPr>
              <a:t>у н к т у а ц и о н н ы </a:t>
            </a:r>
            <a:r>
              <a:rPr lang="ru-RU" sz="2400" dirty="0" smtClean="0">
                <a:latin typeface="Bookman Old Style" panose="02050604050505020204" pitchFamily="18" charset="0"/>
              </a:rPr>
              <a:t>е;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Bookman Old Style" panose="02050604050505020204" pitchFamily="18" charset="0"/>
              </a:rPr>
              <a:t>– с </a:t>
            </a:r>
            <a:r>
              <a:rPr lang="ru-RU" sz="2400" dirty="0">
                <a:latin typeface="Bookman Old Style" panose="02050604050505020204" pitchFamily="18" charset="0"/>
              </a:rPr>
              <a:t>т и л и с т и ч е с к и </a:t>
            </a:r>
            <a:r>
              <a:rPr lang="ru-RU" sz="2400" dirty="0" smtClean="0">
                <a:latin typeface="Bookman Old Style" panose="02050604050505020204" pitchFamily="18" charset="0"/>
              </a:rPr>
              <a:t>е.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018116"/>
            <a:ext cx="2304256" cy="362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747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32549"/>
            <a:ext cx="820891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Лексические нормы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680799"/>
              </p:ext>
            </p:extLst>
          </p:nvPr>
        </p:nvGraphicFramePr>
        <p:xfrm>
          <a:off x="539552" y="1196752"/>
          <a:ext cx="8064896" cy="496459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032448"/>
                <a:gridCol w="4032448"/>
              </a:tblGrid>
              <a:tr h="58806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Bookman Old Style" panose="02050604050505020204" pitchFamily="18" charset="0"/>
                        </a:rPr>
                        <a:t>НЕПРАВИЛЬНО</a:t>
                      </a:r>
                      <a:endParaRPr lang="ru-RU" sz="28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Bookman Old Style" panose="02050604050505020204" pitchFamily="18" charset="0"/>
                        </a:rPr>
                        <a:t>ПРАВИЛЬНО</a:t>
                      </a:r>
                      <a:endParaRPr lang="ru-RU" sz="2800" b="1" dirty="0" smtClean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588065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плацкарт</a:t>
                      </a:r>
                      <a:endParaRPr lang="ru-RU" sz="2400" dirty="0">
                        <a:latin typeface="Bookman Old Style" panose="02050604050505020204" pitchFamily="18" charset="0"/>
                        <a:ea typeface="Batang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плацкарта (ж. р.)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588065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манжет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манжета (ж. р.)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588065">
                <a:tc>
                  <a:txBody>
                    <a:bodyPr/>
                    <a:lstStyle/>
                    <a:p>
                      <a:pPr algn="l"/>
                      <a:r>
                        <a:rPr lang="ru-RU" sz="2400" dirty="0" err="1" smtClean="0">
                          <a:latin typeface="Bookman Old Style" panose="02050604050505020204" pitchFamily="18" charset="0"/>
                        </a:rPr>
                        <a:t>ложить</a:t>
                      </a:r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 (бесприставочное употребление)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класть (или положить, сложить</a:t>
                      </a:r>
                      <a:r>
                        <a:rPr lang="ru-RU" sz="2400" baseline="0" dirty="0" smtClean="0">
                          <a:latin typeface="Bookman Old Style" panose="02050604050505020204" pitchFamily="18" charset="0"/>
                        </a:rPr>
                        <a:t> и т. д.)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588065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одеть на себя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надеть на себя =</a:t>
                      </a:r>
                      <a:r>
                        <a:rPr lang="en-US" sz="2400" dirty="0" smtClean="0">
                          <a:latin typeface="Bookman Old Style" panose="02050604050505020204" pitchFamily="18" charset="0"/>
                        </a:rPr>
                        <a:t>&gt;</a:t>
                      </a:r>
                      <a:r>
                        <a:rPr lang="ru-RU" sz="2400" baseline="0" dirty="0" smtClean="0">
                          <a:latin typeface="Bookman Old Style" panose="02050604050505020204" pitchFamily="18" charset="0"/>
                        </a:rPr>
                        <a:t> одеть на кого-то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588065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предпринять меры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принять меры (но предпринять шаги или действия)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9016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171" y="548680"/>
            <a:ext cx="820891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Орфоэпические нормы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654524"/>
              </p:ext>
            </p:extLst>
          </p:nvPr>
        </p:nvGraphicFramePr>
        <p:xfrm>
          <a:off x="827584" y="1340768"/>
          <a:ext cx="7704856" cy="425647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852428"/>
                <a:gridCol w="3852428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Bookman Old Style" panose="02050604050505020204" pitchFamily="18" charset="0"/>
                        </a:rPr>
                        <a:t>НЕПРАВИЛЬНО</a:t>
                      </a:r>
                      <a:endParaRPr lang="ru-RU" sz="2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Bookman Old Style" panose="02050604050505020204" pitchFamily="18" charset="0"/>
                        </a:rPr>
                        <a:t>ПРАВИЛЬНО</a:t>
                      </a:r>
                      <a:endParaRPr lang="ru-RU" sz="2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>
                          <a:latin typeface="+mj-lt"/>
                          <a:ea typeface="Batang" panose="02030600000101010101" pitchFamily="18" charset="-127"/>
                        </a:rPr>
                        <a:t>средства́</a:t>
                      </a:r>
                      <a:endParaRPr lang="ru-RU" sz="2400" dirty="0">
                        <a:latin typeface="Bookman Old Style" panose="02050604050505020204" pitchFamily="18" charset="0"/>
                        <a:ea typeface="Batang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/>
                        <a:t>сре́дства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733415"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/>
                        <a:t>на́чала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/>
                        <a:t>начала́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733415"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/>
                        <a:t>уде́лит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/>
                        <a:t>удели́т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733415"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/>
                        <a:t>позво́нят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/>
                        <a:t>позвоня́т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760085"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/>
                        <a:t>о́птовый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2400" dirty="0" smtClean="0"/>
                        <a:t>опто́вый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7693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171" y="548680"/>
            <a:ext cx="820891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Грамматические нормы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987752"/>
              </p:ext>
            </p:extLst>
          </p:nvPr>
        </p:nvGraphicFramePr>
        <p:xfrm>
          <a:off x="982399" y="1556792"/>
          <a:ext cx="7152456" cy="436509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576228"/>
                <a:gridCol w="3576228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Bookman Old Style" panose="02050604050505020204" pitchFamily="18" charset="0"/>
                        </a:rPr>
                        <a:t>НЕПРАВИЛЬНО</a:t>
                      </a:r>
                      <a:endParaRPr lang="ru-RU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Bookman Old Style" panose="02050604050505020204" pitchFamily="18" charset="0"/>
                        </a:rPr>
                        <a:t>ПРАВИЛЬНО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Bookman Old Style" panose="020506040505050202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раздумчивый взгляд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задумчивый взгляд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latin typeface="Bookman Old Style" panose="02050604050505020204" pitchFamily="18" charset="0"/>
                        </a:rPr>
                        <a:t>более интереснее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интереснее (или более интересно)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ихний, </a:t>
                      </a:r>
                      <a:r>
                        <a:rPr kumimoji="0" lang="ru-RU" sz="2400" kern="1200" dirty="0" err="1" smtClean="0">
                          <a:effectLst/>
                          <a:latin typeface="Bookman Old Style" panose="02050604050505020204" pitchFamily="18" charset="0"/>
                        </a:rPr>
                        <a:t>егошний</a:t>
                      </a:r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, </a:t>
                      </a:r>
                      <a:r>
                        <a:rPr kumimoji="0" lang="ru-RU" sz="2400" kern="1200" dirty="0" err="1" smtClean="0">
                          <a:effectLst/>
                          <a:latin typeface="Bookman Old Style" panose="02050604050505020204" pitchFamily="18" charset="0"/>
                        </a:rPr>
                        <a:t>еёшний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их, его, её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согласно законов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согласно законам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обоих кафедр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обеих кафедр (т. к.  ж. р.)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15991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171" y="548680"/>
            <a:ext cx="820891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Орфографические нормы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072796"/>
              </p:ext>
            </p:extLst>
          </p:nvPr>
        </p:nvGraphicFramePr>
        <p:xfrm>
          <a:off x="982399" y="1412776"/>
          <a:ext cx="7152456" cy="47308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576228"/>
                <a:gridCol w="3576228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Bookman Old Style" panose="02050604050505020204" pitchFamily="18" charset="0"/>
                        </a:rPr>
                        <a:t>НЕПРАВИЛЬНО</a:t>
                      </a:r>
                      <a:endParaRPr lang="ru-RU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Bookman Old Style" panose="02050604050505020204" pitchFamily="18" charset="0"/>
                        </a:rPr>
                        <a:t>ПРАВИЛЬНО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Bookman Old Style" panose="020506040505050202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начал </a:t>
                      </a:r>
                      <a:r>
                        <a:rPr kumimoji="0" lang="ru-RU" sz="2400" kern="1200" dirty="0" err="1" smtClean="0">
                          <a:effectLst/>
                          <a:latin typeface="Bookman Old Style" panose="02050604050505020204" pitchFamily="18" charset="0"/>
                        </a:rPr>
                        <a:t>одеватся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начал одеваться (что </a:t>
                      </a:r>
                      <a:r>
                        <a:rPr kumimoji="0" lang="ru-RU" sz="2400" kern="1200" dirty="0" err="1" smtClean="0">
                          <a:effectLst/>
                          <a:latin typeface="Bookman Old Style" panose="02050604050505020204" pitchFamily="18" charset="0"/>
                        </a:rPr>
                        <a:t>делаТЬ</a:t>
                      </a:r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?)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564063"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err="1" smtClean="0">
                          <a:effectLst/>
                          <a:latin typeface="Bookman Old Style" panose="02050604050505020204" pitchFamily="18" charset="0"/>
                        </a:rPr>
                        <a:t>симпотичный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симпатичный (</a:t>
                      </a:r>
                      <a:r>
                        <a:rPr kumimoji="0" lang="ru-RU" sz="2400" kern="1200" dirty="0" err="1" smtClean="0">
                          <a:effectLst/>
                          <a:latin typeface="Bookman Old Style" panose="02050604050505020204" pitchFamily="18" charset="0"/>
                        </a:rPr>
                        <a:t>симпа́тия</a:t>
                      </a:r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err="1" smtClean="0">
                          <a:effectLst/>
                          <a:latin typeface="Bookman Old Style" panose="02050604050505020204" pitchFamily="18" charset="0"/>
                        </a:rPr>
                        <a:t>вобщем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в общем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err="1" smtClean="0">
                          <a:effectLst/>
                          <a:latin typeface="Bookman Old Style" panose="02050604050505020204" pitchFamily="18" charset="0"/>
                        </a:rPr>
                        <a:t>агенство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агентство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у меня так же есть эта книга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2400" kern="1200" dirty="0" smtClean="0">
                          <a:effectLst/>
                          <a:latin typeface="Bookman Old Style" panose="02050604050505020204" pitchFamily="18" charset="0"/>
                        </a:rPr>
                        <a:t>у меня также есть эта книга (также = тоже)</a:t>
                      </a:r>
                      <a:endParaRPr lang="ru-RU" sz="24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505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171" y="404664"/>
            <a:ext cx="820891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Пунктуационные нормы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100584"/>
              </p:ext>
            </p:extLst>
          </p:nvPr>
        </p:nvGraphicFramePr>
        <p:xfrm>
          <a:off x="803966" y="1124744"/>
          <a:ext cx="7560838" cy="523751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780419"/>
                <a:gridCol w="3780419"/>
              </a:tblGrid>
              <a:tr h="552997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Bookman Old Style" panose="02050604050505020204" pitchFamily="18" charset="0"/>
                        </a:rPr>
                        <a:t>НЕПРАВИЛЬНО</a:t>
                      </a:r>
                      <a:endParaRPr lang="ru-RU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Bookman Old Style" panose="02050604050505020204" pitchFamily="18" charset="0"/>
                        </a:rPr>
                        <a:t>ПРАВИЛЬНО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Bookman Old Style" panose="020506040505050202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817016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Bookman Old Style" panose="02050604050505020204" pitchFamily="18" charset="0"/>
                        </a:rPr>
                        <a:t>Вертолёт может летать низко, и медленно</a:t>
                      </a:r>
                      <a:endParaRPr lang="ru-RU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"/>
                        </a:spcAft>
                      </a:pPr>
                      <a:r>
                        <a:rPr lang="ru-RU" sz="1800" dirty="0">
                          <a:effectLst/>
                          <a:latin typeface="Bookman Old Style" panose="02050604050505020204" pitchFamily="18" charset="0"/>
                        </a:rPr>
                        <a:t>Вертолёт может летать низко и медленно (однородные члены + союз «и», соединяющий их – знаки препинания в этом случае не ставятся)</a:t>
                      </a:r>
                      <a:endParaRPr lang="ru-RU" sz="1600" dirty="0"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404457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Bookman Old Style" panose="02050604050505020204" pitchFamily="18" charset="0"/>
                        </a:rPr>
                        <a:t>Мы посетили пруд освещенный лунным светом</a:t>
                      </a:r>
                      <a:endParaRPr lang="ru-RU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Bookman Old Style" panose="02050604050505020204" pitchFamily="18" charset="0"/>
                        </a:rPr>
                        <a:t>Мы посетили пруд, освещенный лунным светом (причастный оборот после зависимого слова выделяется запятой)</a:t>
                      </a:r>
                      <a:endParaRPr lang="ru-RU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14044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"/>
                        </a:spcAft>
                      </a:pPr>
                      <a:r>
                        <a:rPr lang="ru-RU" sz="1800" dirty="0">
                          <a:effectLst/>
                          <a:latin typeface="Bookman Old Style" panose="02050604050505020204" pitchFamily="18" charset="0"/>
                        </a:rPr>
                        <a:t>Кто вчера солгал тому и завтра не поверят</a:t>
                      </a:r>
                      <a:endParaRPr lang="ru-RU" sz="1600" dirty="0"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Bookman Old Style" panose="02050604050505020204" pitchFamily="18" charset="0"/>
                        </a:rPr>
                        <a:t>Кто вчера солгал, тому и завтра не поверят (сложно предложение, между частями которого ставится запятая)</a:t>
                      </a:r>
                      <a:endParaRPr lang="ru-RU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3868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171" y="404664"/>
            <a:ext cx="820891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Стилистические нормы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04878"/>
              </p:ext>
            </p:extLst>
          </p:nvPr>
        </p:nvGraphicFramePr>
        <p:xfrm>
          <a:off x="827583" y="1268760"/>
          <a:ext cx="7488832" cy="45537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744416"/>
                <a:gridCol w="3744416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Bookman Old Style" panose="02050604050505020204" pitchFamily="18" charset="0"/>
                        </a:rPr>
                        <a:t>НЕПРАВИЛЬНО</a:t>
                      </a:r>
                      <a:endParaRPr lang="ru-RU" sz="18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Bookman Old Style" panose="02050604050505020204" pitchFamily="18" charset="0"/>
                        </a:rPr>
                        <a:t>ПРАВИЛЬНО</a:t>
                      </a:r>
                      <a:endParaRPr kumimoji="0" lang="ru-RU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Bookman Old Style" panose="02050604050505020204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Bookman Old Style" panose="02050604050505020204" pitchFamily="18" charset="0"/>
                        </a:rPr>
                        <a:t>Дорога каждая минута времени</a:t>
                      </a:r>
                      <a:endParaRPr lang="ru-RU" sz="20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"/>
                        </a:spcAft>
                      </a:pPr>
                      <a:r>
                        <a:rPr lang="ru-RU" sz="2000" dirty="0" smtClean="0">
                          <a:effectLst/>
                          <a:latin typeface="Bookman Old Style" panose="02050604050505020204" pitchFamily="18" charset="0"/>
                        </a:rPr>
                        <a:t>Дорога каждая минута (минута связана с понятием времени)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4063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Bookman Old Style" panose="02050604050505020204" pitchFamily="18" charset="0"/>
                        </a:rPr>
                        <a:t>В своих рассказах </a:t>
                      </a:r>
                    </a:p>
                    <a:p>
                      <a:pPr algn="l"/>
                      <a:r>
                        <a:rPr lang="ru-RU" sz="2000" dirty="0" smtClean="0">
                          <a:latin typeface="Bookman Old Style" panose="02050604050505020204" pitchFamily="18" charset="0"/>
                        </a:rPr>
                        <a:t>Н. Носов рассказывал о школьной жизни (тавтология)</a:t>
                      </a:r>
                      <a:endParaRPr lang="ru-RU" sz="20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Bookman Old Style" panose="02050604050505020204" pitchFamily="18" charset="0"/>
                        </a:rPr>
                        <a:t>В своих рассказах </a:t>
                      </a:r>
                    </a:p>
                    <a:p>
                      <a:pPr algn="l"/>
                      <a:r>
                        <a:rPr lang="ru-RU" sz="2000" dirty="0" smtClean="0">
                          <a:latin typeface="Bookman Old Style" panose="02050604050505020204" pitchFamily="18" charset="0"/>
                        </a:rPr>
                        <a:t>Н. Носов писал о школьной жизни </a:t>
                      </a:r>
                      <a:endParaRPr lang="ru-RU" sz="20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  <a:tr h="660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"/>
                        </a:spcAft>
                      </a:pPr>
                      <a:r>
                        <a:rPr lang="ru-RU" sz="2000" dirty="0" smtClean="0">
                          <a:effectLst/>
                          <a:latin typeface="Bookman Old Style" panose="02050604050505020204" pitchFamily="18" charset="0"/>
                        </a:rPr>
                        <a:t>На воскресной распродаже были дешевые цены</a:t>
                      </a:r>
                      <a:endParaRPr lang="ru-RU" sz="2000" dirty="0"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Bookman Old Style" panose="02050604050505020204" pitchFamily="18" charset="0"/>
                        </a:rPr>
                        <a:t>На воскресной распродаже были низкие цены (цена определяется прилагательными «высокий», «низкий»)</a:t>
                      </a:r>
                      <a:endParaRPr lang="ru-RU" sz="2000" dirty="0">
                        <a:latin typeface="Bookman Old Style" panose="020506040505050202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86274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32549"/>
            <a:ext cx="820891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Понятие молодежного сленга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316375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anose="02050604050505020204" pitchFamily="18" charset="0"/>
              </a:rPr>
              <a:t>Молодёжный сленг — социальный диалект людей в возрасте 12—22 лет, возникший из противопоставления себя не столько старшему поколению, сколько официальной системе. Бытует в среде городской учащейся молодёжи.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59" y="3140968"/>
            <a:ext cx="623887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4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08912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Сленг разных поколений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69926" y="3017045"/>
            <a:ext cx="1606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Bookman Old Style" panose="02050604050505020204" pitchFamily="18" charset="0"/>
              </a:rPr>
              <a:t>1960-е годы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28399" y="955769"/>
            <a:ext cx="4464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«Котлы» </a:t>
            </a:r>
            <a:r>
              <a:rPr lang="ru-RU" dirty="0">
                <a:latin typeface="Bookman Old Style" panose="02050604050505020204" pitchFamily="18" charset="0"/>
              </a:rPr>
              <a:t>— наручные </a:t>
            </a:r>
            <a:r>
              <a:rPr lang="ru-RU" dirty="0" smtClean="0">
                <a:latin typeface="Bookman Old Style" panose="02050604050505020204" pitchFamily="18" charset="0"/>
              </a:rPr>
              <a:t>часы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Хилять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неспешно </a:t>
            </a:r>
            <a:r>
              <a:rPr lang="ru-RU" dirty="0" smtClean="0">
                <a:latin typeface="Bookman Old Style" panose="02050604050505020204" pitchFamily="18" charset="0"/>
              </a:rPr>
              <a:t>прогуливаться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«Мани», «</a:t>
            </a:r>
            <a:r>
              <a:rPr lang="ru-RU" dirty="0" err="1" smtClean="0">
                <a:latin typeface="Bookman Old Style" panose="02050604050505020204" pitchFamily="18" charset="0"/>
              </a:rPr>
              <a:t>манюшки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</a:t>
            </a:r>
            <a:r>
              <a:rPr lang="ru-RU" dirty="0" smtClean="0">
                <a:latin typeface="Bookman Old Style" panose="02050604050505020204" pitchFamily="18" charset="0"/>
              </a:rPr>
              <a:t>деньги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«Шнурки </a:t>
            </a:r>
            <a:r>
              <a:rPr lang="ru-RU" dirty="0">
                <a:latin typeface="Bookman Old Style" panose="02050604050505020204" pitchFamily="18" charset="0"/>
              </a:rPr>
              <a:t>в </a:t>
            </a:r>
            <a:r>
              <a:rPr lang="ru-RU" dirty="0" smtClean="0">
                <a:latin typeface="Bookman Old Style" panose="02050604050505020204" pitchFamily="18" charset="0"/>
              </a:rPr>
              <a:t>стакане» — выражение, </a:t>
            </a:r>
            <a:r>
              <a:rPr lang="ru-RU" dirty="0">
                <a:latin typeface="Bookman Old Style" panose="02050604050505020204" pitchFamily="18" charset="0"/>
              </a:rPr>
              <a:t>означавшее, что родители </a:t>
            </a:r>
            <a:r>
              <a:rPr lang="ru-RU" dirty="0" smtClean="0">
                <a:latin typeface="Bookman Old Style" panose="02050604050505020204" pitchFamily="18" charset="0"/>
              </a:rPr>
              <a:t>дома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Стилять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танцевать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55769"/>
            <a:ext cx="3597353" cy="27999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755709"/>
            <a:ext cx="3496157" cy="268038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7545" y="3949974"/>
            <a:ext cx="47525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«Полис»</a:t>
            </a:r>
            <a:r>
              <a:rPr lang="ru-RU" dirty="0">
                <a:latin typeface="Bookman Old Style" panose="02050604050505020204" pitchFamily="18" charset="0"/>
              </a:rPr>
              <a:t> — </a:t>
            </a:r>
            <a:r>
              <a:rPr lang="ru-RU" dirty="0" smtClean="0">
                <a:latin typeface="Bookman Old Style" panose="02050604050505020204" pitchFamily="18" charset="0"/>
              </a:rPr>
              <a:t>милиция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Хае</a:t>
            </a:r>
            <a:r>
              <a:rPr lang="en-US" dirty="0" smtClean="0">
                <a:latin typeface="Bookman Old Style" panose="02050604050505020204" pitchFamily="18" charset="0"/>
              </a:rPr>
              <a:t>p</a:t>
            </a:r>
            <a:r>
              <a:rPr lang="ru-RU" dirty="0" smtClean="0">
                <a:latin typeface="Bookman Old Style" panose="02050604050505020204" pitchFamily="18" charset="0"/>
              </a:rPr>
              <a:t>»</a:t>
            </a:r>
            <a:r>
              <a:rPr lang="en-US" dirty="0" smtClean="0">
                <a:latin typeface="Bookman Old Style" panose="02050604050505020204" pitchFamily="18" charset="0"/>
              </a:rPr>
              <a:t> </a:t>
            </a:r>
            <a:r>
              <a:rPr lang="en-US" dirty="0">
                <a:latin typeface="Bookman Old Style" panose="02050604050505020204" pitchFamily="18" charset="0"/>
              </a:rPr>
              <a:t>— </a:t>
            </a:r>
            <a:r>
              <a:rPr lang="ru-RU" dirty="0">
                <a:latin typeface="Bookman Old Style" panose="02050604050505020204" pitchFamily="18" charset="0"/>
              </a:rPr>
              <a:t>длинные </a:t>
            </a:r>
            <a:r>
              <a:rPr lang="ru-RU" dirty="0" smtClean="0">
                <a:latin typeface="Bookman Old Style" panose="02050604050505020204" pitchFamily="18" charset="0"/>
              </a:rPr>
              <a:t>волосы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«Фей</a:t>
            </a:r>
            <a:r>
              <a:rPr lang="en-US" dirty="0" smtClean="0">
                <a:latin typeface="Bookman Old Style" panose="02050604050505020204" pitchFamily="18" charset="0"/>
              </a:rPr>
              <a:t>c</a:t>
            </a:r>
            <a:r>
              <a:rPr lang="ru-RU" dirty="0" smtClean="0">
                <a:latin typeface="Bookman Old Style" panose="02050604050505020204" pitchFamily="18" charset="0"/>
              </a:rPr>
              <a:t>»</a:t>
            </a:r>
            <a:r>
              <a:rPr lang="en-US" dirty="0" smtClean="0">
                <a:latin typeface="Bookman Old Style" panose="02050604050505020204" pitchFamily="18" charset="0"/>
              </a:rPr>
              <a:t> </a:t>
            </a:r>
            <a:r>
              <a:rPr lang="en-US" dirty="0">
                <a:latin typeface="Bookman Old Style" panose="02050604050505020204" pitchFamily="18" charset="0"/>
              </a:rPr>
              <a:t>—</a:t>
            </a:r>
            <a:r>
              <a:rPr lang="ru-RU" dirty="0">
                <a:latin typeface="Bookman Old Style" panose="02050604050505020204" pitchFamily="18" charset="0"/>
              </a:rPr>
              <a:t>внешний вид, </a:t>
            </a:r>
            <a:r>
              <a:rPr lang="ru-RU" dirty="0" smtClean="0">
                <a:latin typeface="Bookman Old Style" panose="02050604050505020204" pitchFamily="18" charset="0"/>
              </a:rPr>
              <a:t>лицо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«П</a:t>
            </a:r>
            <a:r>
              <a:rPr lang="en-US" dirty="0">
                <a:latin typeface="Bookman Old Style" panose="02050604050505020204" pitchFamily="18" charset="0"/>
              </a:rPr>
              <a:t>p</a:t>
            </a:r>
            <a:r>
              <a:rPr lang="ru-RU" dirty="0" err="1" smtClean="0">
                <a:latin typeface="Bookman Old Style" panose="02050604050505020204" pitchFamily="18" charset="0"/>
              </a:rPr>
              <a:t>икид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</a:t>
            </a:r>
            <a:r>
              <a:rPr lang="ru-RU" dirty="0" smtClean="0">
                <a:latin typeface="Bookman Old Style" panose="02050604050505020204" pitchFamily="18" charset="0"/>
              </a:rPr>
              <a:t>одежда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«Стебаться» </a:t>
            </a:r>
            <a:r>
              <a:rPr lang="ru-RU" dirty="0">
                <a:latin typeface="Bookman Old Style" panose="02050604050505020204" pitchFamily="18" charset="0"/>
              </a:rPr>
              <a:t>— смеяться над кем-то, </a:t>
            </a:r>
            <a:r>
              <a:rPr lang="ru-RU" dirty="0" smtClean="0">
                <a:latin typeface="Bookman Old Style" panose="02050604050505020204" pitchFamily="18" charset="0"/>
              </a:rPr>
              <a:t>издеваться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Скипнуть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уйти, сбежать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25134" y="5981299"/>
            <a:ext cx="1606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1970-е </a:t>
            </a:r>
            <a:r>
              <a:rPr lang="ru-RU" dirty="0">
                <a:latin typeface="Bookman Old Style" panose="02050604050505020204" pitchFamily="18" charset="0"/>
              </a:rPr>
              <a:t>годы</a:t>
            </a:r>
          </a:p>
        </p:txBody>
      </p:sp>
    </p:spTree>
    <p:extLst>
      <p:ext uri="{BB962C8B-B14F-4D97-AF65-F5344CB8AC3E}">
        <p14:creationId xmlns:p14="http://schemas.microsoft.com/office/powerpoint/2010/main" val="5463930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3375" y="2574901"/>
            <a:ext cx="1606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1980-е </a:t>
            </a:r>
            <a:r>
              <a:rPr lang="ru-RU" dirty="0">
                <a:latin typeface="Bookman Old Style" panose="02050604050505020204" pitchFamily="18" charset="0"/>
              </a:rPr>
              <a:t>годы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77147" y="820575"/>
            <a:ext cx="43927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«Обломаться» — остаться </a:t>
            </a:r>
            <a:r>
              <a:rPr lang="ru-RU" dirty="0">
                <a:latin typeface="Bookman Old Style" panose="02050604050505020204" pitchFamily="18" charset="0"/>
              </a:rPr>
              <a:t>ни с </a:t>
            </a:r>
            <a:r>
              <a:rPr lang="ru-RU" dirty="0" smtClean="0">
                <a:latin typeface="Bookman Old Style" panose="02050604050505020204" pitchFamily="18" charset="0"/>
              </a:rPr>
              <a:t>чем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«С</a:t>
            </a:r>
            <a:r>
              <a:rPr lang="en-US" dirty="0">
                <a:latin typeface="Bookman Old Style" panose="02050604050505020204" pitchFamily="18" charset="0"/>
              </a:rPr>
              <a:t>e</a:t>
            </a:r>
            <a:r>
              <a:rPr lang="ru-RU" dirty="0" err="1" smtClean="0">
                <a:latin typeface="Bookman Old Style" panose="02050604050505020204" pitchFamily="18" charset="0"/>
              </a:rPr>
              <a:t>йшн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</a:t>
            </a:r>
            <a:r>
              <a:rPr lang="ru-RU" dirty="0" smtClean="0">
                <a:latin typeface="Bookman Old Style" panose="02050604050505020204" pitchFamily="18" charset="0"/>
              </a:rPr>
              <a:t>концерт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Аскать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просить деньги на улице у </a:t>
            </a:r>
            <a:r>
              <a:rPr lang="ru-RU" dirty="0" smtClean="0">
                <a:latin typeface="Bookman Old Style" panose="02050604050505020204" pitchFamily="18" charset="0"/>
              </a:rPr>
              <a:t>прохожих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«Вписать» </a:t>
            </a:r>
            <a:r>
              <a:rPr lang="ru-RU" dirty="0">
                <a:latin typeface="Bookman Old Style" panose="02050604050505020204" pitchFamily="18" charset="0"/>
              </a:rPr>
              <a:t>— пустить переночевать к себе домой хороших </a:t>
            </a:r>
            <a:r>
              <a:rPr lang="ru-RU" dirty="0" smtClean="0">
                <a:latin typeface="Bookman Old Style" panose="02050604050505020204" pitchFamily="18" charset="0"/>
              </a:rPr>
              <a:t>людей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29" y="625686"/>
            <a:ext cx="3654452" cy="214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27584" y="3212976"/>
            <a:ext cx="427930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Лавэ</a:t>
            </a:r>
            <a:r>
              <a:rPr lang="ru-RU" dirty="0" smtClean="0">
                <a:latin typeface="Bookman Old Style" panose="02050604050505020204" pitchFamily="18" charset="0"/>
              </a:rPr>
              <a:t>»</a:t>
            </a:r>
            <a:r>
              <a:rPr lang="ru-RU" dirty="0">
                <a:latin typeface="Bookman Old Style" panose="02050604050505020204" pitchFamily="18" charset="0"/>
              </a:rPr>
              <a:t> — </a:t>
            </a:r>
            <a:r>
              <a:rPr lang="ru-RU" dirty="0" smtClean="0">
                <a:latin typeface="Bookman Old Style" panose="02050604050505020204" pitchFamily="18" charset="0"/>
              </a:rPr>
              <a:t>деньги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«Ездить </a:t>
            </a:r>
            <a:r>
              <a:rPr lang="ru-RU" dirty="0">
                <a:latin typeface="Bookman Old Style" panose="02050604050505020204" pitchFamily="18" charset="0"/>
              </a:rPr>
              <a:t>по </a:t>
            </a:r>
            <a:r>
              <a:rPr lang="ru-RU" dirty="0" smtClean="0">
                <a:latin typeface="Bookman Old Style" panose="02050604050505020204" pitchFamily="18" charset="0"/>
              </a:rPr>
              <a:t>ушам» </a:t>
            </a:r>
            <a:r>
              <a:rPr lang="ru-RU" dirty="0">
                <a:latin typeface="Bookman Old Style" panose="02050604050505020204" pitchFamily="18" charset="0"/>
              </a:rPr>
              <a:t>— говорить долго и </a:t>
            </a:r>
            <a:r>
              <a:rPr lang="ru-RU" dirty="0" smtClean="0">
                <a:latin typeface="Bookman Old Style" panose="02050604050505020204" pitchFamily="18" charset="0"/>
              </a:rPr>
              <a:t>нудно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«Загрузить» </a:t>
            </a:r>
            <a:r>
              <a:rPr lang="ru-RU" dirty="0">
                <a:latin typeface="Bookman Old Style" panose="02050604050505020204" pitchFamily="18" charset="0"/>
              </a:rPr>
              <a:t>— заставить </a:t>
            </a:r>
            <a:r>
              <a:rPr lang="ru-RU" dirty="0" smtClean="0">
                <a:latin typeface="Bookman Old Style" panose="02050604050505020204" pitchFamily="18" charset="0"/>
              </a:rPr>
              <a:t>задуматься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«Поднимать </a:t>
            </a:r>
            <a:r>
              <a:rPr lang="ru-RU" dirty="0" err="1" smtClean="0">
                <a:latin typeface="Bookman Old Style" panose="02050604050505020204" pitchFamily="18" charset="0"/>
              </a:rPr>
              <a:t>кипеш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</a:t>
            </a:r>
            <a:r>
              <a:rPr lang="ru-RU" dirty="0" smtClean="0">
                <a:latin typeface="Bookman Old Style" panose="02050604050505020204" pitchFamily="18" charset="0"/>
              </a:rPr>
              <a:t>суетиться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«По ходу» </a:t>
            </a:r>
            <a:r>
              <a:rPr lang="ru-RU" dirty="0">
                <a:latin typeface="Bookman Old Style" panose="02050604050505020204" pitchFamily="18" charset="0"/>
              </a:rPr>
              <a:t>— </a:t>
            </a:r>
            <a:r>
              <a:rPr lang="ru-RU" dirty="0" smtClean="0">
                <a:latin typeface="Bookman Old Style" panose="02050604050505020204" pitchFamily="18" charset="0"/>
              </a:rPr>
              <a:t>видимо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Стремный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немодный, </a:t>
            </a:r>
            <a:r>
              <a:rPr lang="ru-RU" dirty="0" smtClean="0">
                <a:latin typeface="Bookman Old Style" panose="02050604050505020204" pitchFamily="18" charset="0"/>
              </a:rPr>
              <a:t>плохой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«Штукатурка» </a:t>
            </a:r>
            <a:r>
              <a:rPr lang="ru-RU" dirty="0">
                <a:latin typeface="Bookman Old Style" panose="02050604050505020204" pitchFamily="18" charset="0"/>
              </a:rPr>
              <a:t>— косметика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00357" y="5950667"/>
            <a:ext cx="1606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1990-е </a:t>
            </a:r>
            <a:r>
              <a:rPr lang="ru-RU" dirty="0">
                <a:latin typeface="Bookman Old Style" panose="02050604050505020204" pitchFamily="18" charset="0"/>
              </a:rPr>
              <a:t>годы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760" y="3087750"/>
            <a:ext cx="3166622" cy="326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7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76256" y="3419708"/>
            <a:ext cx="1606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2000-е </a:t>
            </a:r>
            <a:r>
              <a:rPr lang="ru-RU" dirty="0">
                <a:latin typeface="Bookman Old Style" panose="02050604050505020204" pitchFamily="18" charset="0"/>
              </a:rPr>
              <a:t>годы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4048643" cy="28803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900121" y="548680"/>
            <a:ext cx="358266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«Чел»</a:t>
            </a:r>
            <a:r>
              <a:rPr lang="ru-RU" dirty="0">
                <a:latin typeface="Bookman Old Style" panose="02050604050505020204" pitchFamily="18" charset="0"/>
              </a:rPr>
              <a:t> — </a:t>
            </a:r>
            <a:r>
              <a:rPr lang="ru-RU" dirty="0" smtClean="0">
                <a:latin typeface="Bookman Old Style" panose="02050604050505020204" pitchFamily="18" charset="0"/>
              </a:rPr>
              <a:t>человек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«Отпад», «улетно» </a:t>
            </a:r>
            <a:r>
              <a:rPr lang="ru-RU" dirty="0">
                <a:latin typeface="Bookman Old Style" panose="02050604050505020204" pitchFamily="18" charset="0"/>
              </a:rPr>
              <a:t>— </a:t>
            </a:r>
            <a:r>
              <a:rPr lang="ru-RU" dirty="0" smtClean="0">
                <a:latin typeface="Bookman Old Style" panose="02050604050505020204" pitchFamily="18" charset="0"/>
              </a:rPr>
              <a:t>хорошо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«Хата» </a:t>
            </a:r>
            <a:r>
              <a:rPr lang="ru-RU" dirty="0">
                <a:latin typeface="Bookman Old Style" panose="02050604050505020204" pitchFamily="18" charset="0"/>
              </a:rPr>
              <a:t>— </a:t>
            </a:r>
            <a:r>
              <a:rPr lang="ru-RU" dirty="0" smtClean="0">
                <a:latin typeface="Bookman Old Style" panose="02050604050505020204" pitchFamily="18" charset="0"/>
              </a:rPr>
              <a:t>квартира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Брателло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</a:t>
            </a:r>
            <a:r>
              <a:rPr lang="ru-RU" dirty="0" smtClean="0">
                <a:latin typeface="Bookman Old Style" panose="02050604050505020204" pitchFamily="18" charset="0"/>
              </a:rPr>
              <a:t>друг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«Отстой» </a:t>
            </a:r>
            <a:r>
              <a:rPr lang="ru-RU" dirty="0">
                <a:latin typeface="Bookman Old Style" panose="02050604050505020204" pitchFamily="18" charset="0"/>
              </a:rPr>
              <a:t>— плохо, </a:t>
            </a:r>
            <a:r>
              <a:rPr lang="ru-RU" dirty="0" smtClean="0">
                <a:latin typeface="Bookman Old Style" panose="02050604050505020204" pitchFamily="18" charset="0"/>
              </a:rPr>
              <a:t>неудачно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«Клевый» </a:t>
            </a:r>
            <a:r>
              <a:rPr lang="ru-RU" dirty="0">
                <a:latin typeface="Bookman Old Style" panose="02050604050505020204" pitchFamily="18" charset="0"/>
              </a:rPr>
              <a:t>— хороший, </a:t>
            </a:r>
            <a:r>
              <a:rPr lang="ru-RU" dirty="0" smtClean="0">
                <a:latin typeface="Bookman Old Style" panose="02050604050505020204" pitchFamily="18" charset="0"/>
              </a:rPr>
              <a:t>веселый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«В лом» </a:t>
            </a:r>
            <a:r>
              <a:rPr lang="ru-RU" dirty="0">
                <a:latin typeface="Bookman Old Style" panose="02050604050505020204" pitchFamily="18" charset="0"/>
              </a:rPr>
              <a:t>— лень, неохота что-либо </a:t>
            </a:r>
            <a:r>
              <a:rPr lang="ru-RU" dirty="0" smtClean="0">
                <a:latin typeface="Bookman Old Style" panose="02050604050505020204" pitchFamily="18" charset="0"/>
              </a:rPr>
              <a:t>делать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«В натуре» </a:t>
            </a:r>
            <a:r>
              <a:rPr lang="ru-RU" dirty="0">
                <a:latin typeface="Bookman Old Style" panose="02050604050505020204" pitchFamily="18" charset="0"/>
              </a:rPr>
              <a:t>— на самом </a:t>
            </a:r>
            <a:r>
              <a:rPr lang="ru-RU" dirty="0" smtClean="0">
                <a:latin typeface="Bookman Old Style" panose="02050604050505020204" pitchFamily="18" charset="0"/>
              </a:rPr>
              <a:t>деле</a:t>
            </a:r>
          </a:p>
          <a:p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221088"/>
            <a:ext cx="43605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«Дикий»</a:t>
            </a:r>
            <a:r>
              <a:rPr lang="ru-RU" dirty="0">
                <a:latin typeface="Bookman Old Style" panose="02050604050505020204" pitchFamily="18" charset="0"/>
              </a:rPr>
              <a:t> — </a:t>
            </a:r>
            <a:r>
              <a:rPr lang="ru-RU" dirty="0" smtClean="0">
                <a:latin typeface="Bookman Old Style" panose="02050604050505020204" pitchFamily="18" charset="0"/>
              </a:rPr>
              <a:t>странный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«Параллельно» </a:t>
            </a:r>
            <a:r>
              <a:rPr lang="ru-RU" dirty="0">
                <a:latin typeface="Bookman Old Style" panose="02050604050505020204" pitchFamily="18" charset="0"/>
              </a:rPr>
              <a:t>— без </a:t>
            </a:r>
            <a:r>
              <a:rPr lang="ru-RU" dirty="0" smtClean="0">
                <a:latin typeface="Bookman Old Style" panose="02050604050505020204" pitchFamily="18" charset="0"/>
              </a:rPr>
              <a:t>разницы</a:t>
            </a:r>
            <a:endParaRPr lang="ru-RU" dirty="0">
              <a:latin typeface="Bookman Old Style" panose="02050604050505020204" pitchFamily="18" charset="0"/>
            </a:endParaRPr>
          </a:p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Гоу</a:t>
            </a:r>
            <a:r>
              <a:rPr lang="ru-RU" dirty="0" smtClean="0">
                <a:latin typeface="Bookman Old Style" panose="02050604050505020204" pitchFamily="18" charset="0"/>
              </a:rPr>
              <a:t>» </a:t>
            </a:r>
            <a:r>
              <a:rPr lang="ru-RU" dirty="0">
                <a:latin typeface="Bookman Old Style" panose="02050604050505020204" pitchFamily="18" charset="0"/>
              </a:rPr>
              <a:t>— идём, </a:t>
            </a:r>
            <a:r>
              <a:rPr lang="ru-RU" dirty="0" smtClean="0">
                <a:latin typeface="Bookman Old Style" panose="02050604050505020204" pitchFamily="18" charset="0"/>
              </a:rPr>
              <a:t>пошли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«Штука» </a:t>
            </a:r>
            <a:r>
              <a:rPr lang="ru-RU" dirty="0">
                <a:latin typeface="Bookman Old Style" panose="02050604050505020204" pitchFamily="18" charset="0"/>
              </a:rPr>
              <a:t>— 1000 </a:t>
            </a:r>
            <a:r>
              <a:rPr lang="ru-RU" dirty="0" smtClean="0">
                <a:latin typeface="Bookman Old Style" panose="02050604050505020204" pitchFamily="18" charset="0"/>
              </a:rPr>
              <a:t>рублей</a:t>
            </a:r>
          </a:p>
          <a:p>
            <a:r>
              <a:rPr lang="ru-RU" dirty="0" smtClean="0">
                <a:latin typeface="Bookman Old Style" panose="02050604050505020204" pitchFamily="18" charset="0"/>
              </a:rPr>
              <a:t>«Баян» </a:t>
            </a:r>
            <a:r>
              <a:rPr lang="ru-RU" dirty="0">
                <a:latin typeface="Bookman Old Style" panose="02050604050505020204" pitchFamily="18" charset="0"/>
              </a:rPr>
              <a:t>— повторение</a:t>
            </a:r>
            <a:endParaRPr lang="ru-RU" dirty="0" smtClean="0">
              <a:latin typeface="Bookman Old Style" panose="020506040505050202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933055"/>
            <a:ext cx="4055864" cy="239292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63873" y="5805264"/>
            <a:ext cx="1606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2010-е </a:t>
            </a:r>
            <a:r>
              <a:rPr lang="ru-RU" dirty="0">
                <a:latin typeface="Bookman Old Style" panose="02050604050505020204" pitchFamily="18" charset="0"/>
              </a:rPr>
              <a:t>годы</a:t>
            </a:r>
          </a:p>
        </p:txBody>
      </p:sp>
    </p:spTree>
    <p:extLst>
      <p:ext uri="{BB962C8B-B14F-4D97-AF65-F5344CB8AC3E}">
        <p14:creationId xmlns:p14="http://schemas.microsoft.com/office/powerpoint/2010/main" val="206821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80728"/>
            <a:ext cx="7776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«Вчера с одной клюшкой познакомился, </a:t>
            </a:r>
            <a:r>
              <a:rPr lang="ru-RU" sz="2000" dirty="0" err="1">
                <a:latin typeface="Bookman Old Style" panose="02050604050505020204" pitchFamily="18" charset="0"/>
              </a:rPr>
              <a:t>шебутная</a:t>
            </a:r>
            <a:r>
              <a:rPr lang="ru-RU" sz="2000" dirty="0">
                <a:latin typeface="Bookman Old Style" panose="02050604050505020204" pitchFamily="18" charset="0"/>
              </a:rPr>
              <a:t> такая, ну прямо Забава </a:t>
            </a:r>
            <a:r>
              <a:rPr lang="ru-RU" sz="2000" dirty="0" err="1">
                <a:latin typeface="Bookman Old Style" panose="02050604050505020204" pitchFamily="18" charset="0"/>
              </a:rPr>
              <a:t>Путятишна</a:t>
            </a:r>
            <a:r>
              <a:rPr lang="ru-RU" sz="2000" dirty="0">
                <a:latin typeface="Bookman Old Style" panose="02050604050505020204" pitchFamily="18" charset="0"/>
              </a:rPr>
              <a:t>, трещит без умолку, </a:t>
            </a:r>
            <a:r>
              <a:rPr lang="ru-RU" sz="2000" dirty="0" err="1">
                <a:latin typeface="Bookman Old Style" panose="02050604050505020204" pitchFamily="18" charset="0"/>
              </a:rPr>
              <a:t>прикид</a:t>
            </a:r>
            <a:r>
              <a:rPr lang="ru-RU" sz="2000" dirty="0">
                <a:latin typeface="Bookman Old Style" panose="02050604050505020204" pitchFamily="18" charset="0"/>
              </a:rPr>
              <a:t> прикольный. Я сначала </a:t>
            </a:r>
            <a:r>
              <a:rPr lang="ru-RU" sz="2000" dirty="0" err="1">
                <a:latin typeface="Bookman Old Style" panose="02050604050505020204" pitchFamily="18" charset="0"/>
              </a:rPr>
              <a:t>постебать</a:t>
            </a:r>
            <a:r>
              <a:rPr lang="ru-RU" sz="2000" dirty="0">
                <a:latin typeface="Bookman Old Style" panose="02050604050505020204" pitchFamily="18" charset="0"/>
              </a:rPr>
              <a:t> ее думал, но она меня загрузила по самое не хочу. Понял, что с ней это не прокатит. Короче, на следующей неделе у друга сабантуй будет, пригласил ее туда».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645024"/>
            <a:ext cx="7776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Bookman Old Style" panose="02050604050505020204" pitchFamily="18" charset="0"/>
              </a:rPr>
              <a:t>«Вчера с одной </a:t>
            </a:r>
            <a:r>
              <a:rPr lang="ru-RU" sz="2000" dirty="0" smtClean="0">
                <a:latin typeface="Bookman Old Style" panose="02050604050505020204" pitchFamily="18" charset="0"/>
              </a:rPr>
              <a:t>девушкой </a:t>
            </a:r>
            <a:r>
              <a:rPr lang="ru-RU" sz="2000" dirty="0">
                <a:latin typeface="Bookman Old Style" panose="02050604050505020204" pitchFamily="18" charset="0"/>
              </a:rPr>
              <a:t>познакомился, </a:t>
            </a:r>
            <a:r>
              <a:rPr lang="ru-RU" sz="2000" dirty="0" smtClean="0">
                <a:latin typeface="Bookman Old Style" panose="02050604050505020204" pitchFamily="18" charset="0"/>
              </a:rPr>
              <a:t>веселая </a:t>
            </a:r>
            <a:r>
              <a:rPr lang="ru-RU" sz="2000" dirty="0">
                <a:latin typeface="Bookman Old Style" panose="02050604050505020204" pitchFamily="18" charset="0"/>
              </a:rPr>
              <a:t>такая, ну прямо Забава </a:t>
            </a:r>
            <a:r>
              <a:rPr lang="ru-RU" sz="2000" dirty="0" err="1">
                <a:latin typeface="Bookman Old Style" panose="02050604050505020204" pitchFamily="18" charset="0"/>
              </a:rPr>
              <a:t>Путятишна</a:t>
            </a:r>
            <a:r>
              <a:rPr lang="ru-RU" sz="2000" dirty="0">
                <a:latin typeface="Bookman Old Style" panose="02050604050505020204" pitchFamily="18" charset="0"/>
              </a:rPr>
              <a:t>, </a:t>
            </a:r>
            <a:r>
              <a:rPr lang="ru-RU" sz="2000" dirty="0" smtClean="0">
                <a:latin typeface="Bookman Old Style" panose="02050604050505020204" pitchFamily="18" charset="0"/>
              </a:rPr>
              <a:t>болтает </a:t>
            </a:r>
            <a:r>
              <a:rPr lang="ru-RU" sz="2000" dirty="0">
                <a:latin typeface="Bookman Old Style" panose="02050604050505020204" pitchFamily="18" charset="0"/>
              </a:rPr>
              <a:t>без умолку, </a:t>
            </a:r>
            <a:r>
              <a:rPr lang="ru-RU" sz="2000" dirty="0" smtClean="0">
                <a:latin typeface="Bookman Old Style" panose="02050604050505020204" pitchFamily="18" charset="0"/>
              </a:rPr>
              <a:t>одежда глаз радует. </a:t>
            </a:r>
            <a:r>
              <a:rPr lang="ru-RU" sz="2000" dirty="0">
                <a:latin typeface="Bookman Old Style" panose="02050604050505020204" pitchFamily="18" charset="0"/>
              </a:rPr>
              <a:t>Я сначала </a:t>
            </a:r>
            <a:r>
              <a:rPr lang="ru-RU" sz="2000" dirty="0" smtClean="0">
                <a:latin typeface="Bookman Old Style" panose="02050604050505020204" pitchFamily="18" charset="0"/>
              </a:rPr>
              <a:t>поиздеваться </a:t>
            </a:r>
            <a:r>
              <a:rPr lang="ru-RU" sz="2000" dirty="0">
                <a:latin typeface="Bookman Old Style" panose="02050604050505020204" pitchFamily="18" charset="0"/>
              </a:rPr>
              <a:t>думал, но она меня </a:t>
            </a:r>
            <a:r>
              <a:rPr lang="ru-RU" sz="2000" dirty="0" smtClean="0">
                <a:latin typeface="Bookman Old Style" panose="02050604050505020204" pitchFamily="18" charset="0"/>
              </a:rPr>
              <a:t>заставила голову поломать. </a:t>
            </a:r>
            <a:r>
              <a:rPr lang="ru-RU" sz="2000" dirty="0">
                <a:latin typeface="Bookman Old Style" panose="02050604050505020204" pitchFamily="18" charset="0"/>
              </a:rPr>
              <a:t>Понял, что с ней это не </a:t>
            </a:r>
            <a:r>
              <a:rPr lang="ru-RU" sz="2000" dirty="0" smtClean="0">
                <a:latin typeface="Bookman Old Style" panose="02050604050505020204" pitchFamily="18" charset="0"/>
              </a:rPr>
              <a:t>пройдет. В общем, </a:t>
            </a:r>
            <a:r>
              <a:rPr lang="ru-RU" sz="2000" dirty="0">
                <a:latin typeface="Bookman Old Style" panose="02050604050505020204" pitchFamily="18" charset="0"/>
              </a:rPr>
              <a:t>на следующей неделе у друга </a:t>
            </a:r>
            <a:r>
              <a:rPr lang="ru-RU" sz="2000" dirty="0" smtClean="0">
                <a:latin typeface="Bookman Old Style" panose="02050604050505020204" pitchFamily="18" charset="0"/>
              </a:rPr>
              <a:t>вечеринка будет</a:t>
            </a:r>
            <a:r>
              <a:rPr lang="ru-RU" sz="2000" dirty="0">
                <a:latin typeface="Bookman Old Style" panose="02050604050505020204" pitchFamily="18" charset="0"/>
              </a:rPr>
              <a:t>, пригласил ее туда». </a:t>
            </a:r>
          </a:p>
        </p:txBody>
      </p:sp>
    </p:spTree>
    <p:extLst>
      <p:ext uri="{BB962C8B-B14F-4D97-AF65-F5344CB8AC3E}">
        <p14:creationId xmlns:p14="http://schemas.microsoft.com/office/powerpoint/2010/main" val="29533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14337"/>
            <a:ext cx="820891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Методы исследования.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412776"/>
            <a:ext cx="82089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Для исследования было проведено анкетирование среди учащихся 10, 11 классов, в котором были проверены их знания каждой из речевых норм. </a:t>
            </a:r>
          </a:p>
          <a:p>
            <a:endParaRPr lang="ru-RU" sz="2000" dirty="0" smtClean="0">
              <a:latin typeface="Bookman Old Style" panose="02050604050505020204" pitchFamily="18" charset="0"/>
            </a:endParaRPr>
          </a:p>
          <a:p>
            <a:r>
              <a:rPr lang="ru-RU" sz="2000" dirty="0" smtClean="0">
                <a:latin typeface="Bookman Old Style" panose="02050604050505020204" pitchFamily="18" charset="0"/>
              </a:rPr>
              <a:t>Также было уделено отдельное внимание использованию сленга (что является отклонением от этих норм) подростками в возрасте 16 -18 лет.</a:t>
            </a:r>
          </a:p>
          <a:p>
            <a:endParaRPr lang="ru-RU" sz="2000" dirty="0" smtClean="0">
              <a:latin typeface="Bookman Old Style" panose="02050604050505020204" pitchFamily="18" charset="0"/>
            </a:endParaRPr>
          </a:p>
          <a:p>
            <a:endParaRPr lang="ru-RU" sz="2000" dirty="0">
              <a:latin typeface="Bookman Old Style" panose="02050604050505020204" pitchFamily="18" charset="0"/>
            </a:endParaRPr>
          </a:p>
          <a:p>
            <a:r>
              <a:rPr lang="ru-RU" sz="2000" dirty="0" smtClean="0">
                <a:latin typeface="Bookman Old Style" panose="02050604050505020204" pitchFamily="18" charset="0"/>
              </a:rPr>
              <a:t>Результаты исследования 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представлены в виде диаграмм.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217" y="3573016"/>
            <a:ext cx="2665515" cy="278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2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7888" y="332656"/>
            <a:ext cx="820891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Результаты исследования. Лексические нормы.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7888" y="796642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а) Адресат получил письмо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60379151"/>
              </p:ext>
            </p:extLst>
          </p:nvPr>
        </p:nvGraphicFramePr>
        <p:xfrm>
          <a:off x="261864" y="1196752"/>
          <a:ext cx="4320480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2852936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Bookman Old Style" panose="02050604050505020204" pitchFamily="18" charset="0"/>
              </a:rPr>
              <a:t>б) Ему </a:t>
            </a:r>
            <a:r>
              <a:rPr lang="ru-RU" b="1" dirty="0">
                <a:latin typeface="Bookman Old Style" panose="02050604050505020204" pitchFamily="18" charset="0"/>
              </a:rPr>
              <a:t>представили</a:t>
            </a:r>
            <a:r>
              <a:rPr lang="ru-RU" dirty="0">
                <a:latin typeface="Bookman Old Style" panose="02050604050505020204" pitchFamily="18" charset="0"/>
              </a:rPr>
              <a:t> высокую должность (предоставили</a:t>
            </a:r>
            <a:r>
              <a:rPr lang="ru-RU" dirty="0" smtClean="0">
                <a:latin typeface="Bookman Old Style" panose="02050604050505020204" pitchFamily="18" charset="0"/>
              </a:rPr>
              <a:t>)</a:t>
            </a:r>
            <a:endParaRPr lang="ru-RU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86697910"/>
              </p:ext>
            </p:extLst>
          </p:nvPr>
        </p:nvGraphicFramePr>
        <p:xfrm>
          <a:off x="4349807" y="1124744"/>
          <a:ext cx="4398657" cy="1631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826250255"/>
              </p:ext>
            </p:extLst>
          </p:nvPr>
        </p:nvGraphicFramePr>
        <p:xfrm>
          <a:off x="477888" y="3222268"/>
          <a:ext cx="3852428" cy="1327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679940284"/>
              </p:ext>
            </p:extLst>
          </p:nvPr>
        </p:nvGraphicFramePr>
        <p:xfrm>
          <a:off x="4932040" y="3169275"/>
          <a:ext cx="3754760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67544" y="4581128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Bookman Old Style" panose="02050604050505020204" pitchFamily="18" charset="0"/>
              </a:rPr>
              <a:t>в) Он </a:t>
            </a:r>
            <a:r>
              <a:rPr lang="ru-RU" b="1" dirty="0">
                <a:solidFill>
                  <a:prstClr val="black"/>
                </a:solidFill>
                <a:latin typeface="Bookman Old Style" panose="02050604050505020204" pitchFamily="18" charset="0"/>
              </a:rPr>
              <a:t>одел</a:t>
            </a:r>
            <a:r>
              <a:rPr lang="ru-RU" dirty="0">
                <a:solidFill>
                  <a:prstClr val="black"/>
                </a:solidFill>
                <a:latin typeface="Bookman Old Style" panose="02050604050505020204" pitchFamily="18" charset="0"/>
              </a:rPr>
              <a:t> шляпу и вышел на улицу (надел) 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424876355"/>
              </p:ext>
            </p:extLst>
          </p:nvPr>
        </p:nvGraphicFramePr>
        <p:xfrm>
          <a:off x="467544" y="4950460"/>
          <a:ext cx="3960440" cy="1502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904142116"/>
              </p:ext>
            </p:extLst>
          </p:nvPr>
        </p:nvGraphicFramePr>
        <p:xfrm>
          <a:off x="4319972" y="4950460"/>
          <a:ext cx="4524164" cy="1543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93433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353" y="404664"/>
            <a:ext cx="820891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Орфоэпические нормы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2353" y="1148268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latin typeface="Bookman Old Style" panose="02050604050505020204" pitchFamily="18" charset="0"/>
              </a:rPr>
              <a:t>Звони́т</a:t>
            </a:r>
            <a:r>
              <a:rPr lang="ru-RU" sz="2400" dirty="0">
                <a:latin typeface="Bookman Old Style" panose="02050604050505020204" pitchFamily="18" charset="0"/>
              </a:rPr>
              <a:t>, </a:t>
            </a:r>
            <a:r>
              <a:rPr lang="ru-RU" sz="2400" dirty="0" err="1">
                <a:latin typeface="Bookman Old Style" panose="02050604050505020204" pitchFamily="18" charset="0"/>
              </a:rPr>
              <a:t>уве́домить</a:t>
            </a:r>
            <a:r>
              <a:rPr lang="ru-RU" sz="2400" dirty="0">
                <a:latin typeface="Bookman Old Style" panose="02050604050505020204" pitchFamily="18" charset="0"/>
              </a:rPr>
              <a:t>, </a:t>
            </a:r>
            <a:r>
              <a:rPr lang="ru-RU" sz="2400" dirty="0" err="1">
                <a:latin typeface="Bookman Old Style" panose="02050604050505020204" pitchFamily="18" charset="0"/>
              </a:rPr>
              <a:t>краси́вее</a:t>
            </a:r>
            <a:r>
              <a:rPr lang="ru-RU" sz="2400" dirty="0">
                <a:latin typeface="Bookman Old Style" panose="02050604050505020204" pitchFamily="18" charset="0"/>
              </a:rPr>
              <a:t>, </a:t>
            </a:r>
            <a:r>
              <a:rPr lang="ru-RU" sz="2400" dirty="0" err="1">
                <a:latin typeface="Bookman Old Style" panose="02050604050505020204" pitchFamily="18" charset="0"/>
              </a:rPr>
              <a:t>сре́дства</a:t>
            </a:r>
            <a:r>
              <a:rPr lang="ru-RU" sz="2400" dirty="0">
                <a:latin typeface="Bookman Old Style" panose="02050604050505020204" pitchFamily="18" charset="0"/>
              </a:rPr>
              <a:t>, жалюзи́, начала́, </a:t>
            </a:r>
            <a:r>
              <a:rPr lang="ru-RU" sz="2400" dirty="0" err="1">
                <a:latin typeface="Bookman Old Style" panose="02050604050505020204" pitchFamily="18" charset="0"/>
              </a:rPr>
              <a:t>опто́вый</a:t>
            </a:r>
            <a:r>
              <a:rPr lang="ru-RU" sz="2400" dirty="0">
                <a:latin typeface="Bookman Old Style" panose="02050604050505020204" pitchFamily="18" charset="0"/>
              </a:rPr>
              <a:t>, </a:t>
            </a:r>
            <a:r>
              <a:rPr lang="ru-RU" sz="2400" dirty="0" err="1">
                <a:latin typeface="Bookman Old Style" panose="02050604050505020204" pitchFamily="18" charset="0"/>
              </a:rPr>
              <a:t>догово́р</a:t>
            </a:r>
            <a:r>
              <a:rPr lang="ru-RU" sz="2400" dirty="0">
                <a:latin typeface="Bookman Old Style" panose="02050604050505020204" pitchFamily="18" charset="0"/>
              </a:rPr>
              <a:t>, </a:t>
            </a:r>
            <a:r>
              <a:rPr lang="ru-RU" sz="2400" dirty="0" err="1" smtClean="0">
                <a:latin typeface="Bookman Old Style" panose="02050604050505020204" pitchFamily="18" charset="0"/>
              </a:rPr>
              <a:t>то́рты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56570807"/>
              </p:ext>
            </p:extLst>
          </p:nvPr>
        </p:nvGraphicFramePr>
        <p:xfrm>
          <a:off x="251520" y="2204864"/>
          <a:ext cx="4848200" cy="354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262686098"/>
              </p:ext>
            </p:extLst>
          </p:nvPr>
        </p:nvGraphicFramePr>
        <p:xfrm>
          <a:off x="4067944" y="2204864"/>
          <a:ext cx="4848200" cy="354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774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0891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Грамматические нормы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49" y="791734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ookman Old Style" panose="02050604050505020204" pitchFamily="18" charset="0"/>
              </a:rPr>
              <a:t>а</a:t>
            </a:r>
            <a:r>
              <a:rPr lang="ru-RU" sz="2000" dirty="0" smtClean="0">
                <a:latin typeface="Bookman Old Style" panose="02050604050505020204" pitchFamily="18" charset="0"/>
              </a:rPr>
              <a:t>) Более </a:t>
            </a:r>
            <a:r>
              <a:rPr lang="ru-RU" sz="2000" b="1" dirty="0" smtClean="0">
                <a:latin typeface="Bookman Old Style" panose="02050604050505020204" pitchFamily="18" charset="0"/>
              </a:rPr>
              <a:t>интереснее </a:t>
            </a:r>
            <a:r>
              <a:rPr lang="ru-RU" sz="2000" dirty="0" smtClean="0">
                <a:latin typeface="Bookman Old Style" panose="02050604050505020204" pitchFamily="18" charset="0"/>
              </a:rPr>
              <a:t>(интересно)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72276935"/>
              </p:ext>
            </p:extLst>
          </p:nvPr>
        </p:nvGraphicFramePr>
        <p:xfrm>
          <a:off x="483340" y="1191844"/>
          <a:ext cx="4088660" cy="1524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066044053"/>
              </p:ext>
            </p:extLst>
          </p:nvPr>
        </p:nvGraphicFramePr>
        <p:xfrm>
          <a:off x="4427984" y="1191844"/>
          <a:ext cx="4700789" cy="1676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3680" y="2708920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б) </a:t>
            </a:r>
            <a:r>
              <a:rPr lang="ru-RU" sz="2000" b="1" dirty="0" smtClean="0">
                <a:latin typeface="Bookman Old Style" panose="02050604050505020204" pitchFamily="18" charset="0"/>
              </a:rPr>
              <a:t>Ихний </a:t>
            </a:r>
            <a:r>
              <a:rPr lang="ru-RU" sz="2000" dirty="0" smtClean="0">
                <a:latin typeface="Bookman Old Style" panose="02050604050505020204" pitchFamily="18" charset="0"/>
              </a:rPr>
              <a:t>брат (их)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332233849"/>
              </p:ext>
            </p:extLst>
          </p:nvPr>
        </p:nvGraphicFramePr>
        <p:xfrm>
          <a:off x="403718" y="3047509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795603588"/>
              </p:ext>
            </p:extLst>
          </p:nvPr>
        </p:nvGraphicFramePr>
        <p:xfrm>
          <a:off x="4567452" y="3092400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3680" y="4581128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в) </a:t>
            </a:r>
            <a:r>
              <a:rPr lang="ru-RU" sz="2000" b="1" dirty="0" smtClean="0">
                <a:latin typeface="Bookman Old Style" panose="02050604050505020204" pitchFamily="18" charset="0"/>
              </a:rPr>
              <a:t>Обоих</a:t>
            </a:r>
            <a:r>
              <a:rPr lang="ru-RU" sz="2000" dirty="0" smtClean="0">
                <a:latin typeface="Bookman Old Style" panose="02050604050505020204" pitchFamily="18" charset="0"/>
              </a:rPr>
              <a:t> кафедр (обеих)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354891852"/>
              </p:ext>
            </p:extLst>
          </p:nvPr>
        </p:nvGraphicFramePr>
        <p:xfrm>
          <a:off x="467544" y="4781183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983576847"/>
              </p:ext>
            </p:extLst>
          </p:nvPr>
        </p:nvGraphicFramePr>
        <p:xfrm>
          <a:off x="4572000" y="4781182"/>
          <a:ext cx="4418246" cy="174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76776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104" y="330069"/>
            <a:ext cx="820891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Орфографические нормы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49" y="791734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а) Аге</a:t>
            </a:r>
            <a:r>
              <a:rPr lang="ru-RU" sz="2000" u="sng" dirty="0" smtClean="0">
                <a:latin typeface="Bookman Old Style" panose="02050604050505020204" pitchFamily="18" charset="0"/>
              </a:rPr>
              <a:t>нс</a:t>
            </a:r>
            <a:r>
              <a:rPr lang="ru-RU" sz="2000" dirty="0" smtClean="0">
                <a:latin typeface="Bookman Old Style" panose="02050604050505020204" pitchFamily="18" charset="0"/>
              </a:rPr>
              <a:t>тво (аген</a:t>
            </a:r>
            <a:r>
              <a:rPr lang="ru-RU" sz="2000" u="sng" dirty="0" smtClean="0">
                <a:latin typeface="Bookman Old Style" panose="02050604050505020204" pitchFamily="18" charset="0"/>
              </a:rPr>
              <a:t>т</a:t>
            </a:r>
            <a:r>
              <a:rPr lang="ru-RU" sz="2000" dirty="0" smtClean="0">
                <a:latin typeface="Bookman Old Style" panose="02050604050505020204" pitchFamily="18" charset="0"/>
              </a:rPr>
              <a:t>ство)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8230221"/>
              </p:ext>
            </p:extLst>
          </p:nvPr>
        </p:nvGraphicFramePr>
        <p:xfrm>
          <a:off x="483340" y="1191844"/>
          <a:ext cx="4088660" cy="1524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52552313"/>
              </p:ext>
            </p:extLst>
          </p:nvPr>
        </p:nvGraphicFramePr>
        <p:xfrm>
          <a:off x="4575559" y="1191844"/>
          <a:ext cx="4553213" cy="1517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9400" y="2687519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б) Им предложили искупа</a:t>
            </a:r>
            <a:r>
              <a:rPr lang="ru-RU" sz="2000" u="sng" dirty="0" smtClean="0">
                <a:latin typeface="Bookman Old Style" panose="02050604050505020204" pitchFamily="18" charset="0"/>
              </a:rPr>
              <a:t>тся </a:t>
            </a:r>
            <a:r>
              <a:rPr lang="ru-RU" sz="2000" dirty="0" smtClean="0">
                <a:latin typeface="Bookman Old Style" panose="02050604050505020204" pitchFamily="18" charset="0"/>
              </a:rPr>
              <a:t>(искупа</a:t>
            </a:r>
            <a:r>
              <a:rPr lang="ru-RU" sz="2000" u="sng" dirty="0" smtClean="0">
                <a:latin typeface="Bookman Old Style" panose="02050604050505020204" pitchFamily="18" charset="0"/>
              </a:rPr>
              <a:t>ться</a:t>
            </a:r>
            <a:r>
              <a:rPr lang="ru-RU" sz="2000" dirty="0" smtClean="0">
                <a:latin typeface="Bookman Old Style" panose="02050604050505020204" pitchFamily="18" charset="0"/>
              </a:rPr>
              <a:t>)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271858922"/>
              </p:ext>
            </p:extLst>
          </p:nvPr>
        </p:nvGraphicFramePr>
        <p:xfrm>
          <a:off x="403718" y="3047509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486326197"/>
              </p:ext>
            </p:extLst>
          </p:nvPr>
        </p:nvGraphicFramePr>
        <p:xfrm>
          <a:off x="4567452" y="3092400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0649" y="4577377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в) На улице </a:t>
            </a:r>
            <a:r>
              <a:rPr lang="ru-RU" sz="2000" b="1" dirty="0" smtClean="0">
                <a:latin typeface="Bookman Old Style" panose="02050604050505020204" pitchFamily="18" charset="0"/>
              </a:rPr>
              <a:t>то же</a:t>
            </a:r>
            <a:r>
              <a:rPr lang="ru-RU" sz="2000" dirty="0" smtClean="0">
                <a:latin typeface="Bookman Old Style" panose="02050604050505020204" pitchFamily="18" charset="0"/>
              </a:rPr>
              <a:t> было тепло (тоже)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811280060"/>
              </p:ext>
            </p:extLst>
          </p:nvPr>
        </p:nvGraphicFramePr>
        <p:xfrm>
          <a:off x="467544" y="4781183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985057111"/>
              </p:ext>
            </p:extLst>
          </p:nvPr>
        </p:nvGraphicFramePr>
        <p:xfrm>
          <a:off x="4572000" y="4781182"/>
          <a:ext cx="4418246" cy="174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85330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171" y="315149"/>
            <a:ext cx="820891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Пунктуационные нормы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49" y="692696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ookman Old Style" panose="02050604050505020204" pitchFamily="18" charset="0"/>
              </a:rPr>
              <a:t>а</a:t>
            </a:r>
            <a:r>
              <a:rPr lang="ru-RU" sz="2000" dirty="0" smtClean="0">
                <a:latin typeface="Bookman Old Style" panose="02050604050505020204" pitchFamily="18" charset="0"/>
              </a:rPr>
              <a:t>) Многие литературоведы и историки вновь и вновь спорят о тайнах «Слова о полку Игореве»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2996903"/>
              </p:ext>
            </p:extLst>
          </p:nvPr>
        </p:nvGraphicFramePr>
        <p:xfrm>
          <a:off x="469967" y="1340047"/>
          <a:ext cx="4088660" cy="1524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30214684"/>
              </p:ext>
            </p:extLst>
          </p:nvPr>
        </p:nvGraphicFramePr>
        <p:xfrm>
          <a:off x="4670940" y="1196752"/>
          <a:ext cx="4221540" cy="1490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9400" y="2687519"/>
            <a:ext cx="844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б) Всё застыло в густом безмолвии_и даже время будто замерло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738656306"/>
              </p:ext>
            </p:extLst>
          </p:nvPr>
        </p:nvGraphicFramePr>
        <p:xfrm>
          <a:off x="392013" y="2887574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549321356"/>
              </p:ext>
            </p:extLst>
          </p:nvPr>
        </p:nvGraphicFramePr>
        <p:xfrm>
          <a:off x="4575634" y="2983720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0649" y="4437112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в) Сквозь шум ветра до нас доносился не то собачий лай_не то уханье филина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934656755"/>
              </p:ext>
            </p:extLst>
          </p:nvPr>
        </p:nvGraphicFramePr>
        <p:xfrm>
          <a:off x="454171" y="4941168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667619755"/>
              </p:ext>
            </p:extLst>
          </p:nvPr>
        </p:nvGraphicFramePr>
        <p:xfrm>
          <a:off x="4351847" y="4755713"/>
          <a:ext cx="4547184" cy="191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2429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171" y="348367"/>
            <a:ext cx="820891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Стилистические нормы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649" y="791734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а) Дорога каждая минута </a:t>
            </a:r>
            <a:r>
              <a:rPr lang="ru-RU" sz="2000" b="1" dirty="0" smtClean="0">
                <a:latin typeface="Bookman Old Style" panose="02050604050505020204" pitchFamily="18" charset="0"/>
              </a:rPr>
              <a:t>времени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1174730"/>
              </p:ext>
            </p:extLst>
          </p:nvPr>
        </p:nvGraphicFramePr>
        <p:xfrm>
          <a:off x="483340" y="1191844"/>
          <a:ext cx="4088660" cy="1524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260718728"/>
              </p:ext>
            </p:extLst>
          </p:nvPr>
        </p:nvGraphicFramePr>
        <p:xfrm>
          <a:off x="4575559" y="1191844"/>
          <a:ext cx="4553213" cy="1517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9400" y="2687519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б) На рынке были </a:t>
            </a:r>
            <a:r>
              <a:rPr lang="ru-RU" sz="2000" b="1" dirty="0" smtClean="0">
                <a:latin typeface="Bookman Old Style" panose="02050604050505020204" pitchFamily="18" charset="0"/>
              </a:rPr>
              <a:t>дешевые</a:t>
            </a:r>
            <a:r>
              <a:rPr lang="ru-RU" sz="2000" dirty="0" smtClean="0">
                <a:latin typeface="Bookman Old Style" panose="02050604050505020204" pitchFamily="18" charset="0"/>
              </a:rPr>
              <a:t> цены (низкие)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563020259"/>
              </p:ext>
            </p:extLst>
          </p:nvPr>
        </p:nvGraphicFramePr>
        <p:xfrm>
          <a:off x="403718" y="3047509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41207843"/>
              </p:ext>
            </p:extLst>
          </p:nvPr>
        </p:nvGraphicFramePr>
        <p:xfrm>
          <a:off x="4567452" y="3092400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0649" y="4577377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в) Он шел мне навстречу и улыбался </a:t>
            </a:r>
            <a:r>
              <a:rPr lang="ru-RU" sz="2000" b="1" dirty="0" smtClean="0">
                <a:latin typeface="Bookman Old Style" panose="02050604050505020204" pitchFamily="18" charset="0"/>
              </a:rPr>
              <a:t>широкой улыбкой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512300831"/>
              </p:ext>
            </p:extLst>
          </p:nvPr>
        </p:nvGraphicFramePr>
        <p:xfrm>
          <a:off x="467544" y="4781183"/>
          <a:ext cx="4274230" cy="16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90767065"/>
              </p:ext>
            </p:extLst>
          </p:nvPr>
        </p:nvGraphicFramePr>
        <p:xfrm>
          <a:off x="4572000" y="4781182"/>
          <a:ext cx="4418246" cy="1744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53451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628819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«Шарить» – хорошо разбираться в чем-либо, понимать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350909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«Изи» - легко, просто (от англ. </a:t>
            </a:r>
            <a:r>
              <a:rPr lang="en-US" dirty="0">
                <a:latin typeface="Bookman Old Style" panose="02050604050505020204" pitchFamily="18" charset="0"/>
              </a:rPr>
              <a:t>e</a:t>
            </a:r>
            <a:r>
              <a:rPr lang="en-US" dirty="0" smtClean="0">
                <a:latin typeface="Bookman Old Style" panose="02050604050505020204" pitchFamily="18" charset="0"/>
              </a:rPr>
              <a:t>asy</a:t>
            </a:r>
            <a:r>
              <a:rPr lang="ru-RU" dirty="0" smtClean="0">
                <a:latin typeface="Bookman Old Style" panose="02050604050505020204" pitchFamily="18" charset="0"/>
              </a:rPr>
              <a:t>)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037" y="1791160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«По ходу» - видимо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764" y="221650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Жиза</a:t>
            </a:r>
            <a:r>
              <a:rPr lang="ru-RU" dirty="0" smtClean="0">
                <a:latin typeface="Bookman Old Style" panose="02050604050505020204" pitchFamily="18" charset="0"/>
              </a:rPr>
              <a:t>» - жизненная ситуация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8037" y="258701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Мда</a:t>
            </a:r>
            <a:r>
              <a:rPr lang="ru-RU" dirty="0" smtClean="0">
                <a:latin typeface="Bookman Old Style" panose="02050604050505020204" pitchFamily="18" charset="0"/>
              </a:rPr>
              <a:t>» - разочарование в человеке или его поступке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8037" y="3233347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«Прикол» – нечто веселое, розыгрыш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462" y="3717032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Сорян</a:t>
            </a:r>
            <a:r>
              <a:rPr lang="ru-RU" dirty="0" smtClean="0">
                <a:latin typeface="Bookman Old Style" panose="02050604050505020204" pitchFamily="18" charset="0"/>
              </a:rPr>
              <a:t>» - извините, прошу прощение (от англ. </a:t>
            </a:r>
            <a:r>
              <a:rPr lang="en-US" dirty="0" smtClean="0">
                <a:latin typeface="Bookman Old Style" panose="02050604050505020204" pitchFamily="18" charset="0"/>
              </a:rPr>
              <a:t>sorry</a:t>
            </a:r>
            <a:r>
              <a:rPr lang="ru-RU" dirty="0" smtClean="0">
                <a:latin typeface="Bookman Old Style" panose="02050604050505020204" pitchFamily="18" charset="0"/>
              </a:rPr>
              <a:t>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309" y="4478619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Спс</a:t>
            </a:r>
            <a:r>
              <a:rPr lang="ru-RU" dirty="0" smtClean="0">
                <a:latin typeface="Bookman Old Style" panose="02050604050505020204" pitchFamily="18" charset="0"/>
              </a:rPr>
              <a:t>» - спасибо (сокращение)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5309" y="4941168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</a:t>
            </a:r>
            <a:r>
              <a:rPr lang="ru-RU" dirty="0" err="1" smtClean="0">
                <a:latin typeface="Bookman Old Style" panose="02050604050505020204" pitchFamily="18" charset="0"/>
              </a:rPr>
              <a:t>Внатуре</a:t>
            </a:r>
            <a:r>
              <a:rPr lang="ru-RU" dirty="0" smtClean="0">
                <a:latin typeface="Bookman Old Style" panose="02050604050505020204" pitchFamily="18" charset="0"/>
              </a:rPr>
              <a:t>» - в самом деле; так и есть</a:t>
            </a:r>
            <a:r>
              <a:rPr lang="ru-RU" dirty="0">
                <a:latin typeface="Bookman Old Style" panose="02050604050505020204" pitchFamily="18" charset="0"/>
              </a:rPr>
              <a:t>;</a:t>
            </a:r>
            <a:r>
              <a:rPr lang="ru-RU" dirty="0" smtClean="0">
                <a:latin typeface="Bookman Old Style" panose="02050604050505020204" pitchFamily="18" charset="0"/>
              </a:rPr>
              <a:t> действительно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7396" y="5732495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«Заценить» - высказать свое мнение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121552549"/>
              </p:ext>
            </p:extLst>
          </p:nvPr>
        </p:nvGraphicFramePr>
        <p:xfrm>
          <a:off x="4211960" y="515410"/>
          <a:ext cx="4632176" cy="3005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783020615"/>
              </p:ext>
            </p:extLst>
          </p:nvPr>
        </p:nvGraphicFramePr>
        <p:xfrm>
          <a:off x="4211960" y="3579490"/>
          <a:ext cx="4632176" cy="3005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322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83139"/>
            <a:ext cx="8208912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Выводы.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1120152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  <a:ea typeface="Batang" panose="02030600000101010101" pitchFamily="18" charset="-127"/>
              </a:rPr>
              <a:t>В ходе исследования было выявлено, что лишь около 65% учащихся 10, 11 классов соблюдают речевые нормы языка, не делая ошибок (на письме) в словах, словосочетаниях и предложениях. </a:t>
            </a:r>
          </a:p>
          <a:p>
            <a:endParaRPr lang="ru-RU" sz="2000" dirty="0">
              <a:latin typeface="Bookman Old Style" panose="02050604050505020204" pitchFamily="18" charset="0"/>
              <a:ea typeface="Batang" panose="02030600000101010101" pitchFamily="18" charset="-127"/>
            </a:endParaRPr>
          </a:p>
          <a:p>
            <a:r>
              <a:rPr lang="ru-RU" sz="2000" dirty="0" smtClean="0">
                <a:latin typeface="Bookman Old Style" panose="02050604050505020204" pitchFamily="18" charset="0"/>
                <a:ea typeface="Batang" panose="02030600000101010101" pitchFamily="18" charset="-127"/>
              </a:rPr>
              <a:t>Чтобы ознакомить учащихся с речевыми нормами, которые были нарушены, в проекте были озвучены правильные варианты расстановки знаков препинания в предложении, а также правильное написание слов и словосочетаний.</a:t>
            </a:r>
            <a:endParaRPr lang="ru-RU" sz="2000" dirty="0">
              <a:latin typeface="Bookman Old Style" panose="02050604050505020204" pitchFamily="18" charset="0"/>
              <a:ea typeface="Batang" panose="02030600000101010101" pitchFamily="18" charset="-127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939130"/>
            <a:ext cx="4968552" cy="255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9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83139"/>
            <a:ext cx="8208912" cy="9541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Заключение. Несколько правил, которые помогут вам сохранить культуру речи.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3548" y="1772816"/>
            <a:ext cx="81369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anose="02050604050505020204" pitchFamily="18" charset="0"/>
              </a:rPr>
              <a:t>– Избегайте многословия в любой ситуации общения</a:t>
            </a:r>
            <a:r>
              <a:rPr lang="ru-RU" sz="2000" dirty="0" smtClean="0">
                <a:latin typeface="Bookman Old Style" panose="02050604050505020204" pitchFamily="18" charset="0"/>
                <a:ea typeface="Batang" panose="02030600000101010101" pitchFamily="18" charset="-127"/>
              </a:rPr>
              <a:t>.</a:t>
            </a:r>
          </a:p>
          <a:p>
            <a:endParaRPr lang="ru-RU" sz="2000" dirty="0" smtClean="0">
              <a:latin typeface="Bookman Old Style" panose="02050604050505020204" pitchFamily="18" charset="0"/>
              <a:ea typeface="Batang" panose="02030600000101010101" pitchFamily="18" charset="-127"/>
            </a:endParaRPr>
          </a:p>
          <a:p>
            <a:r>
              <a:rPr lang="ru-RU" sz="2000" dirty="0" smtClean="0">
                <a:latin typeface="Bookman Old Style" panose="02050604050505020204" pitchFamily="18" charset="0"/>
              </a:rPr>
              <a:t>– Прежде чем вступить в разговор, 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четко сформулируйте для себя 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цель предстоящего общения.</a:t>
            </a:r>
          </a:p>
          <a:p>
            <a:endParaRPr lang="ru-RU" sz="2000" dirty="0" smtClean="0">
              <a:latin typeface="Bookman Old Style" panose="02050604050505020204" pitchFamily="18" charset="0"/>
            </a:endParaRPr>
          </a:p>
          <a:p>
            <a:r>
              <a:rPr lang="ru-RU" sz="2000" dirty="0" smtClean="0">
                <a:latin typeface="Bookman Old Style" panose="02050604050505020204" pitchFamily="18" charset="0"/>
              </a:rPr>
              <a:t>– Старайтесь всегда говорить кратко и точно.</a:t>
            </a:r>
          </a:p>
          <a:p>
            <a:endParaRPr lang="ru-RU" sz="2000" dirty="0" smtClean="0">
              <a:latin typeface="Bookman Old Style" panose="02050604050505020204" pitchFamily="18" charset="0"/>
            </a:endParaRPr>
          </a:p>
          <a:p>
            <a:r>
              <a:rPr lang="ru-RU" sz="2000" dirty="0" smtClean="0">
                <a:latin typeface="Bookman Old Style" panose="02050604050505020204" pitchFamily="18" charset="0"/>
              </a:rPr>
              <a:t>– Стремитесь к речевому разнообразию 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без использования слов-паразитов и жаргонизмов.</a:t>
            </a:r>
          </a:p>
          <a:p>
            <a:endParaRPr lang="ru-RU" sz="2000" dirty="0" smtClean="0">
              <a:latin typeface="Bookman Old Style" panose="02050604050505020204" pitchFamily="18" charset="0"/>
            </a:endParaRPr>
          </a:p>
          <a:p>
            <a:r>
              <a:rPr lang="ru-RU" sz="2000" dirty="0" smtClean="0">
                <a:latin typeface="Bookman Old Style" panose="02050604050505020204" pitchFamily="18" charset="0"/>
              </a:rPr>
              <a:t>– Читайте больше книг. Что бы кто ни говорил, у начитанного человека речь лучше.</a:t>
            </a:r>
            <a:endParaRPr lang="ru-RU" sz="2000" dirty="0">
              <a:latin typeface="Bookman Old Style" panose="02050604050505020204" pitchFamily="18" charset="0"/>
              <a:ea typeface="Batang" panose="02030600000101010101" pitchFamily="18" charset="-127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1647501"/>
            <a:ext cx="3830722" cy="491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6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83139"/>
            <a:ext cx="8208912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Список используемых источников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1196752"/>
            <a:ext cx="81369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ookman Old Style" panose="02050604050505020204" pitchFamily="18" charset="0"/>
                <a:ea typeface="Batang" panose="02030600000101010101" pitchFamily="18" charset="-127"/>
              </a:rPr>
              <a:t>Википедия - </a:t>
            </a:r>
            <a:r>
              <a:rPr lang="en-US" sz="2000" dirty="0">
                <a:latin typeface="Bookman Old Style" panose="02050604050505020204" pitchFamily="18" charset="0"/>
                <a:ea typeface="Batang" panose="02030600000101010101" pitchFamily="18" charset="-127"/>
                <a:hlinkClick r:id="rId2"/>
              </a:rPr>
              <a:t>https://ru.wikipedia.org/wiki</a:t>
            </a:r>
            <a:r>
              <a:rPr lang="en-US" sz="2000" dirty="0" smtClean="0">
                <a:latin typeface="Bookman Old Style" panose="02050604050505020204" pitchFamily="18" charset="0"/>
                <a:ea typeface="Batang" panose="02030600000101010101" pitchFamily="18" charset="-127"/>
                <a:hlinkClick r:id="rId2"/>
              </a:rPr>
              <a:t>/</a:t>
            </a:r>
            <a:endParaRPr lang="ru-RU" sz="2000" dirty="0" smtClean="0">
              <a:latin typeface="Bookman Old Style" panose="02050604050505020204" pitchFamily="18" charset="0"/>
              <a:ea typeface="Batang" panose="02030600000101010101" pitchFamily="18" charset="-127"/>
            </a:endParaRPr>
          </a:p>
          <a:p>
            <a:endParaRPr lang="ru-RU" sz="2000" dirty="0">
              <a:latin typeface="Bookman Old Style" panose="02050604050505020204" pitchFamily="18" charset="0"/>
              <a:ea typeface="Batang" panose="02030600000101010101" pitchFamily="18" charset="-127"/>
            </a:endParaRPr>
          </a:p>
          <a:p>
            <a:r>
              <a:rPr lang="ru-RU" sz="2000" dirty="0">
                <a:latin typeface="Bookman Old Style" panose="02050604050505020204" pitchFamily="18" charset="0"/>
                <a:ea typeface="Batang" panose="02030600000101010101" pitchFamily="18" charset="-127"/>
              </a:rPr>
              <a:t>Изображения в презентации - </a:t>
            </a:r>
            <a:r>
              <a:rPr lang="en-US" sz="2000" dirty="0">
                <a:latin typeface="Bookman Old Style" panose="02050604050505020204" pitchFamily="18" charset="0"/>
                <a:ea typeface="Batang" panose="02030600000101010101" pitchFamily="18" charset="-127"/>
                <a:hlinkClick r:id="rId3"/>
              </a:rPr>
              <a:t>https://www.google.ru/imghp?hl=ru</a:t>
            </a:r>
            <a:endParaRPr lang="ru-RU" sz="2000" dirty="0">
              <a:latin typeface="Bookman Old Style" panose="02050604050505020204" pitchFamily="18" charset="0"/>
              <a:ea typeface="Batang" panose="02030600000101010101" pitchFamily="18" charset="-127"/>
            </a:endParaRPr>
          </a:p>
          <a:p>
            <a:endParaRPr lang="ru-RU" sz="2000" dirty="0" smtClean="0">
              <a:latin typeface="Bookman Old Style" panose="02050604050505020204" pitchFamily="18" charset="0"/>
            </a:endParaRPr>
          </a:p>
          <a:p>
            <a:r>
              <a:rPr lang="ru-RU" sz="2000" dirty="0">
                <a:latin typeface="Bookman Old Style" panose="02050604050505020204" pitchFamily="18" charset="0"/>
                <a:ea typeface="Batang" panose="02030600000101010101" pitchFamily="18" charset="-127"/>
              </a:rPr>
              <a:t>Решу </a:t>
            </a:r>
            <a:r>
              <a:rPr lang="ru-RU" sz="2000" dirty="0" err="1">
                <a:latin typeface="Bookman Old Style" panose="02050604050505020204" pitchFamily="18" charset="0"/>
                <a:ea typeface="Batang" panose="02030600000101010101" pitchFamily="18" charset="-127"/>
              </a:rPr>
              <a:t>егэ</a:t>
            </a:r>
            <a:r>
              <a:rPr lang="ru-RU" sz="2000" dirty="0">
                <a:latin typeface="Bookman Old Style" panose="02050604050505020204" pitchFamily="18" charset="0"/>
                <a:ea typeface="Batang" panose="02030600000101010101" pitchFamily="18" charset="-127"/>
              </a:rPr>
              <a:t> – русский язык - </a:t>
            </a:r>
            <a:r>
              <a:rPr lang="en-US" sz="2000" dirty="0">
                <a:hlinkClick r:id="rId4"/>
              </a:rPr>
              <a:t>https://rus-ege.sdamgia.ru/</a:t>
            </a:r>
            <a:endParaRPr lang="ru-RU" sz="2000" dirty="0">
              <a:latin typeface="Bookman Old Style" panose="02050604050505020204" pitchFamily="18" charset="0"/>
              <a:ea typeface="Batang" panose="02030600000101010101" pitchFamily="18" charset="-127"/>
            </a:endParaRPr>
          </a:p>
          <a:p>
            <a:endParaRPr lang="ru-RU" sz="2000" dirty="0" smtClean="0">
              <a:latin typeface="Bookman Old Style" panose="02050604050505020204" pitchFamily="18" charset="0"/>
            </a:endParaRPr>
          </a:p>
          <a:p>
            <a:r>
              <a:rPr lang="ru-RU" sz="2000" dirty="0" smtClean="0">
                <a:latin typeface="Bookman Old Style" panose="02050604050505020204" pitchFamily="18" charset="0"/>
              </a:rPr>
              <a:t>Русский язык. Учебник профильного уровня – 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Г. А. Богданова, Е. М. Виноградова</a:t>
            </a:r>
          </a:p>
          <a:p>
            <a:endParaRPr lang="ru-RU" sz="2000" dirty="0" smtClean="0">
              <a:latin typeface="Bookman Old Style" panose="02050604050505020204" pitchFamily="18" charset="0"/>
            </a:endParaRPr>
          </a:p>
          <a:p>
            <a:r>
              <a:rPr lang="ru-RU" sz="2000" dirty="0" smtClean="0">
                <a:latin typeface="Bookman Old Style" panose="02050604050505020204" pitchFamily="18" charset="0"/>
                <a:ea typeface="Batang" panose="02030600000101010101" pitchFamily="18" charset="-127"/>
              </a:rPr>
              <a:t>Словарь молодежного сленга - </a:t>
            </a:r>
            <a:r>
              <a:rPr lang="en-US" sz="2000" dirty="0">
                <a:latin typeface="Bookman Old Style" panose="02050604050505020204" pitchFamily="18" charset="0"/>
                <a:hlinkClick r:id="rId5"/>
              </a:rPr>
              <a:t>http://teenslang.su</a:t>
            </a:r>
            <a:r>
              <a:rPr lang="en-US" sz="2000" dirty="0" smtClean="0">
                <a:latin typeface="Bookman Old Style" panose="02050604050505020204" pitchFamily="18" charset="0"/>
                <a:hlinkClick r:id="rId5"/>
              </a:rPr>
              <a:t>/</a:t>
            </a:r>
            <a:endParaRPr lang="ru-RU" sz="2000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19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1635</TotalTime>
  <Words>1477</Words>
  <Application>Microsoft Office PowerPoint</Application>
  <PresentationFormat>Экран (4:3)</PresentationFormat>
  <Paragraphs>281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Teachers</cp:lastModifiedBy>
  <cp:revision>68</cp:revision>
  <dcterms:created xsi:type="dcterms:W3CDTF">2016-04-01T03:25:51Z</dcterms:created>
  <dcterms:modified xsi:type="dcterms:W3CDTF">2020-06-03T08:11:32Z</dcterms:modified>
</cp:coreProperties>
</file>