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FFFF00"/>
    <a:srgbClr val="FFFF66"/>
    <a:srgbClr val="CC0000"/>
    <a:srgbClr val="6600CC"/>
    <a:srgbClr val="FF0066"/>
    <a:srgbClr val="CC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9" autoAdjust="0"/>
    <p:restoredTop sz="94660"/>
  </p:normalViewPr>
  <p:slideViewPr>
    <p:cSldViewPr>
      <p:cViewPr varScale="1">
        <p:scale>
          <a:sx n="68" d="100"/>
          <a:sy n="68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0CB56-C0ED-4D86-B693-C71832D8C3B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8E83F-41D3-432A-B8EF-26B45AF8102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CE5C0-CC6B-4DE0-8618-EDE3B00D709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D9C726-3412-43CA-8BB9-A9F1171EECF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5824D4-5A9F-4646-A1BF-1E06C513F8E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09261E-3C60-4415-A06A-95FB9122E6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DF315-A46F-45E7-85A7-D0E9F11489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13EC3-1BD0-4780-A481-A2F2A536DA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FAAD08-F211-4FDD-A3BF-AC310934489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D0EEA-E5AA-4F85-A564-9C6615A78A5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1D10B1-1719-4B91-BD79-627991A232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2EBD701-7B76-456D-A4AD-C369F65F336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gif"/><Relationship Id="rId4" Type="http://schemas.openxmlformats.org/officeDocument/2006/relationships/hyperlink" Target="http://www.9151394.ru/projects/inyaz/fio_mioo/kulbida/web/27march/jack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 rot="-298125">
            <a:off x="1042988" y="1052513"/>
            <a:ext cx="7342187" cy="288131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b="1" kern="10">
                <a:ln w="57150">
                  <a:solidFill>
                    <a:srgbClr val="FF0066"/>
                  </a:solidFill>
                  <a:round/>
                  <a:headEnd/>
                  <a:tailEnd/>
                </a:ln>
                <a:solidFill>
                  <a:srgbClr val="FF00FF"/>
                </a:solidFill>
                <a:latin typeface="Comic Sans MS"/>
              </a:rPr>
              <a:t>HOLIDAYS</a:t>
            </a:r>
            <a:endParaRPr lang="ru-RU" sz="3600" b="1" kern="10">
              <a:ln w="57150">
                <a:solidFill>
                  <a:srgbClr val="FF0066"/>
                </a:solidFill>
                <a:round/>
                <a:headEnd/>
                <a:tailEnd/>
              </a:ln>
              <a:solidFill>
                <a:srgbClr val="FF00FF"/>
              </a:solidFill>
              <a:latin typeface="Comic Sans MS"/>
            </a:endParaRPr>
          </a:p>
        </p:txBody>
      </p:sp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4572000" y="5516563"/>
            <a:ext cx="3800475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9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endParaRPr lang="ru-RU" sz="1600" kern="10" dirty="0">
              <a:ln w="9525">
                <a:round/>
                <a:headEnd/>
                <a:tailEnd/>
              </a:ln>
              <a:gradFill rotWithShape="0">
                <a:gsLst>
                  <a:gs pos="0">
                    <a:srgbClr val="DCEBF5"/>
                  </a:gs>
                  <a:gs pos="8000">
                    <a:srgbClr val="83A7C3"/>
                  </a:gs>
                  <a:gs pos="13000">
                    <a:srgbClr val="768FB9"/>
                  </a:gs>
                  <a:gs pos="21001">
                    <a:srgbClr val="83A7C3"/>
                  </a:gs>
                  <a:gs pos="52000">
                    <a:srgbClr val="FFFFFF"/>
                  </a:gs>
                  <a:gs pos="56000">
                    <a:srgbClr val="9C6563"/>
                  </a:gs>
                  <a:gs pos="58000">
                    <a:srgbClr val="80302D"/>
                  </a:gs>
                  <a:gs pos="71001">
                    <a:srgbClr val="C0524E"/>
                  </a:gs>
                  <a:gs pos="94000">
                    <a:srgbClr val="EBDAD4"/>
                  </a:gs>
                  <a:gs pos="100000">
                    <a:srgbClr val="55261C"/>
                  </a:gs>
                </a:gsLst>
                <a:lin ang="5400000" scaled="1"/>
              </a:gradFill>
              <a:latin typeface="Arial"/>
              <a:cs typeface="Arial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388" y="4286256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205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hristmas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557338"/>
            <a:ext cx="3810000" cy="4133850"/>
          </a:xfrm>
          <a:prstGeom prst="rect">
            <a:avLst/>
          </a:prstGeom>
          <a:noFill/>
        </p:spPr>
      </p:pic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356100" y="735013"/>
            <a:ext cx="4608513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ru-RU" sz="4000" b="1" u="sng" dirty="0" err="1">
                <a:solidFill>
                  <a:srgbClr val="FF0000"/>
                </a:solidFill>
                <a:latin typeface="Comic Sans MS" pitchFamily="66" charset="0"/>
              </a:rPr>
              <a:t>Christmas</a:t>
            </a:r>
            <a:endParaRPr lang="en-US" sz="4000" b="1" u="sng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2200" b="1" dirty="0">
                <a:latin typeface="Comic Sans MS" pitchFamily="66" charset="0"/>
              </a:rPr>
              <a:t>On the 25th of December there is the greatest holiday of all in England – Christmas. People send X-</a:t>
            </a:r>
            <a:r>
              <a:rPr lang="en-US" sz="2200" b="1" dirty="0" err="1">
                <a:latin typeface="Comic Sans MS" pitchFamily="66" charset="0"/>
              </a:rPr>
              <a:t>mas</a:t>
            </a:r>
            <a:r>
              <a:rPr lang="en-US" sz="2200" b="1" dirty="0">
                <a:latin typeface="Comic Sans MS" pitchFamily="66" charset="0"/>
              </a:rPr>
              <a:t> cards to their friends and relatives. People buy a Christmas tree and decorate it with toys, </a:t>
            </a:r>
            <a:r>
              <a:rPr lang="en-US" sz="2200" b="1" dirty="0" err="1">
                <a:latin typeface="Comic Sans MS" pitchFamily="66" charset="0"/>
              </a:rPr>
              <a:t>coloured</a:t>
            </a:r>
            <a:r>
              <a:rPr lang="en-US" sz="2200" b="1" dirty="0">
                <a:latin typeface="Comic Sans MS" pitchFamily="66" charset="0"/>
              </a:rPr>
              <a:t> balls and lights. </a:t>
            </a:r>
            <a:endParaRPr lang="ru-RU" sz="2200" b="1" dirty="0">
              <a:latin typeface="Comic Sans MS" pitchFamily="66" charset="0"/>
            </a:endParaRPr>
          </a:p>
          <a:p>
            <a:pPr algn="ctr"/>
            <a:r>
              <a:rPr lang="en-US" sz="2200" b="1" dirty="0">
                <a:latin typeface="Comic Sans MS" pitchFamily="66" charset="0"/>
              </a:rPr>
              <a:t>Children wake up early to find stockings full of small presents on their bed. </a:t>
            </a:r>
            <a:endParaRPr lang="ru-RU" sz="2200" b="1" dirty="0">
              <a:latin typeface="Comic Sans MS" pitchFamily="66" charset="0"/>
            </a:endParaRPr>
          </a:p>
          <a:p>
            <a:pPr algn="ctr"/>
            <a:r>
              <a:rPr lang="en-US" b="1" dirty="0">
                <a:latin typeface="Comic Sans MS" pitchFamily="66" charset="0"/>
              </a:rPr>
              <a:t> </a:t>
            </a:r>
            <a:endParaRPr lang="ru-RU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 tmFilter="0,0; .5, 1; 1, 1"/>
                                        <p:tgtEl>
                                          <p:spTgt spid="30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700"/>
                            </p:stCondLst>
                            <p:childTnLst>
                              <p:par>
                                <p:cTn id="2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30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new_yaer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484313"/>
            <a:ext cx="3810000" cy="4191000"/>
          </a:xfrm>
          <a:prstGeom prst="rect">
            <a:avLst/>
          </a:prstGeom>
          <a:noFill/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4859338" y="1046163"/>
            <a:ext cx="3889375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4000" b="1" u="sng" dirty="0">
                <a:solidFill>
                  <a:srgbClr val="FF0000"/>
                </a:solidFill>
                <a:latin typeface="Comic Sans MS" pitchFamily="66" charset="0"/>
              </a:rPr>
              <a:t>New Year</a:t>
            </a:r>
          </a:p>
          <a:p>
            <a:pPr algn="ctr"/>
            <a:endParaRPr lang="ru-RU" sz="4000" b="1" dirty="0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en-US" sz="2400" b="1" dirty="0">
                <a:solidFill>
                  <a:srgbClr val="0000CC"/>
                </a:solidFill>
                <a:latin typeface="Comic Sans MS" pitchFamily="66" charset="0"/>
              </a:rPr>
              <a:t>New Year’s Eve all British celebrate on the 31st of December. Most people see with friends and relatives. </a:t>
            </a:r>
          </a:p>
          <a:p>
            <a:pPr algn="ctr"/>
            <a:r>
              <a:rPr lang="en-US" sz="2400" b="1" dirty="0">
                <a:solidFill>
                  <a:srgbClr val="0000CC"/>
                </a:solidFill>
                <a:latin typeface="Comic Sans MS" pitchFamily="66" charset="0"/>
              </a:rPr>
              <a:t>At midnight they  sings New Year songs and wishes a happy New Year.</a:t>
            </a: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1000"/>
                                        <p:tgtEl>
                                          <p:spTgt spid="4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4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7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4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valentin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0"/>
            <a:ext cx="2881313" cy="2535238"/>
          </a:xfrm>
          <a:prstGeom prst="rect">
            <a:avLst/>
          </a:prstGeom>
          <a:noFill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900113" y="4232275"/>
            <a:ext cx="6408737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600" b="1">
                <a:solidFill>
                  <a:srgbClr val="CC0000"/>
                </a:solidFill>
                <a:latin typeface="Comic Sans MS" pitchFamily="66" charset="0"/>
              </a:rPr>
              <a:t>St. Valentine’s day</a:t>
            </a:r>
            <a:endParaRPr lang="ru-RU" sz="3600" b="1">
              <a:solidFill>
                <a:srgbClr val="CC0000"/>
              </a:solidFill>
              <a:latin typeface="Comic Sans MS" pitchFamily="66" charset="0"/>
            </a:endParaRPr>
          </a:p>
          <a:p>
            <a:pPr algn="ctr"/>
            <a:r>
              <a:rPr lang="en-US" sz="2400" b="1">
                <a:solidFill>
                  <a:srgbClr val="0000CC"/>
                </a:solidFill>
                <a:latin typeface="Comic Sans MS" pitchFamily="66" charset="0"/>
              </a:rPr>
              <a:t>On the 14th of February there is St. Valentine’s Day. People send Valentine’s cards to someone they love. Usually they don’t sing them – you must guess who sent cards to you.</a:t>
            </a:r>
            <a:r>
              <a:rPr lang="en-US" sz="2400">
                <a:solidFill>
                  <a:srgbClr val="0000CC"/>
                </a:solidFill>
              </a:rPr>
              <a:t> </a:t>
            </a:r>
          </a:p>
        </p:txBody>
      </p:sp>
      <p:pic>
        <p:nvPicPr>
          <p:cNvPr id="5128" name="Picture 8" descr="prod_713_332221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557338"/>
            <a:ext cx="2686050" cy="2676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427538" y="1063625"/>
            <a:ext cx="4392612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4000" b="1" u="sng">
                <a:solidFill>
                  <a:srgbClr val="FF0000"/>
                </a:solidFill>
                <a:latin typeface="Comic Sans MS" pitchFamily="66" charset="0"/>
              </a:rPr>
              <a:t>Mother’s day</a:t>
            </a:r>
          </a:p>
          <a:p>
            <a:pPr algn="ctr"/>
            <a:endParaRPr lang="ru-RU" sz="4000" b="1"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ru-RU" sz="2400" b="1">
                <a:solidFill>
                  <a:srgbClr val="000099"/>
                </a:solidFill>
                <a:latin typeface="Comic Sans MS" pitchFamily="66" charset="0"/>
              </a:rPr>
              <a:t>In March there is a holiday for English women – Mother’s Day. </a:t>
            </a:r>
            <a:endParaRPr lang="en-US" sz="2400" b="1">
              <a:solidFill>
                <a:srgbClr val="000099"/>
              </a:solidFill>
              <a:latin typeface="Comic Sans MS" pitchFamily="66" charset="0"/>
            </a:endParaRPr>
          </a:p>
          <a:p>
            <a:pPr algn="ctr"/>
            <a:r>
              <a:rPr lang="ru-RU" sz="2400" b="1">
                <a:solidFill>
                  <a:srgbClr val="000099"/>
                </a:solidFill>
                <a:latin typeface="Comic Sans MS" pitchFamily="66" charset="0"/>
              </a:rPr>
              <a:t>People in the family try to help her. </a:t>
            </a:r>
            <a:endParaRPr lang="en-US" sz="2400" b="1">
              <a:solidFill>
                <a:srgbClr val="000099"/>
              </a:solidFill>
              <a:latin typeface="Comic Sans MS" pitchFamily="66" charset="0"/>
            </a:endParaRPr>
          </a:p>
          <a:p>
            <a:pPr algn="ctr"/>
            <a:r>
              <a:rPr lang="en-US" sz="2400" b="1">
                <a:solidFill>
                  <a:srgbClr val="000099"/>
                </a:solidFill>
                <a:latin typeface="Comic Sans MS" pitchFamily="66" charset="0"/>
              </a:rPr>
              <a:t>On that day they visit their mothers and give them presents and “A Mother’s Day Card”</a:t>
            </a:r>
          </a:p>
        </p:txBody>
      </p:sp>
      <p:pic>
        <p:nvPicPr>
          <p:cNvPr id="6152" name="Picture 8" descr="rabbi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404813"/>
            <a:ext cx="2247900" cy="2857500"/>
          </a:xfrm>
          <a:prstGeom prst="rect">
            <a:avLst/>
          </a:prstGeom>
          <a:noFill/>
        </p:spPr>
      </p:pic>
      <p:pic>
        <p:nvPicPr>
          <p:cNvPr id="6154" name="Picture 10" descr="mother's day roses clipart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713" y="3500438"/>
            <a:ext cx="2951162" cy="28527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tmFilter="0,0; .5, 1; 1, 1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90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tmFilter="0,0; .5, 1; 1, 1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800"/>
                            </p:stCondLst>
                            <p:childTnLst>
                              <p:par>
                                <p:cTn id="3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tmFilter="0,0; .5, 1; 1, 1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932363" y="952500"/>
            <a:ext cx="3603625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2400" b="1">
                <a:solidFill>
                  <a:srgbClr val="FFFF00"/>
                </a:solidFill>
              </a:rPr>
              <a:t>The 17th of March is a national holiday in Ireland – St. Patrick’s day. On that day people wear a shamrock. A shamrock is a plant with three leaves. It is the national symbol of Ireland. </a:t>
            </a:r>
            <a:endParaRPr lang="ru-RU" sz="2400" b="1">
              <a:solidFill>
                <a:srgbClr val="FFFF00"/>
              </a:solidFill>
            </a:endParaRPr>
          </a:p>
          <a:p>
            <a:pPr algn="ctr"/>
            <a:r>
              <a:rPr lang="en-US" sz="2400" b="1">
                <a:solidFill>
                  <a:srgbClr val="FFFF00"/>
                </a:solidFill>
              </a:rPr>
              <a:t>St. Patrick was a man who had wonderful power. He cleared Ireland of snakes.</a:t>
            </a:r>
            <a:r>
              <a:rPr lang="en-US" sz="2400" b="1">
                <a:solidFill>
                  <a:schemeClr val="bg1"/>
                </a:solidFill>
              </a:rPr>
              <a:t> </a:t>
            </a:r>
            <a:endParaRPr lang="en-US" b="1"/>
          </a:p>
        </p:txBody>
      </p:sp>
      <p:pic>
        <p:nvPicPr>
          <p:cNvPr id="7176" name="Picture 8" descr="39174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350" y="2997200"/>
            <a:ext cx="3529013" cy="3117850"/>
          </a:xfrm>
          <a:prstGeom prst="rect">
            <a:avLst/>
          </a:prstGeom>
          <a:noFill/>
        </p:spPr>
      </p:pic>
      <p:pic>
        <p:nvPicPr>
          <p:cNvPr id="7178" name="Picture 10" descr="19e47964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88913"/>
            <a:ext cx="3000375" cy="2476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5219700" y="842963"/>
            <a:ext cx="3673475" cy="533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600" b="1" u="sng">
                <a:solidFill>
                  <a:srgbClr val="FF3300"/>
                </a:solidFill>
                <a:latin typeface="Comic Sans MS" pitchFamily="66" charset="0"/>
              </a:rPr>
              <a:t>Easter</a:t>
            </a:r>
            <a:endParaRPr lang="ru-RU" sz="3600" b="1" u="sng">
              <a:solidFill>
                <a:srgbClr val="FF3300"/>
              </a:solidFill>
              <a:latin typeface="Comic Sans MS" pitchFamily="66" charset="0"/>
            </a:endParaRPr>
          </a:p>
          <a:p>
            <a:pPr algn="ctr"/>
            <a:endParaRPr lang="ru-RU" sz="2800" b="1">
              <a:solidFill>
                <a:srgbClr val="FF3300"/>
              </a:solidFill>
              <a:latin typeface="Comic Sans MS" pitchFamily="66" charset="0"/>
            </a:endParaRPr>
          </a:p>
          <a:p>
            <a:pPr algn="ctr"/>
            <a:r>
              <a:rPr lang="en-US" sz="2800" b="1">
                <a:solidFill>
                  <a:srgbClr val="FF3300"/>
                </a:solidFill>
                <a:latin typeface="Comic Sans MS" pitchFamily="66" charset="0"/>
              </a:rPr>
              <a:t>In April or at the end of March English people celebrate Easter Day. </a:t>
            </a:r>
            <a:endParaRPr lang="ru-RU" sz="2800" b="1">
              <a:solidFill>
                <a:srgbClr val="FF3300"/>
              </a:solidFill>
              <a:latin typeface="Comic Sans MS" pitchFamily="66" charset="0"/>
            </a:endParaRPr>
          </a:p>
          <a:p>
            <a:pPr algn="ctr"/>
            <a:endParaRPr lang="ru-RU" sz="2800" b="1">
              <a:solidFill>
                <a:srgbClr val="FF3300"/>
              </a:solidFill>
              <a:latin typeface="Comic Sans MS" pitchFamily="66" charset="0"/>
            </a:endParaRPr>
          </a:p>
          <a:p>
            <a:pPr algn="ctr"/>
            <a:r>
              <a:rPr lang="en-US" sz="2800" b="1">
                <a:solidFill>
                  <a:srgbClr val="FF3300"/>
                </a:solidFill>
                <a:latin typeface="Comic Sans MS" pitchFamily="66" charset="0"/>
              </a:rPr>
              <a:t>On Easter Sunday children get chocolate eggs and rabbits.</a:t>
            </a:r>
            <a:r>
              <a:rPr lang="en-US" b="1">
                <a:solidFill>
                  <a:srgbClr val="FFFF00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8200" name="Picture 8" descr="easter_eg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333375"/>
            <a:ext cx="1639888" cy="2919413"/>
          </a:xfrm>
          <a:prstGeom prst="rect">
            <a:avLst/>
          </a:prstGeom>
          <a:noFill/>
        </p:spPr>
      </p:pic>
      <p:pic>
        <p:nvPicPr>
          <p:cNvPr id="8202" name="Picture 10" descr="chick-hatching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775" y="554038"/>
            <a:ext cx="2305050" cy="1690687"/>
          </a:xfrm>
          <a:prstGeom prst="rect">
            <a:avLst/>
          </a:prstGeom>
          <a:noFill/>
        </p:spPr>
      </p:pic>
      <p:pic>
        <p:nvPicPr>
          <p:cNvPr id="8204" name="Picture 12" descr="Animation6_512x400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2492375"/>
            <a:ext cx="48768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10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3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3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300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003800" y="908050"/>
            <a:ext cx="340995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200" b="1" u="sng">
                <a:solidFill>
                  <a:srgbClr val="FF3300"/>
                </a:solidFill>
                <a:latin typeface="Comic Sans MS" pitchFamily="66" charset="0"/>
              </a:rPr>
              <a:t>April Fool’s Day</a:t>
            </a:r>
            <a:endParaRPr lang="ru-RU" sz="3200" b="1" u="sng">
              <a:solidFill>
                <a:srgbClr val="FF3300"/>
              </a:solidFill>
              <a:latin typeface="Comic Sans MS" pitchFamily="66" charset="0"/>
            </a:endParaRPr>
          </a:p>
          <a:p>
            <a:pPr algn="ctr"/>
            <a:endParaRPr lang="ru-RU" sz="3200" b="1">
              <a:solidFill>
                <a:srgbClr val="800080"/>
              </a:solidFill>
              <a:latin typeface="Comic Sans MS" pitchFamily="66" charset="0"/>
            </a:endParaRPr>
          </a:p>
          <a:p>
            <a:pPr algn="ctr"/>
            <a:r>
              <a:rPr lang="ru-RU" sz="2800" b="1">
                <a:solidFill>
                  <a:srgbClr val="FF0066"/>
                </a:solidFill>
                <a:latin typeface="Comic Sans MS" pitchFamily="66" charset="0"/>
              </a:rPr>
              <a:t>April Fool’s Day is on the 1st of April. English children like this day very much. They play jokes and tricks on other people, even on teachers.</a:t>
            </a:r>
            <a:r>
              <a:rPr lang="ru-RU" sz="2800">
                <a:solidFill>
                  <a:srgbClr val="800080"/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9222" name="Picture 6" descr="April%20Fools%20giflatest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0"/>
            <a:ext cx="3457575" cy="3457575"/>
          </a:xfrm>
          <a:prstGeom prst="rect">
            <a:avLst/>
          </a:prstGeom>
          <a:noFill/>
        </p:spPr>
      </p:pic>
      <p:pic>
        <p:nvPicPr>
          <p:cNvPr id="9224" name="Picture 8" descr="8829-015-03-1042b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357563"/>
            <a:ext cx="4267200" cy="3038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tmFilter="0,0; .5, 1; 1, 1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dads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1557338"/>
            <a:ext cx="3810000" cy="4076700"/>
          </a:xfrm>
          <a:prstGeom prst="rect">
            <a:avLst/>
          </a:prstGeom>
          <a:noFill/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5003800" y="539750"/>
            <a:ext cx="3671888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600" b="1" u="sng">
                <a:solidFill>
                  <a:schemeClr val="accent2"/>
                </a:solidFill>
                <a:latin typeface="Comic Sans MS" pitchFamily="66" charset="0"/>
              </a:rPr>
              <a:t>Father’s day</a:t>
            </a:r>
            <a:r>
              <a:rPr lang="en-US" sz="3600" b="1">
                <a:solidFill>
                  <a:schemeClr val="accent2"/>
                </a:solidFill>
                <a:latin typeface="Comic Sans MS" pitchFamily="66" charset="0"/>
              </a:rPr>
              <a:t> </a:t>
            </a:r>
            <a:r>
              <a:rPr lang="en-US" sz="3200" b="1">
                <a:solidFill>
                  <a:schemeClr val="accent2"/>
                </a:solidFill>
                <a:latin typeface="Comic Sans MS" pitchFamily="66" charset="0"/>
              </a:rPr>
              <a:t> </a:t>
            </a:r>
            <a:endParaRPr lang="ru-RU" sz="3200" b="1">
              <a:solidFill>
                <a:schemeClr val="accent2"/>
              </a:solidFill>
              <a:latin typeface="Comic Sans MS" pitchFamily="66" charset="0"/>
            </a:endParaRPr>
          </a:p>
          <a:p>
            <a:pPr algn="ctr"/>
            <a:endParaRPr lang="ru-RU" sz="3200" b="1">
              <a:solidFill>
                <a:schemeClr val="accent2"/>
              </a:solidFill>
              <a:latin typeface="Comic Sans MS" pitchFamily="66" charset="0"/>
            </a:endParaRPr>
          </a:p>
          <a:p>
            <a:pPr algn="ctr"/>
            <a:r>
              <a:rPr lang="en-US" sz="3200" b="1">
                <a:solidFill>
                  <a:schemeClr val="accent2"/>
                </a:solidFill>
                <a:latin typeface="Comic Sans MS" pitchFamily="66" charset="0"/>
              </a:rPr>
              <a:t>In June the English people celebrate Father’s Day. </a:t>
            </a:r>
            <a:endParaRPr lang="ru-RU" sz="3200" b="1">
              <a:solidFill>
                <a:schemeClr val="accent2"/>
              </a:solidFill>
              <a:latin typeface="Comic Sans MS" pitchFamily="66" charset="0"/>
            </a:endParaRPr>
          </a:p>
          <a:p>
            <a:pPr algn="ctr"/>
            <a:r>
              <a:rPr lang="en-US" sz="3200" b="1">
                <a:solidFill>
                  <a:schemeClr val="accent2"/>
                </a:solidFill>
                <a:latin typeface="Comic Sans MS" pitchFamily="66" charset="0"/>
              </a:rPr>
              <a:t>On that day children send cards and give presents to their father’s.</a:t>
            </a:r>
            <a:r>
              <a:rPr lang="en-US" sz="2800" b="1">
                <a:solidFill>
                  <a:schemeClr val="accent2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2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2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200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ANIMATED_BACK_TO_SCHO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6375" y="404813"/>
            <a:ext cx="3409950" cy="2971800"/>
          </a:xfrm>
          <a:prstGeom prst="rect">
            <a:avLst/>
          </a:prstGeom>
          <a:noFill/>
        </p:spPr>
      </p:pic>
      <p:pic>
        <p:nvPicPr>
          <p:cNvPr id="13319" name="Picture 7" descr="BD07190_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3429000"/>
            <a:ext cx="3024188" cy="2913063"/>
          </a:xfrm>
          <a:prstGeom prst="rect">
            <a:avLst/>
          </a:prstGeom>
          <a:noFill/>
        </p:spPr>
      </p:pic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219700" y="1628775"/>
            <a:ext cx="3384550" cy="393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6600CC"/>
                </a:solidFill>
                <a:latin typeface="Comic Sans MS" pitchFamily="66" charset="0"/>
              </a:rPr>
              <a:t>In </a:t>
            </a:r>
            <a:r>
              <a:rPr lang="en-US" sz="2800" b="1" dirty="0" err="1">
                <a:solidFill>
                  <a:srgbClr val="6600CC"/>
                </a:solidFill>
                <a:latin typeface="Comic Sans MS" pitchFamily="66" charset="0"/>
              </a:rPr>
              <a:t>Gteat</a:t>
            </a:r>
            <a:r>
              <a:rPr lang="en-US" sz="2800" b="1" dirty="0">
                <a:solidFill>
                  <a:srgbClr val="6600CC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rgbClr val="6600CC"/>
                </a:solidFill>
                <a:latin typeface="Comic Sans MS" pitchFamily="66" charset="0"/>
              </a:rPr>
              <a:t>Britai</a:t>
            </a:r>
            <a:r>
              <a:rPr lang="en-US" sz="2800" b="1" dirty="0" smtClean="0">
                <a:solidFill>
                  <a:srgbClr val="6600CC"/>
                </a:solidFill>
                <a:latin typeface="Comic Sans MS" pitchFamily="66" charset="0"/>
              </a:rPr>
              <a:t>n</a:t>
            </a:r>
            <a:r>
              <a:rPr lang="en-US" sz="2800" b="1" dirty="0" smtClean="0">
                <a:solidFill>
                  <a:srgbClr val="6600CC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rgbClr val="6600CC"/>
                </a:solidFill>
                <a:latin typeface="Comic Sans MS" pitchFamily="66" charset="0"/>
              </a:rPr>
              <a:t>children </a:t>
            </a:r>
          </a:p>
          <a:p>
            <a:pPr algn="ctr"/>
            <a:r>
              <a:rPr lang="en-US" sz="2800" b="1" dirty="0">
                <a:solidFill>
                  <a:srgbClr val="6600CC"/>
                </a:solidFill>
                <a:latin typeface="Comic Sans MS" pitchFamily="66" charset="0"/>
              </a:rPr>
              <a:t>don’t go to school </a:t>
            </a:r>
          </a:p>
          <a:p>
            <a:pPr algn="ctr"/>
            <a:r>
              <a:rPr lang="en-US" sz="2800" b="1" dirty="0">
                <a:solidFill>
                  <a:srgbClr val="6600CC"/>
                </a:solidFill>
                <a:latin typeface="Comic Sans MS" pitchFamily="66" charset="0"/>
              </a:rPr>
              <a:t>on the 1</a:t>
            </a:r>
            <a:r>
              <a:rPr lang="en-US" sz="2800" b="1" baseline="30000" dirty="0">
                <a:solidFill>
                  <a:srgbClr val="6600CC"/>
                </a:solidFill>
                <a:latin typeface="Comic Sans MS" pitchFamily="66" charset="0"/>
              </a:rPr>
              <a:t>st</a:t>
            </a:r>
            <a:r>
              <a:rPr lang="en-US" sz="2800" b="1" dirty="0">
                <a:solidFill>
                  <a:srgbClr val="6600CC"/>
                </a:solidFill>
                <a:latin typeface="Comic Sans MS" pitchFamily="66" charset="0"/>
              </a:rPr>
              <a:t> of September.</a:t>
            </a:r>
          </a:p>
          <a:p>
            <a:pPr algn="ctr"/>
            <a:r>
              <a:rPr lang="en-US" sz="2800" b="1" dirty="0">
                <a:solidFill>
                  <a:srgbClr val="6600CC"/>
                </a:solidFill>
                <a:latin typeface="Comic Sans MS" pitchFamily="66" charset="0"/>
              </a:rPr>
              <a:t>They begin to study on the second </a:t>
            </a:r>
            <a:r>
              <a:rPr lang="en-US" sz="2800" b="1" dirty="0" smtClean="0">
                <a:solidFill>
                  <a:srgbClr val="6600CC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solidFill>
                  <a:srgbClr val="6600CC"/>
                </a:solidFill>
                <a:latin typeface="Comic Sans MS" pitchFamily="66" charset="0"/>
              </a:rPr>
              <a:t>of September.</a:t>
            </a:r>
            <a:endParaRPr lang="ru-RU" sz="2800" b="1" dirty="0">
              <a:solidFill>
                <a:srgbClr val="6600CC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tmFilter="0,0; .5, 1; 1, 1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hell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30550"/>
            <a:ext cx="4824413" cy="3727450"/>
          </a:xfrm>
          <a:prstGeom prst="rect">
            <a:avLst/>
          </a:prstGeom>
          <a:noFill/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779838" y="708025"/>
            <a:ext cx="4608512" cy="503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 sz="3600" b="1" u="sng">
                <a:solidFill>
                  <a:srgbClr val="FF0000"/>
                </a:solidFill>
              </a:rPr>
              <a:t>Halloween</a:t>
            </a:r>
          </a:p>
          <a:p>
            <a:pPr algn="ctr"/>
            <a:endParaRPr lang="ru-RU" sz="3600" b="1">
              <a:solidFill>
                <a:srgbClr val="FF0000"/>
              </a:solidFill>
            </a:endParaRPr>
          </a:p>
          <a:p>
            <a:pPr algn="ctr"/>
            <a:r>
              <a:rPr lang="en-US" sz="2800">
                <a:solidFill>
                  <a:srgbClr val="6600CC"/>
                </a:solidFill>
              </a:rPr>
              <a:t>On the 31st of October there is Halowe’en. The symbol of this holiday is </a:t>
            </a:r>
            <a:r>
              <a:rPr lang="en-US" sz="2800">
                <a:solidFill>
                  <a:srgbClr val="6600CC"/>
                </a:solidFill>
                <a:hlinkClick r:id="rId4"/>
              </a:rPr>
              <a:t>"Jack o'lantern"</a:t>
            </a:r>
            <a:r>
              <a:rPr lang="en-US" sz="2800">
                <a:solidFill>
                  <a:srgbClr val="6600CC"/>
                </a:solidFill>
              </a:rPr>
              <a:t>. People make it from a pumpkin. </a:t>
            </a:r>
            <a:endParaRPr lang="ru-RU" sz="2800">
              <a:solidFill>
                <a:srgbClr val="6600CC"/>
              </a:solidFill>
            </a:endParaRPr>
          </a:p>
          <a:p>
            <a:pPr algn="ctr"/>
            <a:r>
              <a:rPr lang="ru-RU" sz="2800">
                <a:solidFill>
                  <a:srgbClr val="6600CC"/>
                </a:solidFill>
              </a:rPr>
              <a:t>  Children like Haloween parties, they put on witch’s and  ghost’s dresses. They go “trick or treat”.</a:t>
            </a:r>
            <a:r>
              <a:rPr lang="ru-RU" sz="2800"/>
              <a:t> </a:t>
            </a:r>
          </a:p>
        </p:txBody>
      </p:sp>
      <p:pic>
        <p:nvPicPr>
          <p:cNvPr id="11271" name="Picture 7" descr="happy_halloween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650" y="476250"/>
            <a:ext cx="2808288" cy="2808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3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3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3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349</Words>
  <Application>Microsoft Office PowerPoint</Application>
  <PresentationFormat>Экран (4:3)</PresentationFormat>
  <Paragraphs>39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Казанка</dc:creator>
  <cp:lastModifiedBy>IRU</cp:lastModifiedBy>
  <cp:revision>12</cp:revision>
  <dcterms:created xsi:type="dcterms:W3CDTF">2008-03-12T12:34:18Z</dcterms:created>
  <dcterms:modified xsi:type="dcterms:W3CDTF">2020-01-21T20:23:17Z</dcterms:modified>
</cp:coreProperties>
</file>