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56A6A96-83BF-4138-B420-754B831B4360}" type="datetimeFigureOut">
              <a:rPr lang="ru-RU" smtClean="0"/>
              <a:t>16.09.2019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90EF31B-BD3C-4D7E-A6F4-206C9DC3D90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istant-lessons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16632"/>
            <a:ext cx="7406640" cy="47681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Проверка знаний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620688"/>
            <a:ext cx="8424936" cy="6165304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I</a:t>
            </a:r>
            <a:r>
              <a:rPr lang="ru-RU" b="1" dirty="0" smtClean="0"/>
              <a:t> Вариант                                                                   </a:t>
            </a:r>
            <a:r>
              <a:rPr lang="en-US" b="1" dirty="0" smtClean="0"/>
              <a:t>II</a:t>
            </a:r>
            <a:r>
              <a:rPr lang="ru-RU" b="1" dirty="0" smtClean="0"/>
              <a:t>Вариант</a:t>
            </a:r>
          </a:p>
          <a:p>
            <a:r>
              <a:rPr lang="ru-RU" sz="2000" b="1" dirty="0" smtClean="0"/>
              <a:t>1) Напишите  6 биоэлементов                1) Напишите 4 макроэлемента</a:t>
            </a:r>
          </a:p>
          <a:p>
            <a:r>
              <a:rPr lang="ru-RU" sz="2000" b="1" dirty="0" smtClean="0"/>
              <a:t>2) Обеспечивает</a:t>
            </a:r>
          </a:p>
          <a:p>
            <a:r>
              <a:rPr lang="ru-RU" sz="2000" b="1" dirty="0" smtClean="0"/>
              <a:t>свёртываемость крови                              2) Участвуют в формировании</a:t>
            </a:r>
          </a:p>
          <a:p>
            <a:r>
              <a:rPr lang="ru-RU" sz="2000" b="1" dirty="0" smtClean="0"/>
              <a:t>                                                                                           костной ткани (2 элемента)</a:t>
            </a:r>
          </a:p>
          <a:p>
            <a:r>
              <a:rPr lang="ru-RU" sz="2000" b="1" dirty="0" smtClean="0"/>
              <a:t>3) Участвует </a:t>
            </a:r>
            <a:r>
              <a:rPr lang="ru-RU" sz="2000" b="1" dirty="0"/>
              <a:t>в</a:t>
            </a:r>
            <a:r>
              <a:rPr lang="ru-RU" sz="2000" b="1" dirty="0" smtClean="0"/>
              <a:t> фотосинтезе                     3) Избирательная проницаемость</a:t>
            </a:r>
          </a:p>
          <a:p>
            <a:r>
              <a:rPr lang="ru-RU" sz="2000" b="1" dirty="0" smtClean="0"/>
              <a:t>                                                                                                     мембран                                 4) Входит в гемоглобин эритроцита,</a:t>
            </a:r>
          </a:p>
          <a:p>
            <a:r>
              <a:rPr lang="ru-RU" sz="2000" b="1" dirty="0" smtClean="0"/>
              <a:t>Транспортирует  газы                                 4 )Проводит нервный импульс</a:t>
            </a:r>
          </a:p>
          <a:p>
            <a:r>
              <a:rPr lang="ru-RU" sz="2000" b="1" dirty="0" smtClean="0"/>
              <a:t>5) В составе гормона инсулина                     5) В составе гормона тироксина</a:t>
            </a:r>
          </a:p>
          <a:p>
            <a:r>
              <a:rPr lang="ru-RU" sz="2000" b="1" dirty="0" smtClean="0"/>
              <a:t>6) В составе эмали зубов                                  6) В составе витамина В 12</a:t>
            </a:r>
          </a:p>
          <a:p>
            <a:r>
              <a:rPr lang="ru-RU" sz="2000" b="1" dirty="0" smtClean="0"/>
              <a:t>7) Напишите 3 </a:t>
            </a:r>
            <a:r>
              <a:rPr lang="ru-RU" sz="2000" b="1" dirty="0" err="1" smtClean="0"/>
              <a:t>ультрамикроэлемента</a:t>
            </a:r>
            <a:r>
              <a:rPr lang="ru-RU" sz="2000" b="1" dirty="0" smtClean="0"/>
              <a:t>        7) Напишите 3 группы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                                                  химических веществ организма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Критерии оценивания: верно </a:t>
            </a:r>
            <a:r>
              <a:rPr lang="en-US" sz="2400" b="1" dirty="0">
                <a:solidFill>
                  <a:srgbClr val="FF0000"/>
                </a:solidFill>
              </a:rPr>
              <a:t>7</a:t>
            </a:r>
            <a:r>
              <a:rPr lang="ru-RU" sz="2400" b="1" dirty="0" smtClean="0">
                <a:solidFill>
                  <a:srgbClr val="FF0000"/>
                </a:solidFill>
              </a:rPr>
              <a:t> ответов «5», 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                                                                </a:t>
            </a:r>
            <a:r>
              <a:rPr lang="en-US" sz="2400" b="1" dirty="0">
                <a:solidFill>
                  <a:srgbClr val="FF0000"/>
                </a:solidFill>
              </a:rPr>
              <a:t>6</a:t>
            </a:r>
            <a:r>
              <a:rPr lang="ru-RU" sz="2400" b="1" dirty="0" smtClean="0">
                <a:solidFill>
                  <a:srgbClr val="FF0000"/>
                </a:solidFill>
              </a:rPr>
              <a:t> ответов «4»,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                                                                </a:t>
            </a:r>
            <a:r>
              <a:rPr lang="en-US" sz="2400" b="1" dirty="0" smtClean="0">
                <a:solidFill>
                  <a:srgbClr val="FF0000"/>
                </a:solidFill>
              </a:rPr>
              <a:t>4</a:t>
            </a:r>
            <a:r>
              <a:rPr lang="ru-RU" sz="2400" b="1" dirty="0" smtClean="0">
                <a:solidFill>
                  <a:srgbClr val="FF0000"/>
                </a:solidFill>
              </a:rPr>
              <a:t>-5 ответов «3»</a:t>
            </a:r>
          </a:p>
          <a:p>
            <a:r>
              <a:rPr lang="ru-RU" sz="2000" b="1" dirty="0"/>
              <a:t> </a:t>
            </a:r>
            <a:r>
              <a:rPr lang="ru-RU" sz="2000" b="1" dirty="0" smtClean="0"/>
              <a:t>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2918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293" y="1323725"/>
            <a:ext cx="4896544" cy="450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Неорганические вещества клетки</a:t>
            </a:r>
            <a:br>
              <a:rPr lang="ru-RU" sz="3600" b="1" dirty="0" smtClean="0"/>
            </a:br>
            <a:r>
              <a:rPr lang="ru-RU" sz="3600" b="1" dirty="0" smtClean="0"/>
              <a:t>Вода</a:t>
            </a:r>
            <a:endParaRPr lang="ru-RU" sz="36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52618"/>
            <a:ext cx="358558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2051720" y="4941168"/>
            <a:ext cx="504056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https://fhd.multiurok.ru/viewImage.php?image=http://sportkompas.ru/wp-content/uploads/2013/12/znachenie-vody-v-organizme-chelovek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4" t="27850" r="8690" b="12305"/>
          <a:stretch/>
        </p:blipFill>
        <p:spPr bwMode="auto">
          <a:xfrm>
            <a:off x="971600" y="1364618"/>
            <a:ext cx="3788532" cy="480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25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498080" cy="1143000"/>
          </a:xfrm>
        </p:spPr>
        <p:txBody>
          <a:bodyPr/>
          <a:lstStyle/>
          <a:p>
            <a:r>
              <a:rPr lang="ru-RU" dirty="0" smtClean="0"/>
              <a:t>Химические свойства воды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6624736" cy="2550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2669" y="1052736"/>
            <a:ext cx="8294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1) Полярность </a:t>
            </a:r>
            <a:r>
              <a:rPr lang="ru-RU" sz="2000" b="1" dirty="0" smtClean="0"/>
              <a:t>– неравномерное распределение зарядов в молекуле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0625" y="1556792"/>
            <a:ext cx="606576" cy="3045706"/>
          </a:xfrm>
          <a:prstGeom prst="rect">
            <a:avLst/>
          </a:prstGeom>
          <a:noFill/>
        </p:spPr>
        <p:txBody>
          <a:bodyPr vert="wordArtVert"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r>
              <a:rPr lang="ru-RU" sz="20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Ди</a:t>
            </a:r>
            <a:r>
              <a:rPr lang="ru-RU" sz="2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поль</a:t>
            </a:r>
            <a:endParaRPr lang="ru-RU" sz="2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3912" y="4941168"/>
            <a:ext cx="7890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 </a:t>
            </a:r>
            <a:r>
              <a:rPr lang="ru-RU" sz="2400" b="1" dirty="0" smtClean="0">
                <a:solidFill>
                  <a:srgbClr val="FF0000"/>
                </a:solidFill>
              </a:rPr>
              <a:t>Ковалентные полярные связи </a:t>
            </a:r>
            <a:r>
              <a:rPr lang="ru-RU" sz="2000" b="1" dirty="0" smtClean="0"/>
              <a:t>– внутри молекулы, сильные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Водородные связи </a:t>
            </a:r>
            <a:r>
              <a:rPr lang="ru-RU" sz="2000" b="1" dirty="0" smtClean="0"/>
              <a:t>– между молекулами, в 15-20 раз слабее</a:t>
            </a:r>
            <a:endParaRPr lang="ru-RU" sz="20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1"/>
            <a:ext cx="7992888" cy="485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ds03.infourok.ru/uploads/ex/0eed/0001a914-34965b8e/img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7" y="18644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78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-17140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Физиологические свойства 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620688"/>
            <a:ext cx="8064896" cy="6120680"/>
          </a:xfrm>
        </p:spPr>
        <p:txBody>
          <a:bodyPr>
            <a:normAutofit lnSpcReduction="10000"/>
          </a:bodyPr>
          <a:lstStyle/>
          <a:p>
            <a:pPr marL="82296" indent="0" algn="ctr">
              <a:buNone/>
            </a:pPr>
            <a:r>
              <a:rPr lang="ru-RU" dirty="0" smtClean="0"/>
              <a:t>1 </a:t>
            </a:r>
            <a:r>
              <a:rPr lang="ru-RU" dirty="0" smtClean="0"/>
              <a:t>Растворитель</a:t>
            </a:r>
          </a:p>
          <a:p>
            <a:pPr marL="82296" indent="0" algn="ctr">
              <a:buNone/>
            </a:pPr>
            <a:endParaRPr lang="ru-RU" dirty="0"/>
          </a:p>
          <a:p>
            <a:pPr marL="82296" indent="0" algn="ctr">
              <a:buNone/>
            </a:pPr>
            <a:endParaRPr lang="ru-RU" dirty="0" smtClean="0"/>
          </a:p>
          <a:p>
            <a:pPr marL="82296" indent="0" algn="ctr">
              <a:buNone/>
            </a:pPr>
            <a:endParaRPr lang="ru-RU" dirty="0"/>
          </a:p>
          <a:p>
            <a:pPr marL="82296" indent="0" algn="ctr">
              <a:buNone/>
            </a:pPr>
            <a:r>
              <a:rPr lang="ru-RU" dirty="0" smtClean="0"/>
              <a:t> 2 Гидролиз веществ/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Фотосинтез </a:t>
            </a:r>
          </a:p>
          <a:p>
            <a:pPr marL="82296" indent="0" algn="ctr">
              <a:buNone/>
            </a:pPr>
            <a:r>
              <a:rPr lang="ru-RU" dirty="0" smtClean="0"/>
              <a:t>3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Транспорт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веществ</a:t>
            </a:r>
          </a:p>
          <a:p>
            <a:pPr marL="82296" indent="0" algn="ctr">
              <a:buNone/>
            </a:pPr>
            <a:r>
              <a:rPr lang="ru-RU" b="1" i="1" dirty="0" smtClean="0"/>
              <a:t>гомеостаз</a:t>
            </a:r>
          </a:p>
          <a:p>
            <a:pPr marL="82296" indent="0" algn="ctr">
              <a:buNone/>
            </a:pPr>
            <a:r>
              <a:rPr lang="ru-RU" dirty="0" smtClean="0"/>
              <a:t>4Теплоёмкость/теплопроводность</a:t>
            </a:r>
          </a:p>
          <a:p>
            <a:pPr marL="82296" indent="0" algn="ctr">
              <a:buNone/>
            </a:pPr>
            <a:r>
              <a:rPr lang="ru-RU" b="1" i="1" dirty="0" smtClean="0"/>
              <a:t>терморегуляция  </a:t>
            </a:r>
          </a:p>
          <a:p>
            <a:pPr marL="82296" indent="0" algn="ctr">
              <a:buNone/>
            </a:pPr>
            <a:r>
              <a:rPr lang="ru-RU" dirty="0" smtClean="0"/>
              <a:t>5 </a:t>
            </a:r>
            <a:r>
              <a:rPr lang="ru-RU" dirty="0" smtClean="0">
                <a:solidFill>
                  <a:srgbClr val="FF0000"/>
                </a:solidFill>
              </a:rPr>
              <a:t>Тургор</a:t>
            </a:r>
            <a:r>
              <a:rPr lang="ru-RU" dirty="0" smtClean="0"/>
              <a:t> – давление воды на мембрану</a:t>
            </a:r>
          </a:p>
          <a:p>
            <a:pPr marL="82296" indent="0" algn="ctr">
              <a:buNone/>
            </a:pPr>
            <a:r>
              <a:rPr lang="ru-RU" b="1" i="1" dirty="0" smtClean="0"/>
              <a:t>Упругость/</a:t>
            </a:r>
            <a:r>
              <a:rPr lang="ru-RU" b="1" i="1" dirty="0" err="1" smtClean="0"/>
              <a:t>несжимаемость</a:t>
            </a:r>
            <a:endParaRPr lang="ru-RU" b="1" i="1" dirty="0" smtClean="0"/>
          </a:p>
          <a:p>
            <a:pPr marL="82296" indent="0" algn="ctr">
              <a:buNone/>
            </a:pP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 rot="10800000">
            <a:off x="3203848" y="956042"/>
            <a:ext cx="57606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6476594" y="908720"/>
            <a:ext cx="57606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12998" y="725208"/>
            <a:ext cx="2592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Гидрофильные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0232" y="908720"/>
            <a:ext cx="2410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Гидрофобные</a:t>
            </a:r>
            <a:endParaRPr lang="ru-RU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784962" y="1011100"/>
            <a:ext cx="1890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Полярность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9405" y="1200988"/>
            <a:ext cx="363708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Крахмал, целлюлоза</a:t>
            </a:r>
            <a:r>
              <a:rPr lang="ru-RU" sz="2800" b="1" dirty="0" smtClean="0">
                <a:solidFill>
                  <a:srgbClr val="00B050"/>
                </a:solidFill>
              </a:rPr>
              <a:t>/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клетчатка</a:t>
            </a:r>
            <a:endParaRPr lang="ru-RU" sz="2800" b="1" dirty="0" smtClean="0">
              <a:solidFill>
                <a:srgbClr val="00B050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</a:rPr>
              <a:t>Хитин, гликоген</a:t>
            </a:r>
            <a:endParaRPr lang="ru-RU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3555" y="1171701"/>
            <a:ext cx="21627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</a:rPr>
              <a:t>Растворимы</a:t>
            </a:r>
          </a:p>
          <a:p>
            <a:pPr algn="ctr"/>
            <a:r>
              <a:rPr lang="ru-RU" sz="2800" b="1" dirty="0" err="1" smtClean="0">
                <a:solidFill>
                  <a:srgbClr val="00B0F0"/>
                </a:solidFill>
              </a:rPr>
              <a:t>полярны</a:t>
            </a:r>
            <a:endParaRPr lang="ru-RU" sz="2800" b="1" dirty="0">
              <a:solidFill>
                <a:srgbClr val="00B0F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43" y="725208"/>
            <a:ext cx="8213595" cy="585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90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581" y="1068714"/>
            <a:ext cx="4536504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64088"/>
            <a:ext cx="7962088" cy="6131768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ru-RU" dirty="0" smtClean="0"/>
              <a:t>7 Поверхностное </a:t>
            </a:r>
            <a:r>
              <a:rPr lang="ru-RU" dirty="0" smtClean="0"/>
              <a:t>натяжение</a:t>
            </a:r>
          </a:p>
          <a:p>
            <a:pPr marL="82296" indent="0">
              <a:buNone/>
            </a:pPr>
            <a:r>
              <a:rPr lang="ru-RU" dirty="0" smtClean="0"/>
              <a:t>капиллярность</a:t>
            </a:r>
            <a:endParaRPr lang="ru-RU" dirty="0" smtClean="0"/>
          </a:p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endParaRPr lang="ru-RU" dirty="0"/>
          </a:p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8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Транспирация </a:t>
            </a:r>
            <a:r>
              <a:rPr lang="ru-RU" dirty="0" smtClean="0"/>
              <a:t>(растения)</a:t>
            </a:r>
          </a:p>
          <a:p>
            <a:pPr marL="82296" indent="0">
              <a:buNone/>
            </a:pPr>
            <a:r>
              <a:rPr lang="ru-RU" dirty="0" smtClean="0"/>
              <a:t>   Испарение (животные)</a:t>
            </a:r>
          </a:p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9 Внутренняя среда для обмена веществ</a:t>
            </a:r>
            <a:endParaRPr lang="en-US" dirty="0" smtClean="0"/>
          </a:p>
          <a:p>
            <a:pPr marL="82296" indent="0" algn="ctr">
              <a:buNone/>
            </a:pPr>
            <a:r>
              <a:rPr lang="ru-RU" b="1" i="1" dirty="0" smtClean="0"/>
              <a:t>метаболическая</a:t>
            </a:r>
          </a:p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r>
              <a:rPr lang="ru-RU" dirty="0" smtClean="0"/>
              <a:t>10 Среда обитания</a:t>
            </a:r>
          </a:p>
          <a:p>
            <a:pPr marL="82296" indent="0">
              <a:buNone/>
            </a:pPr>
            <a:endParaRPr lang="ru-RU" dirty="0" smtClean="0"/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282" y="-5534"/>
            <a:ext cx="3002446" cy="1274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06902"/>
            <a:ext cx="2362200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28184" y="2773689"/>
            <a:ext cx="648072" cy="1133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88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Неорганические вещества </a:t>
            </a:r>
            <a:br>
              <a:rPr lang="ru-RU" dirty="0" smtClean="0"/>
            </a:br>
            <a:r>
              <a:rPr lang="ru-RU" dirty="0" smtClean="0"/>
              <a:t>минеральные соли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1475656" y="1232393"/>
            <a:ext cx="648072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24744"/>
            <a:ext cx="707197" cy="1042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07704" y="2217296"/>
            <a:ext cx="1796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Катионы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32631" y="2132856"/>
            <a:ext cx="16482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Анионы</a:t>
            </a:r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0253" y="1948122"/>
            <a:ext cx="428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+</a:t>
            </a:r>
            <a:endParaRPr lang="ru-RU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898094" y="1601742"/>
            <a:ext cx="4924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/>
              <a:t>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31640" y="2996951"/>
            <a:ext cx="34579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K</a:t>
            </a:r>
            <a:r>
              <a:rPr lang="ru-RU" sz="3600" b="1" dirty="0" smtClean="0"/>
              <a:t>, </a:t>
            </a:r>
            <a:r>
              <a:rPr lang="en-US" sz="3600" b="1" dirty="0" smtClean="0"/>
              <a:t>Na</a:t>
            </a:r>
            <a:r>
              <a:rPr lang="ru-RU" sz="3600" b="1" dirty="0" smtClean="0"/>
              <a:t>, </a:t>
            </a:r>
            <a:r>
              <a:rPr lang="en-US" sz="3600" b="1" dirty="0" smtClean="0"/>
              <a:t>C</a:t>
            </a:r>
            <a:r>
              <a:rPr lang="en-US" sz="3600" b="1" dirty="0"/>
              <a:t>a</a:t>
            </a:r>
            <a:endParaRPr lang="en-US" sz="3600" b="1" dirty="0" smtClean="0"/>
          </a:p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Раздражимость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02211" y="2996952"/>
            <a:ext cx="303961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H2PO4</a:t>
            </a:r>
            <a:r>
              <a:rPr lang="ru-RU" sz="3200" b="1" dirty="0" smtClean="0"/>
              <a:t> /  Н</a:t>
            </a:r>
            <a:r>
              <a:rPr lang="en-US" sz="3200" b="1" dirty="0" smtClean="0"/>
              <a:t>PO4</a:t>
            </a:r>
          </a:p>
          <a:p>
            <a:pPr algn="ctr"/>
            <a:r>
              <a:rPr lang="ru-RU" sz="3200" b="1" dirty="0" smtClean="0"/>
              <a:t>Фосфатные</a:t>
            </a:r>
          </a:p>
          <a:p>
            <a:pPr algn="ctr"/>
            <a:r>
              <a:rPr lang="en-US" sz="3200" b="1" dirty="0" smtClean="0"/>
              <a:t>H2CO3 </a:t>
            </a:r>
            <a:r>
              <a:rPr lang="ru-RU" sz="3200" b="1" dirty="0" smtClean="0"/>
              <a:t>/</a:t>
            </a:r>
            <a:r>
              <a:rPr lang="en-US" sz="3200" b="1" dirty="0" smtClean="0"/>
              <a:t> HCO3</a:t>
            </a:r>
          </a:p>
          <a:p>
            <a:pPr algn="ctr"/>
            <a:r>
              <a:rPr lang="ru-RU" sz="3200" b="1" dirty="0" smtClean="0"/>
              <a:t>Карбонатные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745251" y="5035026"/>
            <a:ext cx="26661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Буферность</a:t>
            </a:r>
          </a:p>
        </p:txBody>
      </p:sp>
    </p:spTree>
    <p:extLst>
      <p:ext uri="{BB962C8B-B14F-4D97-AF65-F5344CB8AC3E}">
        <p14:creationId xmlns:p14="http://schemas.microsoft.com/office/powerpoint/2010/main" val="93635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81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Буферность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000" dirty="0" smtClean="0"/>
              <a:t>поддержание слабощелочной среды</a:t>
            </a:r>
            <a:endParaRPr lang="ru-RU" sz="4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268760"/>
            <a:ext cx="4968552" cy="2135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80665" y="3476695"/>
            <a:ext cx="5643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pH </a:t>
            </a:r>
            <a:r>
              <a:rPr lang="ru-RU" sz="2400" b="1" dirty="0" smtClean="0"/>
              <a:t>среды определяется количеством </a:t>
            </a:r>
            <a:r>
              <a:rPr lang="en-US" sz="2400" b="1" dirty="0"/>
              <a:t>H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342874" y="3303804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994305"/>
            <a:ext cx="71342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100392" y="4221088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588224" y="3990255"/>
            <a:ext cx="1409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В клетке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93537" y="4926359"/>
            <a:ext cx="2408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Снаружи клетки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3688" y="6021288"/>
            <a:ext cx="2300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К</a:t>
            </a:r>
            <a:r>
              <a:rPr lang="ru-RU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ислая среда</a:t>
            </a:r>
            <a:endParaRPr lang="ru-RU" sz="28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2060" y="5944344"/>
            <a:ext cx="2800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>
                <a:solidFill>
                  <a:srgbClr val="002060"/>
                </a:solidFill>
              </a:rPr>
              <a:t>Щ</a:t>
            </a:r>
            <a:r>
              <a:rPr lang="ru-RU" sz="2800" b="1" i="1" dirty="0">
                <a:solidFill>
                  <a:srgbClr val="002060"/>
                </a:solidFill>
              </a:rPr>
              <a:t>елочная среда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3977060" y="6278376"/>
            <a:ext cx="2107108" cy="189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977060" y="5759678"/>
            <a:ext cx="2053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Буферность</a:t>
            </a:r>
            <a:endParaRPr lang="ru-RU" sz="2800" dirty="0"/>
          </a:p>
        </p:txBody>
      </p:sp>
      <p:sp>
        <p:nvSpPr>
          <p:cNvPr id="13" name="Выноска 2 12"/>
          <p:cNvSpPr/>
          <p:nvPr/>
        </p:nvSpPr>
        <p:spPr>
          <a:xfrm>
            <a:off x="1763688" y="6098232"/>
            <a:ext cx="2300630" cy="571128"/>
          </a:xfrm>
          <a:prstGeom prst="borderCallout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Выноска 2 15"/>
          <p:cNvSpPr/>
          <p:nvPr/>
        </p:nvSpPr>
        <p:spPr>
          <a:xfrm>
            <a:off x="6142716" y="6021288"/>
            <a:ext cx="2669533" cy="571128"/>
          </a:xfrm>
          <a:prstGeom prst="borderCallout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36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Изучить п.2, учить записи</a:t>
            </a:r>
          </a:p>
          <a:p>
            <a:r>
              <a:rPr lang="ru-RU" dirty="0" smtClean="0"/>
              <a:t>В Сетевом городе пройти по ссылке</a:t>
            </a:r>
          </a:p>
          <a:p>
            <a:pPr marL="82296" indent="0">
              <a:buNone/>
            </a:pPr>
            <a:r>
              <a:rPr lang="en-US" dirty="0">
                <a:solidFill>
                  <a:srgbClr val="FF0000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rgbClr val="FF0000"/>
                </a:solidFill>
                <a:hlinkClick r:id="rId2"/>
              </a:rPr>
              <a:t>distant-lessons.ru</a:t>
            </a:r>
            <a:endParaRPr lang="ru-RU" dirty="0" smtClean="0">
              <a:solidFill>
                <a:srgbClr val="FF0000"/>
              </a:solidFill>
            </a:endParaRPr>
          </a:p>
          <a:p>
            <a:pPr marL="82296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«Химический состав клетки»</a:t>
            </a:r>
          </a:p>
          <a:p>
            <a:pPr marL="82296" indent="0">
              <a:buNone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34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170</TotalTime>
  <Words>274</Words>
  <Application>Microsoft Office PowerPoint</Application>
  <PresentationFormat>Экран (4:3)</PresentationFormat>
  <Paragraphs>80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Проверка знаний</vt:lpstr>
      <vt:lpstr>Неорганические вещества клетки Вода</vt:lpstr>
      <vt:lpstr>Химические свойства воды</vt:lpstr>
      <vt:lpstr>Физиологические свойства воды</vt:lpstr>
      <vt:lpstr>Презентация PowerPoint</vt:lpstr>
      <vt:lpstr>Неорганические вещества  минеральные соли</vt:lpstr>
      <vt:lpstr>Буферность  поддержание слабощелочной среды</vt:lpstr>
      <vt:lpstr>Домашнее задание </vt:lpstr>
    </vt:vector>
  </TitlesOfParts>
  <Company>KOMP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знаний</dc:title>
  <dc:creator>xxx</dc:creator>
  <cp:lastModifiedBy>user</cp:lastModifiedBy>
  <cp:revision>22</cp:revision>
  <dcterms:created xsi:type="dcterms:W3CDTF">2019-09-15T16:47:59Z</dcterms:created>
  <dcterms:modified xsi:type="dcterms:W3CDTF">2019-09-16T04:20:14Z</dcterms:modified>
</cp:coreProperties>
</file>