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1.xml" ContentType="application/xml"/>
  <Override PartName="/customXml/itemProps1.xml" ContentType="application/vnd.openxmlformats-officedocument.customXmlProperties+xml"/>
  <Override PartName="/customXml/_rels/item1.xml.rels" ContentType="application/vnd.openxmlformats-package.relationship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6.gif" ContentType="image/gif"/>
  <Override PartName="/ppt/media/image1.jpeg" ContentType="image/jpeg"/>
  <Override PartName="/ppt/media/image2.jpeg" ContentType="image/jpeg"/>
  <Override PartName="/ppt/media/image3.gif" ContentType="image/gif"/>
  <Override PartName="/ppt/media/image5.gif" ContentType="image/gif"/>
  <Override PartName="/ppt/media/image22.gif" ContentType="image/gif"/>
  <Override PartName="/ppt/media/image4.jpeg" ContentType="image/jpeg"/>
  <Override PartName="/ppt/media/image7.gif" ContentType="image/gif"/>
  <Override PartName="/ppt/media/image8.gif" ContentType="image/gif"/>
  <Override PartName="/ppt/media/image9.gif" ContentType="image/gif"/>
  <Override PartName="/ppt/media/image10.gif" ContentType="image/gif"/>
  <Override PartName="/ppt/media/image11.gif" ContentType="image/gif"/>
  <Override PartName="/ppt/media/image12.gif" ContentType="image/gif"/>
  <Override PartName="/ppt/media/image34.gif" ContentType="image/gif"/>
  <Override PartName="/ppt/media/image13.png" ContentType="image/png"/>
  <Override PartName="/ppt/media/image14.gif" ContentType="image/gif"/>
  <Override PartName="/ppt/media/image15.gif" ContentType="image/gif"/>
  <Override PartName="/ppt/media/image16.gif" ContentType="image/gif"/>
  <Override PartName="/ppt/media/image17.gif" ContentType="image/gif"/>
  <Override PartName="/ppt/media/image18.png" ContentType="image/png"/>
  <Override PartName="/ppt/media/image19.png" ContentType="image/png"/>
  <Override PartName="/ppt/media/image20.gif" ContentType="image/gif"/>
  <Override PartName="/ppt/media/image21.gif" ContentType="image/gif"/>
  <Override PartName="/ppt/media/image23.gif" ContentType="image/gif"/>
  <Override PartName="/ppt/media/image24.gif" ContentType="image/gif"/>
  <Override PartName="/ppt/media/image25.gif" ContentType="image/gif"/>
  <Override PartName="/ppt/media/image26.gif" ContentType="image/gif"/>
  <Override PartName="/ppt/media/image27.gif" ContentType="image/gif"/>
  <Override PartName="/ppt/media/image28.gif" ContentType="image/gif"/>
  <Override PartName="/ppt/media/image29.gif" ContentType="image/gif"/>
  <Override PartName="/ppt/media/image30.gif" ContentType="image/gif"/>
  <Override PartName="/ppt/media/image31.gif" ContentType="image/gif"/>
  <Override PartName="/ppt/media/image32.gif" ContentType="image/gif"/>
  <Override PartName="/ppt/media/image33.gif" ContentType="image/gif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2400" spc="-1" strike="noStrike">
                <a:solidFill>
                  <a:srgbClr val="000000"/>
                </a:solidFill>
                <a:latin typeface="Times New Roman"/>
              </a:rPr>
              <a:t>Для перемещения страницы щёлкните мышью</a:t>
            </a:r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B86740B5-F9A3-4EEF-8251-D39288297E6F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pPr marL="216000" indent="-216000">
              <a:lnSpc>
                <a:spcPct val="100000"/>
              </a:lnSpc>
            </a:pPr>
            <a:r>
              <a:rPr b="0" lang="ru-RU" sz="2000" spc="-1" strike="noStrike">
                <a:latin typeface="Arial"/>
              </a:rPr>
              <a:t>Автор: Кузнецова Анна Николаевна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1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F142A935-B569-4679-AD86-3AE26F565ACB}" type="slidenum">
              <a:rPr b="0" lang="ru-RU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85800" y="2057400"/>
            <a:ext cx="7772040" cy="4114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777204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838080"/>
            <a:ext cx="716256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85800" y="42066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68480" y="42066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85800" y="4206600"/>
            <a:ext cx="777204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777204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85800" y="4206600"/>
            <a:ext cx="777204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85800" y="42066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68480" y="42066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313800" y="20574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941440" y="20574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85800" y="42066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313800" y="42066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5941440" y="42066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85800" y="2057400"/>
            <a:ext cx="7772040" cy="4114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777204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85800" y="838080"/>
            <a:ext cx="716256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85800" y="42066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68480" y="42066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85800" y="4206600"/>
            <a:ext cx="777204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777204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85800" y="4206600"/>
            <a:ext cx="777204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85800" y="42066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68480" y="42066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313800" y="20574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5941440" y="20574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85800" y="42066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313800" y="42066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5941440" y="42066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685800" y="2057400"/>
            <a:ext cx="7772040" cy="4114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777204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subTitle"/>
          </p:nvPr>
        </p:nvSpPr>
        <p:spPr>
          <a:xfrm>
            <a:off x="685800" y="838080"/>
            <a:ext cx="716256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685800" y="42066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411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4668480" y="42066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85800" y="4206600"/>
            <a:ext cx="777204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777204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685800" y="4206600"/>
            <a:ext cx="777204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68480" y="20574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85800" y="42066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04" name="PlaceHolder 5"/>
          <p:cNvSpPr>
            <a:spLocks noGrp="1"/>
          </p:cNvSpPr>
          <p:nvPr>
            <p:ph type="body"/>
          </p:nvPr>
        </p:nvSpPr>
        <p:spPr>
          <a:xfrm>
            <a:off x="4668480" y="4206600"/>
            <a:ext cx="3792600" cy="1962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3313800" y="20574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5941440" y="20574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685800" y="42066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10" name="PlaceHolder 6"/>
          <p:cNvSpPr>
            <a:spLocks noGrp="1"/>
          </p:cNvSpPr>
          <p:nvPr>
            <p:ph type="body"/>
          </p:nvPr>
        </p:nvSpPr>
        <p:spPr>
          <a:xfrm>
            <a:off x="3313800" y="42066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11" name="PlaceHolder 7"/>
          <p:cNvSpPr>
            <a:spLocks noGrp="1"/>
          </p:cNvSpPr>
          <p:nvPr>
            <p:ph type="body"/>
          </p:nvPr>
        </p:nvSpPr>
        <p:spPr>
          <a:xfrm>
            <a:off x="5941440" y="4206600"/>
            <a:ext cx="2502360" cy="1962360"/>
          </a:xfrm>
          <a:prstGeom prst="rect">
            <a:avLst/>
          </a:prstGeom>
        </p:spPr>
        <p:txBody>
          <a:bodyPr lIns="0" rIns="0" tIns="0" bIns="0">
            <a:normAutofit fontScale="66000"/>
          </a:bodyPr>
          <a:p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image" Target="../media/image3.gif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04920" y="609480"/>
            <a:ext cx="66290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ffffff"/>
                </a:solidFill>
                <a:latin typeface="Mead Bold"/>
              </a:rPr>
              <a:t>Образец заголовка</a:t>
            </a:r>
            <a:endParaRPr b="0" lang="en-US" sz="4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Для правки структуры щёлкните мышью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ffffff"/>
                </a:solidFill>
                <a:latin typeface="Mead Bold"/>
              </a:rPr>
              <a:t>Второй уровень структуры</a:t>
            </a:r>
            <a:endParaRPr b="0" lang="en-US" sz="2400" spc="-1" strike="noStrike">
              <a:solidFill>
                <a:srgbClr val="ffffff"/>
              </a:solidFill>
              <a:latin typeface="Mead Bold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Mead Bold"/>
              </a:rPr>
              <a:t>Третий уровень структуры</a:t>
            </a:r>
            <a:endParaRPr b="0" lang="en-US" sz="2000" spc="-1" strike="noStrike">
              <a:solidFill>
                <a:srgbClr val="ffffff"/>
              </a:solidFill>
              <a:latin typeface="Mead Bold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latin typeface="Mead Bold"/>
              </a:rPr>
              <a:t>Четвёртый уровень структуры</a:t>
            </a:r>
            <a:endParaRPr b="0" lang="en-US" sz="2000" spc="-1" strike="noStrike">
              <a:solidFill>
                <a:srgbClr val="ffffff"/>
              </a:solidFill>
              <a:latin typeface="Mead Bold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Mead Bold"/>
              </a:rPr>
              <a:t>Пятый уровень структуры</a:t>
            </a:r>
            <a:endParaRPr b="0" lang="en-US" sz="2000" spc="-1" strike="noStrike">
              <a:solidFill>
                <a:srgbClr val="ffffff"/>
              </a:solidFill>
              <a:latin typeface="Mead Bold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Mead Bold"/>
              </a:rPr>
              <a:t>Шестой уровень структуры</a:t>
            </a:r>
            <a:endParaRPr b="0" lang="en-US" sz="2000" spc="-1" strike="noStrike">
              <a:solidFill>
                <a:srgbClr val="ffffff"/>
              </a:solidFill>
              <a:latin typeface="Mead Bold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Mead Bold"/>
              </a:rPr>
              <a:t>Седьмой уровень структуры</a:t>
            </a:r>
            <a:endParaRPr b="0" lang="en-US" sz="20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85800" y="838080"/>
            <a:ext cx="716256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ffffff"/>
                </a:solidFill>
                <a:latin typeface="Mead Bold"/>
              </a:rPr>
              <a:t>Образец заголовка</a:t>
            </a:r>
            <a:endParaRPr b="0" lang="en-US" sz="4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85800" y="2057400"/>
            <a:ext cx="7772040" cy="411444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3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Образец текста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800" spc="-1" strike="noStrike">
                <a:solidFill>
                  <a:srgbClr val="ffffff"/>
                </a:solidFill>
                <a:latin typeface="Mead Bold"/>
              </a:rPr>
              <a:t>Второй уровень</a:t>
            </a:r>
            <a:endParaRPr b="0" lang="en-US" sz="2800" spc="-1" strike="noStrike">
              <a:solidFill>
                <a:srgbClr val="ffffff"/>
              </a:solidFill>
              <a:latin typeface="Mead Bold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2400" spc="-1" strike="noStrike">
                <a:solidFill>
                  <a:srgbClr val="ffffff"/>
                </a:solidFill>
                <a:latin typeface="Mead Bold"/>
              </a:rPr>
              <a:t>Третий уровень</a:t>
            </a:r>
            <a:endParaRPr b="0" lang="en-US" sz="2400" spc="-1" strike="noStrike">
              <a:solidFill>
                <a:srgbClr val="ffffff"/>
              </a:solidFill>
              <a:latin typeface="Mead Bold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latin typeface="Mead Bold"/>
              </a:rPr>
              <a:t>Четвертый уровень</a:t>
            </a:r>
            <a:endParaRPr b="0" lang="en-US" sz="2000" spc="-1" strike="noStrike">
              <a:solidFill>
                <a:srgbClr val="ffffff"/>
              </a:solidFill>
              <a:latin typeface="Mead Bold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tarSymbol"/>
              <a:buChar char="»"/>
            </a:pPr>
            <a:r>
              <a:rPr b="0" lang="en-US" sz="2000" spc="-1" strike="noStrike">
                <a:solidFill>
                  <a:srgbClr val="ffffff"/>
                </a:solidFill>
                <a:latin typeface="Mead Bold"/>
              </a:rPr>
              <a:t>Пятый уровень</a:t>
            </a:r>
            <a:endParaRPr b="0" lang="en-US" sz="20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gif"/><Relationship Id="rId2" Type="http://schemas.openxmlformats.org/officeDocument/2006/relationships/image" Target="../media/image6.gif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gif"/><Relationship Id="rId2" Type="http://schemas.openxmlformats.org/officeDocument/2006/relationships/image" Target="../media/image8.gif"/><Relationship Id="rId3" Type="http://schemas.openxmlformats.org/officeDocument/2006/relationships/image" Target="../media/image9.gif"/><Relationship Id="rId4" Type="http://schemas.openxmlformats.org/officeDocument/2006/relationships/image" Target="../media/image10.gif"/><Relationship Id="rId5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1.gif"/><Relationship Id="rId2" Type="http://schemas.openxmlformats.org/officeDocument/2006/relationships/image" Target="../media/image12.gif"/><Relationship Id="rId3" Type="http://schemas.openxmlformats.org/officeDocument/2006/relationships/image" Target="../media/image13.png"/><Relationship Id="rId4" Type="http://schemas.openxmlformats.org/officeDocument/2006/relationships/image" Target="../media/image14.gif"/><Relationship Id="rId5" Type="http://schemas.openxmlformats.org/officeDocument/2006/relationships/image" Target="../media/image15.gif"/><Relationship Id="rId6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6.gif"/><Relationship Id="rId2" Type="http://schemas.openxmlformats.org/officeDocument/2006/relationships/image" Target="../media/image17.gif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0.gif"/><Relationship Id="rId2" Type="http://schemas.openxmlformats.org/officeDocument/2006/relationships/image" Target="../media/image21.gif"/><Relationship Id="rId3" Type="http://schemas.openxmlformats.org/officeDocument/2006/relationships/image" Target="../media/image22.gif"/><Relationship Id="rId4" Type="http://schemas.openxmlformats.org/officeDocument/2006/relationships/image" Target="../media/image23.gif"/><Relationship Id="rId5" Type="http://schemas.openxmlformats.org/officeDocument/2006/relationships/image" Target="../media/image24.gif"/><Relationship Id="rId6" Type="http://schemas.openxmlformats.org/officeDocument/2006/relationships/image" Target="../media/image25.gif"/><Relationship Id="rId7" Type="http://schemas.openxmlformats.org/officeDocument/2006/relationships/image" Target="../media/image26.gif"/><Relationship Id="rId8" Type="http://schemas.openxmlformats.org/officeDocument/2006/relationships/image" Target="../media/image27.gif"/><Relationship Id="rId9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8.gif"/><Relationship Id="rId2" Type="http://schemas.openxmlformats.org/officeDocument/2006/relationships/image" Target="../media/image29.gif"/><Relationship Id="rId3" Type="http://schemas.openxmlformats.org/officeDocument/2006/relationships/image" Target="../media/image30.gif"/><Relationship Id="rId4" Type="http://schemas.openxmlformats.org/officeDocument/2006/relationships/image" Target="../media/image31.gif"/><Relationship Id="rId5" Type="http://schemas.openxmlformats.org/officeDocument/2006/relationships/image" Target="../media/image32.gif"/><Relationship Id="rId6" Type="http://schemas.openxmlformats.org/officeDocument/2006/relationships/image" Target="../media/image33.gif"/><Relationship Id="rId7" Type="http://schemas.openxmlformats.org/officeDocument/2006/relationships/image" Target="../media/image34.gif"/><Relationship Id="rId8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304920" y="609480"/>
            <a:ext cx="66290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6600" spc="-1" strike="noStrike">
                <a:solidFill>
                  <a:srgbClr val="ffffff"/>
                </a:solidFill>
                <a:latin typeface="Mead Bold"/>
              </a:rPr>
              <a:t>Past Simple</a:t>
            </a:r>
            <a:endParaRPr b="0" lang="en-US" sz="6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9" name="TextShape 2"/>
          <p:cNvSpPr txBox="1"/>
          <p:nvPr/>
        </p:nvSpPr>
        <p:spPr>
          <a:xfrm>
            <a:off x="380880" y="2819520"/>
            <a:ext cx="8305560" cy="2514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1"/>
              </a:buBlip>
            </a:pPr>
            <a:r>
              <a:rPr b="0" lang="ru-RU" sz="3200" spc="-1" strike="noStrike">
                <a:solidFill>
                  <a:srgbClr val="ffffff"/>
                </a:solidFill>
                <a:latin typeface="Mead Bold"/>
              </a:rPr>
              <a:t>Простое прошедшее время.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2"/>
              </a:buBlip>
            </a:pPr>
            <a:r>
              <a:rPr b="0" lang="ru-RU" sz="3200" spc="-1" strike="noStrike">
                <a:solidFill>
                  <a:srgbClr val="ffffff"/>
                </a:solidFill>
                <a:latin typeface="Mead Bold"/>
              </a:rPr>
              <a:t> </a:t>
            </a:r>
            <a:endParaRPr b="0" lang="ru-RU" sz="3200" spc="-1" strike="noStrike">
              <a:latin typeface="Arial"/>
            </a:endParaRPr>
          </a:p>
        </p:txBody>
      </p:sp>
    </p:spTree>
  </p:cSld>
  <p:transition>
    <p:wipe dir="d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fill="hold" presetClass="entr" presetID="3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" dur="10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900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fill="hold" presetClass="entr" presetID="3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" dur="1000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900" fill="hold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1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685800" y="838080"/>
            <a:ext cx="716256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ffffff"/>
                </a:solidFill>
                <a:latin typeface="Mead Bold"/>
              </a:rPr>
              <a:t>Спутники Past Simple</a:t>
            </a:r>
            <a:endParaRPr b="0" lang="en-US" sz="4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1" name="TextShape 2"/>
          <p:cNvSpPr txBox="1"/>
          <p:nvPr/>
        </p:nvSpPr>
        <p:spPr>
          <a:xfrm>
            <a:off x="685800" y="2057400"/>
            <a:ext cx="7772040" cy="41144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1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Yesterday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2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A week ago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3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2 hours ago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4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 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22" name="CustomShape 3"/>
          <p:cNvSpPr/>
          <p:nvPr/>
        </p:nvSpPr>
        <p:spPr>
          <a:xfrm>
            <a:off x="3655440" y="3141000"/>
            <a:ext cx="3456000" cy="71964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Mead Bold"/>
              </a:rPr>
              <a:t>Неделю назад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23" name="CustomShape 4"/>
          <p:cNvSpPr/>
          <p:nvPr/>
        </p:nvSpPr>
        <p:spPr>
          <a:xfrm>
            <a:off x="3708000" y="4365000"/>
            <a:ext cx="3456000" cy="71964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Mead Bold"/>
              </a:rPr>
              <a:t>2 часа назад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24" name="CustomShape 5"/>
          <p:cNvSpPr/>
          <p:nvPr/>
        </p:nvSpPr>
        <p:spPr>
          <a:xfrm>
            <a:off x="5489280" y="5373360"/>
            <a:ext cx="3456000" cy="86364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fffff"/>
                </a:solidFill>
                <a:latin typeface="Mead Bold"/>
              </a:rPr>
              <a:t>В прошлом году (месяце, неделе</a:t>
            </a:r>
            <a:r>
              <a:rPr b="0" lang="ru-RU" sz="2400" spc="-1" strike="noStrike">
                <a:solidFill>
                  <a:srgbClr val="ffffff"/>
                </a:solidFill>
                <a:latin typeface="Mead Bold"/>
              </a:rPr>
              <a:t>)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25" name="CustomShape 6"/>
          <p:cNvSpPr/>
          <p:nvPr/>
        </p:nvSpPr>
        <p:spPr>
          <a:xfrm>
            <a:off x="3708000" y="1997640"/>
            <a:ext cx="3456000" cy="71964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Mead Bold"/>
              </a:rPr>
              <a:t>Вчера</a:t>
            </a:r>
            <a:endParaRPr b="0" lang="ru-RU" sz="3200" spc="-1" strike="noStrike">
              <a:latin typeface="Arial"/>
            </a:endParaRPr>
          </a:p>
        </p:txBody>
      </p:sp>
    </p:spTree>
  </p:cSld>
  <p:transition>
    <p:wipe dir="d"/>
  </p:transition>
  <p:timing>
    <p:tnLst>
      <p:par>
        <p:cTn id="24" dur="indefinite" restart="never" nodeType="tmRoot">
          <p:childTnLst>
            <p:seq>
              <p:cTn id="25" dur="indefinite" nodeType="mainSeq">
                <p:childTnLst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0" dur="20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5" dur="20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0" dur="2000"/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5" dur="2000"/>
                                        <p:tgtEl>
                                          <p:spTgt spid="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nodeType="clickEffect" fill="hold" presetClass="entr" presetID="2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1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3" tm="0">
                                          <p:val>
                                            <p:fltVal val="0.5"/>
                                          </p:val>
                                        </p:tav>
                                        <p:tav fmla="y-sin(pi*$)/3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9" tm="0">
                                          <p:val>
                                            <p:fltVal val="0"/>
                                          </p:val>
                                        </p:tav>
                                        <p:tav fmla="y-sin(pi*$)/9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27" tm="0">
                                          <p:val>
                                            <p:fltVal val="0"/>
                                          </p:val>
                                        </p:tav>
                                        <p:tav fmla="y-sin(pi*$)/27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81" tm="0">
                                          <p:val>
                                            <p:fltVal val="0"/>
                                          </p:val>
                                        </p:tav>
                                        <p:tav fmla="y-sin(pi*$)/81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nodeType="clickEffect" fill="hold" presetClass="entr" presetID="2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69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0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3" tm="0">
                                          <p:val>
                                            <p:fltVal val="0.5"/>
                                          </p:val>
                                        </p:tav>
                                        <p:tav fmla="y-sin(pi*$)/3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1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9" tm="0">
                                          <p:val>
                                            <p:fltVal val="0"/>
                                          </p:val>
                                        </p:tav>
                                        <p:tav fmla="y-sin(pi*$)/9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27" tm="0">
                                          <p:val>
                                            <p:fltVal val="0"/>
                                          </p:val>
                                        </p:tav>
                                        <p:tav fmla="y-sin(pi*$)/27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81" tm="0">
                                          <p:val>
                                            <p:fltVal val="0"/>
                                          </p:val>
                                        </p:tav>
                                        <p:tav fmla="y-sin(pi*$)/81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nodeType="clickEffect" fill="hold" presetClass="entr" presetID="2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7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8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3" tm="0">
                                          <p:val>
                                            <p:fltVal val="0.5"/>
                                          </p:val>
                                        </p:tav>
                                        <p:tav fmla="y-sin(pi*$)/3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9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9" tm="0">
                                          <p:val>
                                            <p:fltVal val="0"/>
                                          </p:val>
                                        </p:tav>
                                        <p:tav fmla="y-sin(pi*$)/9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0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27" tm="0">
                                          <p:val>
                                            <p:fltVal val="0"/>
                                          </p:val>
                                        </p:tav>
                                        <p:tav fmla="y-sin(pi*$)/27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1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81" tm="0">
                                          <p:val>
                                            <p:fltVal val="0"/>
                                          </p:val>
                                        </p:tav>
                                        <p:tav fmla="y-sin(pi*$)/81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nodeType="clickEffect" fill="hold" presetClass="entr" presetID="2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05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6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3" tm="0">
                                          <p:val>
                                            <p:fltVal val="0.5"/>
                                          </p:val>
                                        </p:tav>
                                        <p:tav fmla="y-sin(pi*$)/3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7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9" tm="0">
                                          <p:val>
                                            <p:fltVal val="0"/>
                                          </p:val>
                                        </p:tav>
                                        <p:tav fmla="y-sin(pi*$)/9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8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27" tm="0">
                                          <p:val>
                                            <p:fltVal val="0"/>
                                          </p:val>
                                        </p:tav>
                                        <p:tav fmla="y-sin(pi*$)/27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9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81" tm="0">
                                          <p:val>
                                            <p:fltVal val="0"/>
                                          </p:val>
                                        </p:tav>
                                        <p:tav fmla="y-sin(pi*$)/81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685800" y="838080"/>
            <a:ext cx="716256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7" name="TextShape 2"/>
          <p:cNvSpPr txBox="1"/>
          <p:nvPr/>
        </p:nvSpPr>
        <p:spPr>
          <a:xfrm>
            <a:off x="755640" y="908640"/>
            <a:ext cx="7772040" cy="52563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1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В утвердительных предложениях необходимо употреблять </a:t>
            </a:r>
            <a:r>
              <a:rPr b="0" lang="en-US" sz="3200" spc="-1" strike="noStrike" u="sng">
                <a:solidFill>
                  <a:srgbClr val="ff0000"/>
                </a:solidFill>
                <a:uFillTx/>
                <a:latin typeface="Mead Bold"/>
              </a:rPr>
              <a:t>вторую</a:t>
            </a: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 форму глагола.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720"/>
              </a:spcBef>
              <a:buSzPct val="100051"/>
              <a:buBlip>
                <a:blip r:embed="rId2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К правильным глаголам нужно прибавить окончание </a:t>
            </a:r>
            <a:r>
              <a:rPr b="0" lang="en-US" sz="3600" spc="-1" strike="noStrike">
                <a:solidFill>
                  <a:srgbClr val="ff0000"/>
                </a:solidFill>
                <a:latin typeface="Mead Bold"/>
              </a:rPr>
              <a:t>–ed.</a:t>
            </a:r>
            <a:endParaRPr b="0" lang="en-US" sz="36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720"/>
              </a:spcBef>
              <a:buSzPct val="100000"/>
              <a:buBlip>
                <a:blip r:embed="rId3"/>
              </a:buBlip>
            </a:pPr>
            <a:r>
              <a:rPr b="0" lang="en-US" sz="3600" spc="-1" strike="noStrike">
                <a:solidFill>
                  <a:srgbClr val="ffffff"/>
                </a:solidFill>
                <a:latin typeface="Mead Bold"/>
              </a:rPr>
              <a:t>Play - play</a:t>
            </a:r>
            <a:r>
              <a:rPr b="0" lang="en-US" sz="3600" spc="-1" strike="noStrike">
                <a:solidFill>
                  <a:srgbClr val="ff0000"/>
                </a:solidFill>
                <a:latin typeface="Mead Bold"/>
              </a:rPr>
              <a:t>ed</a:t>
            </a:r>
            <a:endParaRPr b="0" lang="en-US" sz="36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4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Неправильные глаголы имеют </a:t>
            </a:r>
            <a:r>
              <a:rPr b="0" lang="en-US" sz="3200" spc="-1" strike="noStrike">
                <a:solidFill>
                  <a:srgbClr val="ff0000"/>
                </a:solidFill>
                <a:latin typeface="Mead Bold"/>
              </a:rPr>
              <a:t>особую</a:t>
            </a: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 вторую форму.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5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Go-</a:t>
            </a:r>
            <a:r>
              <a:rPr b="0" lang="en-US" sz="3200" spc="-1" strike="noStrike">
                <a:solidFill>
                  <a:srgbClr val="ff0000"/>
                </a:solidFill>
                <a:latin typeface="Mead Bold"/>
              </a:rPr>
              <a:t>went</a:t>
            </a: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-gone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  <p:transition>
    <p:wipe dir="d"/>
  </p:transition>
  <p:timing>
    <p:tnLst>
      <p:par>
        <p:cTn id="118" dur="indefinite" restart="never" nodeType="tmRoot">
          <p:childTnLst>
            <p:seq>
              <p:cTn id="119" dur="indefinite" nodeType="mainSeq">
                <p:childTnLst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4" dur="2000"/>
                                        <p:tgtEl>
                                          <p:spTgt spid="-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9" dur="2000"/>
                                        <p:tgtEl>
                                          <p:spTgt spid="-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4" dur="2000"/>
                                        <p:tgtEl>
                                          <p:spTgt spid="-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9" dur="2000"/>
                                        <p:tgtEl>
                                          <p:spTgt spid="-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4" dur="2000"/>
                                        <p:tgtEl>
                                          <p:spTgt spid="-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685800" y="2057400"/>
            <a:ext cx="7772040" cy="41144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1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                        </a:t>
            </a:r>
            <a:r>
              <a:rPr b="0" lang="en-US" sz="3200" spc="-1" strike="noStrike">
                <a:solidFill>
                  <a:srgbClr val="ff0000"/>
                </a:solidFill>
                <a:latin typeface="Mead Bold"/>
              </a:rPr>
              <a:t>ed</a:t>
            </a: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 / </a:t>
            </a:r>
            <a:r>
              <a:rPr b="0" lang="en-US" sz="3200" spc="-1" strike="noStrike">
                <a:solidFill>
                  <a:srgbClr val="ff0000"/>
                </a:solidFill>
                <a:latin typeface="Mead Bold"/>
              </a:rPr>
              <a:t>2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1199"/>
              </a:spcBef>
              <a:buSzPct val="100051"/>
              <a:buBlip>
                <a:blip r:embed="rId2"/>
              </a:buBlip>
            </a:pPr>
            <a:r>
              <a:rPr b="0" lang="en-US" sz="3200" spc="-1" strike="noStrike">
                <a:solidFill>
                  <a:srgbClr val="ff0000"/>
                </a:solidFill>
                <a:latin typeface="Mead Bold"/>
              </a:rPr>
              <a:t> </a:t>
            </a:r>
            <a:r>
              <a:rPr b="0" lang="en-US" sz="6000" spc="-1" strike="noStrike">
                <a:solidFill>
                  <a:srgbClr val="ff0000"/>
                </a:solidFill>
                <a:latin typeface="Mead Bold"/>
              </a:rPr>
              <a:t>       </a:t>
            </a:r>
            <a:r>
              <a:rPr b="0" lang="en-US" sz="4800" spc="-1" strike="noStrike">
                <a:solidFill>
                  <a:srgbClr val="ff0000"/>
                </a:solidFill>
                <a:latin typeface="Mead Bold"/>
              </a:rPr>
              <a:t>didn’t      </a:t>
            </a:r>
            <a:r>
              <a:rPr b="0" lang="en-US" sz="3600" spc="-1" strike="noStrike">
                <a:solidFill>
                  <a:srgbClr val="ff0000"/>
                </a:solidFill>
                <a:latin typeface="Mead Bold"/>
              </a:rPr>
              <a:t>1</a:t>
            </a:r>
            <a:endParaRPr b="0" lang="en-US" sz="36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720"/>
              </a:spcBef>
              <a:buSzPct val="100000"/>
              <a:buBlip>
                <a:blip r:embed="rId3"/>
              </a:buBlip>
            </a:pPr>
            <a:r>
              <a:rPr b="0" lang="en-US" sz="3600" spc="-1" strike="noStrike">
                <a:solidFill>
                  <a:srgbClr val="ff0000"/>
                </a:solidFill>
                <a:latin typeface="Mead Bold"/>
              </a:rPr>
              <a:t>    </a:t>
            </a:r>
            <a:r>
              <a:rPr b="0" lang="en-US" sz="3600" spc="-1" strike="noStrike">
                <a:solidFill>
                  <a:srgbClr val="ff0000"/>
                </a:solidFill>
                <a:latin typeface="Mead Bold"/>
              </a:rPr>
              <a:t>Did                1  ?</a:t>
            </a:r>
            <a:endParaRPr b="0" lang="en-US" sz="36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endParaRPr b="0" lang="en-US" sz="36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720"/>
              </a:spcBef>
              <a:buSzPct val="100000"/>
              <a:buBlip>
                <a:blip r:embed="rId4"/>
              </a:buBlip>
            </a:pPr>
            <a:r>
              <a:rPr b="0" lang="en-US" sz="3600" spc="-1" strike="noStrike">
                <a:solidFill>
                  <a:srgbClr val="ff0000"/>
                </a:solidFill>
                <a:latin typeface="Mead Bold"/>
              </a:rPr>
              <a:t>Wh  did                1 ?</a:t>
            </a:r>
            <a:endParaRPr b="0" lang="en-US" sz="36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36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29" name="CustomShape 2"/>
          <p:cNvSpPr/>
          <p:nvPr/>
        </p:nvSpPr>
        <p:spPr>
          <a:xfrm>
            <a:off x="1619640" y="1989000"/>
            <a:ext cx="791640" cy="719640"/>
          </a:xfrm>
          <a:prstGeom prst="smileyFace">
            <a:avLst>
              <a:gd name="adj" fmla="val 4653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0" name="CustomShape 3"/>
          <p:cNvSpPr/>
          <p:nvPr/>
        </p:nvSpPr>
        <p:spPr>
          <a:xfrm>
            <a:off x="2627640" y="1845000"/>
            <a:ext cx="935640" cy="863640"/>
          </a:xfrm>
          <a:prstGeom prst="triangle">
            <a:avLst>
              <a:gd name="adj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CustomShape 4"/>
          <p:cNvSpPr/>
          <p:nvPr/>
        </p:nvSpPr>
        <p:spPr>
          <a:xfrm>
            <a:off x="1619640" y="2997000"/>
            <a:ext cx="791640" cy="719640"/>
          </a:xfrm>
          <a:prstGeom prst="smileyFace">
            <a:avLst>
              <a:gd name="adj" fmla="val 4653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2" name="CustomShape 5"/>
          <p:cNvSpPr/>
          <p:nvPr/>
        </p:nvSpPr>
        <p:spPr>
          <a:xfrm>
            <a:off x="971640" y="2133000"/>
            <a:ext cx="503640" cy="503640"/>
          </a:xfrm>
          <a:prstGeom prst="mathPlus">
            <a:avLst>
              <a:gd name="adj1" fmla="val 23520"/>
            </a:avLst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" name="CustomShape 6"/>
          <p:cNvSpPr/>
          <p:nvPr/>
        </p:nvSpPr>
        <p:spPr>
          <a:xfrm>
            <a:off x="971640" y="3069000"/>
            <a:ext cx="503640" cy="575640"/>
          </a:xfrm>
          <a:prstGeom prst="mathMinus">
            <a:avLst>
              <a:gd name="adj1" fmla="val 23520"/>
            </a:avLst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" name="CustomShape 7"/>
          <p:cNvSpPr/>
          <p:nvPr/>
        </p:nvSpPr>
        <p:spPr>
          <a:xfrm>
            <a:off x="4284000" y="2781000"/>
            <a:ext cx="935640" cy="863640"/>
          </a:xfrm>
          <a:prstGeom prst="triangle">
            <a:avLst>
              <a:gd name="adj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5" name="CustomShape 8"/>
          <p:cNvSpPr/>
          <p:nvPr/>
        </p:nvSpPr>
        <p:spPr>
          <a:xfrm>
            <a:off x="683640" y="3789000"/>
            <a:ext cx="719640" cy="719640"/>
          </a:xfrm>
          <a:prstGeom prst="actionButtonHelp">
            <a:avLst/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6" name="CustomShape 9"/>
          <p:cNvSpPr/>
          <p:nvPr/>
        </p:nvSpPr>
        <p:spPr>
          <a:xfrm>
            <a:off x="2555640" y="3717000"/>
            <a:ext cx="791640" cy="719640"/>
          </a:xfrm>
          <a:prstGeom prst="smileyFace">
            <a:avLst>
              <a:gd name="adj" fmla="val 4653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" name="CustomShape 10"/>
          <p:cNvSpPr/>
          <p:nvPr/>
        </p:nvSpPr>
        <p:spPr>
          <a:xfrm>
            <a:off x="3564000" y="3573000"/>
            <a:ext cx="935640" cy="863640"/>
          </a:xfrm>
          <a:prstGeom prst="triangle">
            <a:avLst>
              <a:gd name="adj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" name="CustomShape 11"/>
          <p:cNvSpPr/>
          <p:nvPr/>
        </p:nvSpPr>
        <p:spPr>
          <a:xfrm>
            <a:off x="2771640" y="4941000"/>
            <a:ext cx="791640" cy="719640"/>
          </a:xfrm>
          <a:prstGeom prst="smileyFace">
            <a:avLst>
              <a:gd name="adj" fmla="val 4653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" name="CustomShape 12"/>
          <p:cNvSpPr/>
          <p:nvPr/>
        </p:nvSpPr>
        <p:spPr>
          <a:xfrm>
            <a:off x="3852000" y="4797000"/>
            <a:ext cx="935640" cy="863640"/>
          </a:xfrm>
          <a:prstGeom prst="triangle">
            <a:avLst>
              <a:gd name="adj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ransition>
    <p:wipe dir="d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2" descr=""/>
          <p:cNvPicPr/>
          <p:nvPr/>
        </p:nvPicPr>
        <p:blipFill>
          <a:blip r:embed="rId1"/>
          <a:stretch/>
        </p:blipFill>
        <p:spPr>
          <a:xfrm>
            <a:off x="6019920" y="3733920"/>
            <a:ext cx="3123720" cy="2342880"/>
          </a:xfrm>
          <a:prstGeom prst="rect">
            <a:avLst/>
          </a:prstGeom>
          <a:ln>
            <a:noFill/>
          </a:ln>
        </p:spPr>
      </p:pic>
      <p:sp>
        <p:nvSpPr>
          <p:cNvPr id="141" name="TextShape 1"/>
          <p:cNvSpPr txBox="1"/>
          <p:nvPr/>
        </p:nvSpPr>
        <p:spPr>
          <a:xfrm>
            <a:off x="683640" y="764640"/>
            <a:ext cx="716256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Сделай из утвердительных предложений отрицательные</a:t>
            </a:r>
            <a:endParaRPr b="0" lang="en-US" sz="3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2" name="TextShape 2"/>
          <p:cNvSpPr txBox="1"/>
          <p:nvPr/>
        </p:nvSpPr>
        <p:spPr>
          <a:xfrm>
            <a:off x="685800" y="2057400"/>
            <a:ext cx="7772040" cy="41144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2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1. I went shopping yesterday.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3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2. He watched TV  yesterday.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4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3. She played tennis yesterday.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5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4. They swam in the river.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6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5. Tim flew a kite yesterday.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7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6. Jane did her homework.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8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 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</p:spTree>
  </p:cSld>
  <p:transition>
    <p:wipe dir="d"/>
  </p:transition>
  <p:timing>
    <p:tnLst>
      <p:par>
        <p:cTn id="145" dur="indefinite" restart="never" nodeType="tmRoot">
          <p:childTnLst>
            <p:seq>
              <p:cTn id="146" dur="indefinite" nodeType="mainSeq">
                <p:childTnLst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151" dur="5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156" dur="500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161" dur="500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166" dur="500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171" dur="500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176" dur="500"/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181" dur="500"/>
                                        <p:tgtEl>
                                          <p:spTgt spid="1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685800" y="838080"/>
            <a:ext cx="716256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ffffff"/>
                </a:solidFill>
                <a:latin typeface="Mead Bold"/>
              </a:rPr>
              <a:t>Неправильные глаголы</a:t>
            </a:r>
            <a:endParaRPr b="0" lang="en-US" sz="4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4" name="TextShape 2"/>
          <p:cNvSpPr txBox="1"/>
          <p:nvPr/>
        </p:nvSpPr>
        <p:spPr>
          <a:xfrm>
            <a:off x="685800" y="2057400"/>
            <a:ext cx="7772040" cy="41144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1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Be - was/were – been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2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Begin – began – begun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3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Break – broke – broken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4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Bring – brought – brought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5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Buy – bought – bought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6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Choose- - chose – chosen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SzPct val="100051"/>
              <a:buBlip>
                <a:blip r:embed="rId7"/>
              </a:buBlip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Come – came - come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45" name="CustomShape 3"/>
          <p:cNvSpPr/>
          <p:nvPr/>
        </p:nvSpPr>
        <p:spPr>
          <a:xfrm>
            <a:off x="1907640" y="2133000"/>
            <a:ext cx="3312000" cy="43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" name="CustomShape 4"/>
          <p:cNvSpPr/>
          <p:nvPr/>
        </p:nvSpPr>
        <p:spPr>
          <a:xfrm>
            <a:off x="2555640" y="2709000"/>
            <a:ext cx="2880000" cy="43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" name="CustomShape 5"/>
          <p:cNvSpPr/>
          <p:nvPr/>
        </p:nvSpPr>
        <p:spPr>
          <a:xfrm>
            <a:off x="2555640" y="3285000"/>
            <a:ext cx="2736000" cy="43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8" name="CustomShape 6"/>
          <p:cNvSpPr/>
          <p:nvPr/>
        </p:nvSpPr>
        <p:spPr>
          <a:xfrm>
            <a:off x="2483640" y="3861000"/>
            <a:ext cx="3312000" cy="503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9" name="CustomShape 7"/>
          <p:cNvSpPr/>
          <p:nvPr/>
        </p:nvSpPr>
        <p:spPr>
          <a:xfrm>
            <a:off x="2195640" y="4509000"/>
            <a:ext cx="3096000" cy="43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0" name="CustomShape 8"/>
          <p:cNvSpPr/>
          <p:nvPr/>
        </p:nvSpPr>
        <p:spPr>
          <a:xfrm>
            <a:off x="2988000" y="5157360"/>
            <a:ext cx="2952000" cy="35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1" name="CustomShape 9"/>
          <p:cNvSpPr/>
          <p:nvPr/>
        </p:nvSpPr>
        <p:spPr>
          <a:xfrm>
            <a:off x="2627640" y="5733360"/>
            <a:ext cx="2448000" cy="35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ransition>
    <p:wipe dir="d"/>
  </p:transition>
  <p:timing>
    <p:tnLst>
      <p:par>
        <p:cTn id="182" dur="indefinite" restart="never" nodeType="tmRoot">
          <p:childTnLst>
            <p:seq>
              <p:cTn id="183" dur="indefinite" nodeType="mainSeq">
                <p:childTnLst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nodeType="clickEffect" fill="hold" presetClass="entr" presetID="4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9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6" dur="5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7" dur="5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2" dur="500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3" dur="500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8" dur="500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9" dur="500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4" dur="50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5" dur="50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0" dur="500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1" dur="500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6" dur="500" fill="hold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7" dur="500" fill="hold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2" dur="500" fill="hold"/>
                                        <p:tgtEl>
                                          <p:spTgt spid="1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3" dur="500" fill="hold"/>
                                        <p:tgtEl>
                                          <p:spTgt spid="1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37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8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43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4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49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0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55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6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61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2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67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8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73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4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685800" y="838080"/>
            <a:ext cx="716256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ffffff"/>
                </a:solidFill>
                <a:latin typeface="Mead Bold"/>
              </a:rPr>
              <a:t>Неправильные глаголы</a:t>
            </a:r>
            <a:endParaRPr b="0" lang="en-US" sz="4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3" name="TextShape 2"/>
          <p:cNvSpPr txBox="1"/>
          <p:nvPr/>
        </p:nvSpPr>
        <p:spPr>
          <a:xfrm>
            <a:off x="685800" y="2057400"/>
            <a:ext cx="7772040" cy="41144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Cut – cut – cut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Do – did –done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Draw – drew – drawn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Drink – drank – drunk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Eat – ate – eaten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Fall – fell – fallen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Feed – fed - fed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54" name="CustomShape 3"/>
          <p:cNvSpPr/>
          <p:nvPr/>
        </p:nvSpPr>
        <p:spPr>
          <a:xfrm>
            <a:off x="1835640" y="2205000"/>
            <a:ext cx="1872000" cy="35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CustomShape 4"/>
          <p:cNvSpPr/>
          <p:nvPr/>
        </p:nvSpPr>
        <p:spPr>
          <a:xfrm>
            <a:off x="1799640" y="2709000"/>
            <a:ext cx="1944000" cy="43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CustomShape 5"/>
          <p:cNvSpPr/>
          <p:nvPr/>
        </p:nvSpPr>
        <p:spPr>
          <a:xfrm>
            <a:off x="2195640" y="3285000"/>
            <a:ext cx="2592000" cy="43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CustomShape 6"/>
          <p:cNvSpPr/>
          <p:nvPr/>
        </p:nvSpPr>
        <p:spPr>
          <a:xfrm>
            <a:off x="2171520" y="3861000"/>
            <a:ext cx="2664000" cy="43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CustomShape 7"/>
          <p:cNvSpPr/>
          <p:nvPr/>
        </p:nvSpPr>
        <p:spPr>
          <a:xfrm>
            <a:off x="1838880" y="4509000"/>
            <a:ext cx="2160000" cy="35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" name="CustomShape 8"/>
          <p:cNvSpPr/>
          <p:nvPr/>
        </p:nvSpPr>
        <p:spPr>
          <a:xfrm>
            <a:off x="1877040" y="4984560"/>
            <a:ext cx="2088000" cy="43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0" name="CustomShape 9"/>
          <p:cNvSpPr/>
          <p:nvPr/>
        </p:nvSpPr>
        <p:spPr>
          <a:xfrm>
            <a:off x="2171520" y="5565240"/>
            <a:ext cx="1656000" cy="43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ransition>
    <p:wipe dir="d"/>
  </p:transition>
  <p:timing>
    <p:tnLst>
      <p:par>
        <p:cTn id="276" dur="indefinite" restart="never" nodeType="tmRoot">
          <p:childTnLst>
            <p:seq>
              <p:cTn id="277" dur="indefinite" nodeType="mainSeq">
                <p:childTnLst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81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2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87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8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93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4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99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0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05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6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11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2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17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8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Shape 1"/>
          <p:cNvSpPr txBox="1"/>
          <p:nvPr/>
        </p:nvSpPr>
        <p:spPr>
          <a:xfrm>
            <a:off x="685800" y="2057400"/>
            <a:ext cx="7772040" cy="41144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Find – found – found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Fly – flew – flown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Forget – forgot – forgotten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Get – got – got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Give – gave - given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Go – went - gone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n-US" sz="3200" spc="-1" strike="noStrike">
                <a:solidFill>
                  <a:srgbClr val="ffffff"/>
                </a:solidFill>
                <a:latin typeface="Mead Bold"/>
              </a:rPr>
              <a:t>Have – had - had</a:t>
            </a:r>
            <a:endParaRPr b="0" lang="en-US" sz="3200" spc="-1" strike="noStrike">
              <a:solidFill>
                <a:srgbClr val="ffffff"/>
              </a:solidFill>
              <a:latin typeface="Mead Bold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2051640" y="2133000"/>
            <a:ext cx="2592000" cy="35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3" name="CustomShape 3"/>
          <p:cNvSpPr/>
          <p:nvPr/>
        </p:nvSpPr>
        <p:spPr>
          <a:xfrm>
            <a:off x="1835640" y="2709000"/>
            <a:ext cx="2304000" cy="35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" name="CustomShape 4"/>
          <p:cNvSpPr/>
          <p:nvPr/>
        </p:nvSpPr>
        <p:spPr>
          <a:xfrm>
            <a:off x="2411640" y="3285000"/>
            <a:ext cx="3168000" cy="43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CustomShape 5"/>
          <p:cNvSpPr/>
          <p:nvPr/>
        </p:nvSpPr>
        <p:spPr>
          <a:xfrm>
            <a:off x="1841040" y="3933000"/>
            <a:ext cx="1728000" cy="43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CustomShape 6"/>
          <p:cNvSpPr/>
          <p:nvPr/>
        </p:nvSpPr>
        <p:spPr>
          <a:xfrm>
            <a:off x="2039400" y="4522680"/>
            <a:ext cx="2304000" cy="35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CustomShape 7"/>
          <p:cNvSpPr/>
          <p:nvPr/>
        </p:nvSpPr>
        <p:spPr>
          <a:xfrm>
            <a:off x="1835640" y="5157360"/>
            <a:ext cx="2304000" cy="35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CustomShape 8"/>
          <p:cNvSpPr/>
          <p:nvPr/>
        </p:nvSpPr>
        <p:spPr>
          <a:xfrm>
            <a:off x="2123640" y="5661360"/>
            <a:ext cx="1872000" cy="359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ransition>
    <p:wipe dir="d"/>
  </p:transition>
  <p:timing>
    <p:tnLst>
      <p:par>
        <p:cTn id="320" dur="indefinite" restart="never" nodeType="tmRoot">
          <p:childTnLst>
            <p:seq>
              <p:cTn id="321" dur="indefinite" nodeType="mainSeq">
                <p:childTnLst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25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6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31"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2"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37"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8"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43"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4"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49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0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55"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6"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61"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2"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3386BDC-2047-46AF-AE89-3A60F42B56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TS010336811</Template>
  <TotalTime>2</TotalTime>
  <Application>LibreOffice/6.2.3.2$Windows_x86 LibreOffice_project/aecc05fe267cc68dde00352a451aa867b3b546ac</Application>
  <Words>267</Words>
  <Paragraphs>61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2013-03-20T15:04:58Z</dcterms:created>
  <dc:creator/>
  <dc:description/>
  <dc:language>ru-RU</dc:language>
  <cp:lastModifiedBy/>
  <dcterms:modified xsi:type="dcterms:W3CDTF">2020-06-15T22:16:11Z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9</vt:i4>
  </property>
  <property fmtid="{D5CDD505-2E9C-101B-9397-08002B2CF9AE}" pid="12" name="_TemplateID">
    <vt:lpwstr>TC103368119990</vt:lpwstr>
  </property>
</Properties>
</file>