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11.png" ContentType="image/png"/>
  <Override PartName="/ppt/media/image5.jpeg" ContentType="image/jpeg"/>
  <Override PartName="/ppt/media/image6.jpeg" ContentType="image/jpeg"/>
  <Override PartName="/ppt/media/image9.png" ContentType="image/png"/>
  <Override PartName="/ppt/media/image7.jpeg" ContentType="image/jpeg"/>
  <Override PartName="/ppt/media/image41.png" ContentType="image/png"/>
  <Override PartName="/ppt/media/image8.jpeg" ContentType="image/jpeg"/>
  <Override PartName="/ppt/media/image29.jpeg" ContentType="image/jpeg"/>
  <Override PartName="/ppt/media/image10.png" ContentType="image/pn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gif" ContentType="image/gif"/>
  <Override PartName="/ppt/media/image21.jpeg" ContentType="image/jpeg"/>
  <Override PartName="/ppt/media/image22.jpeg" ContentType="image/jpeg"/>
  <Override PartName="/ppt/media/image44.gif" ContentType="image/gif"/>
  <Override PartName="/ppt/media/image23.png" ContentType="image/png"/>
  <Override PartName="/ppt/media/image24.png" ContentType="image/png"/>
  <Override PartName="/ppt/media/image36.jpeg" ContentType="image/jpeg"/>
  <Override PartName="/ppt/media/image25.png" ContentType="image/png"/>
  <Override PartName="/ppt/media/image26.jpeg" ContentType="image/jpeg"/>
  <Override PartName="/ppt/media/image27.jpeg" ContentType="image/jpeg"/>
  <Override PartName="/ppt/media/image28.jpeg" ContentType="image/jpeg"/>
  <Override PartName="/ppt/media/image30.png" ContentType="image/png"/>
  <Override PartName="/ppt/media/image42.png" ContentType="image/pn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7.jpeg" ContentType="image/jpeg"/>
  <Override PartName="/ppt/media/image38.gif" ContentType="image/gif"/>
  <Override PartName="/ppt/media/image39.jpeg" ContentType="image/jpeg"/>
  <Override PartName="/ppt/media/image40.png" ContentType="image/png"/>
  <Override PartName="/ppt/media/image4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2882630-09EB-4AAF-A56A-245906DDF0B6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15.6.20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CC39C0E-0D98-4E60-995C-CC3AE032BE2B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96724048-3F3A-4DF2-AE19-417735C88264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15.6.20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60B55F1-05E2-4586-A60D-E3F5366815CD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image" Target="../media/image20.gif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7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jpe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gif"/><Relationship Id="rId3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png"/><Relationship Id="rId3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44.gif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928800" y="1500120"/>
            <a:ext cx="7714800" cy="2499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7632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339933"/>
                </a:solidFill>
                <a:latin typeface="Times New Roman"/>
              </a:rPr>
              <a:t>Степени сравнения прилагательных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339933"/>
                </a:solidFill>
                <a:latin typeface="Times New Roman"/>
              </a:rPr>
              <a:t>Adjectives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339933"/>
                </a:solidFill>
                <a:latin typeface="Times New Roman"/>
              </a:rPr>
              <a:t>Degrees of Comparison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6" name="CustomShape 5"/>
          <p:cNvSpPr/>
          <p:nvPr/>
        </p:nvSpPr>
        <p:spPr>
          <a:xfrm>
            <a:off x="7358040" y="5214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714240" y="1857240"/>
            <a:ext cx="7714800" cy="337428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Прилагательные в английском языке не изменяются по числам и падежам, но, как и  в русском языке имеют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algn="ctr">
              <a:lnSpc>
                <a:spcPct val="80000"/>
              </a:lnSpc>
            </a:pP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положительную (the Positive Degree),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80000"/>
              </a:lnSpc>
            </a:pP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сравнительную (the Comparative Degree) превосходную (the Superlative Degree) степень сравнения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928800" y="1785960"/>
            <a:ext cx="7572240" cy="2649960"/>
          </a:xfrm>
          <a:prstGeom prst="rect">
            <a:avLst/>
          </a:prstGeom>
          <a:noFill/>
          <a:ln cap="rnd" w="28440">
            <a:solidFill>
              <a:schemeClr val="accent2">
                <a:lumMod val="75000"/>
              </a:schemeClr>
            </a:solidFill>
            <a:prstDash val="lg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Однако далеко не все прилагательные могут «сравниваться»: такая привилегия закреплена только за качественными – то есть, такими, которые обозначают определенные качества предмета: красоту, величину, ширину и так далее.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95" name="Picture 2" descr=""/>
          <p:cNvPicPr/>
          <p:nvPr/>
        </p:nvPicPr>
        <p:blipFill>
          <a:blip r:embed="rId1"/>
          <a:stretch/>
        </p:blipFill>
        <p:spPr>
          <a:xfrm>
            <a:off x="1143000" y="4572000"/>
            <a:ext cx="1213920" cy="1629720"/>
          </a:xfrm>
          <a:prstGeom prst="rect">
            <a:avLst/>
          </a:prstGeom>
          <a:ln>
            <a:noFill/>
          </a:ln>
        </p:spPr>
      </p:pic>
      <p:pic>
        <p:nvPicPr>
          <p:cNvPr id="96" name="Picture 2" descr=""/>
          <p:cNvPicPr/>
          <p:nvPr/>
        </p:nvPicPr>
        <p:blipFill>
          <a:blip r:embed="rId2"/>
          <a:stretch/>
        </p:blipFill>
        <p:spPr>
          <a:xfrm>
            <a:off x="3429000" y="4357800"/>
            <a:ext cx="1499760" cy="2013120"/>
          </a:xfrm>
          <a:prstGeom prst="rect">
            <a:avLst/>
          </a:prstGeom>
          <a:ln>
            <a:noFill/>
          </a:ln>
        </p:spPr>
      </p:pic>
      <p:pic>
        <p:nvPicPr>
          <p:cNvPr id="97" name="Picture 2" descr=""/>
          <p:cNvPicPr/>
          <p:nvPr/>
        </p:nvPicPr>
        <p:blipFill>
          <a:blip r:embed="rId3"/>
          <a:stretch/>
        </p:blipFill>
        <p:spPr>
          <a:xfrm>
            <a:off x="5929200" y="4000680"/>
            <a:ext cx="1785600" cy="2396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01" name="CustomShape 4"/>
          <p:cNvSpPr/>
          <p:nvPr/>
        </p:nvSpPr>
        <p:spPr>
          <a:xfrm>
            <a:off x="928800" y="1785960"/>
            <a:ext cx="7572240" cy="1370160"/>
          </a:xfrm>
          <a:prstGeom prst="rect">
            <a:avLst/>
          </a:prstGeom>
          <a:noFill/>
          <a:ln cap="rnd" w="28440">
            <a:solidFill>
              <a:schemeClr val="accent2">
                <a:lumMod val="75000"/>
              </a:schemeClr>
            </a:solidFill>
            <a:prstDash val="lg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Times New Roman"/>
              </a:rPr>
              <a:t>Способы образования степеней сравнения в английском языке зависят от количества слогов в именах прилагательных.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02" name="CustomShape 5"/>
          <p:cNvSpPr/>
          <p:nvPr/>
        </p:nvSpPr>
        <p:spPr>
          <a:xfrm>
            <a:off x="857160" y="5072040"/>
            <a:ext cx="76435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CustomShape 6"/>
          <p:cNvSpPr/>
          <p:nvPr/>
        </p:nvSpPr>
        <p:spPr>
          <a:xfrm>
            <a:off x="1081080" y="3714840"/>
            <a:ext cx="7572240" cy="1736280"/>
          </a:xfrm>
          <a:prstGeom prst="rect">
            <a:avLst/>
          </a:prstGeom>
          <a:noFill/>
          <a:ln cap="rnd" w="28440">
            <a:solidFill>
              <a:schemeClr val="accent2">
                <a:lumMod val="75000"/>
              </a:schemeClr>
            </a:solidFill>
            <a:prstDash val="lg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</a:rPr>
              <a:t>Прилагательные делятся на две группы: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</a:rPr>
              <a:t>Одно и двусложные (слово состоит из одного или двух слогов)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403152"/>
                </a:solidFill>
                <a:latin typeface="Times New Roman"/>
              </a:rPr>
              <a:t>            </a:t>
            </a: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tall, small, hot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         </a:t>
            </a: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happy, clever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</a:rPr>
              <a:t>Многосложные (слово состоит из трёх и более слогов)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wonderful, beautiful, interesting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5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07" name="CustomShape 4"/>
          <p:cNvSpPr/>
          <p:nvPr/>
        </p:nvSpPr>
        <p:spPr>
          <a:xfrm>
            <a:off x="714240" y="1857240"/>
            <a:ext cx="7714800" cy="441036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Сравнительная степень односложных и двусложных прилагательных с окончанием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-y,    -er, -le, -ow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образуется  с помощью суффикса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8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i="1" lang="ru-RU" sz="8000" spc="-1" strike="noStrike">
                <a:solidFill>
                  <a:srgbClr val="c00000"/>
                </a:solidFill>
                <a:latin typeface="Arial"/>
              </a:rPr>
              <a:t>-er</a:t>
            </a:r>
            <a:endParaRPr b="0" lang="ru-RU" sz="8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narrow-narrow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er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simple-simpl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er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high-high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er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clever-clever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er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08" name="Picture 2" descr=""/>
          <p:cNvPicPr/>
          <p:nvPr/>
        </p:nvPicPr>
        <p:blipFill>
          <a:blip r:embed="rId1"/>
          <a:stretch/>
        </p:blipFill>
        <p:spPr>
          <a:xfrm>
            <a:off x="785880" y="4572000"/>
            <a:ext cx="1213920" cy="1063080"/>
          </a:xfrm>
          <a:prstGeom prst="rect">
            <a:avLst/>
          </a:prstGeom>
          <a:ln>
            <a:noFill/>
          </a:ln>
        </p:spPr>
      </p:pic>
      <p:pic>
        <p:nvPicPr>
          <p:cNvPr id="109" name="Picture 2" descr=""/>
          <p:cNvPicPr/>
          <p:nvPr/>
        </p:nvPicPr>
        <p:blipFill>
          <a:blip r:embed="rId2"/>
          <a:stretch/>
        </p:blipFill>
        <p:spPr>
          <a:xfrm>
            <a:off x="6072120" y="4214880"/>
            <a:ext cx="1785600" cy="1563480"/>
          </a:xfrm>
          <a:prstGeom prst="rect">
            <a:avLst/>
          </a:prstGeom>
          <a:ln>
            <a:noFill/>
          </a:ln>
        </p:spPr>
      </p:pic>
      <p:sp>
        <p:nvSpPr>
          <p:cNvPr id="110" name="CustomShape 5"/>
          <p:cNvSpPr/>
          <p:nvPr/>
        </p:nvSpPr>
        <p:spPr>
          <a:xfrm>
            <a:off x="1857240" y="1071720"/>
            <a:ext cx="578628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c00000"/>
                </a:solidFill>
                <a:latin typeface="Times New Roman"/>
              </a:rPr>
              <a:t>Сравнительная степень 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3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14" name="CustomShape 4"/>
          <p:cNvSpPr/>
          <p:nvPr/>
        </p:nvSpPr>
        <p:spPr>
          <a:xfrm>
            <a:off x="714240" y="1857240"/>
            <a:ext cx="7714800" cy="394164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Правило №1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Конечная гласная 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е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(немое </a:t>
            </a:r>
            <a:r>
              <a:rPr b="1" lang="ru-RU" sz="2800" spc="-1" strike="noStrike">
                <a:solidFill>
                  <a:srgbClr val="002060"/>
                </a:solidFill>
                <a:latin typeface="Times New Roman"/>
              </a:rPr>
              <a:t>е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) опускается перед фиксами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-еr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, 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-est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: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larg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e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- larg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the larg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est 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whit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e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- whit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the whit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nic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e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nic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-the nic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wid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e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wid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the wid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lat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e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lat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the lat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115" name="CustomShape 5"/>
          <p:cNvSpPr/>
          <p:nvPr/>
        </p:nvSpPr>
        <p:spPr>
          <a:xfrm>
            <a:off x="2857320" y="1071720"/>
            <a:ext cx="4425840" cy="7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i="1" lang="ru-RU" sz="4400" spc="-1" strike="noStrike">
                <a:solidFill>
                  <a:srgbClr val="00b050"/>
                </a:solidFill>
                <a:latin typeface="Times New Roman"/>
              </a:rPr>
              <a:t>Правописание 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7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19" name="CustomShape 4"/>
          <p:cNvSpPr/>
          <p:nvPr/>
        </p:nvSpPr>
        <p:spPr>
          <a:xfrm>
            <a:off x="714240" y="1857240"/>
            <a:ext cx="7714800" cy="239292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Правило №2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Если слово оканчивается на одну согласную букву, а перед ней стоит одна гласная буква                 ( закрытый слог), то согласная буква удваивается: bi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g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bi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gg</a:t>
            </a:r>
            <a:r>
              <a:rPr b="1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the bi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gg</a:t>
            </a:r>
            <a:r>
              <a:rPr b="1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es</a:t>
            </a:r>
            <a:r>
              <a:rPr b="1" lang="ru-RU" sz="2800" spc="-1" strike="noStrike">
                <a:solidFill>
                  <a:srgbClr val="002060"/>
                </a:solidFill>
                <a:latin typeface="Times New Roman"/>
              </a:rPr>
              <a:t>t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hot – ho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tt</a:t>
            </a:r>
            <a:r>
              <a:rPr b="1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– the ho</a:t>
            </a:r>
            <a:r>
              <a:rPr b="0" lang="ru-RU" sz="2800" spc="-1" strike="noStrike">
                <a:solidFill>
                  <a:srgbClr val="ff0000"/>
                </a:solidFill>
                <a:latin typeface="Times New Roman"/>
              </a:rPr>
              <a:t>tt</a:t>
            </a:r>
            <a:r>
              <a:rPr b="1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20" name="Picture 8" descr=""/>
          <p:cNvPicPr/>
          <p:nvPr/>
        </p:nvPicPr>
        <p:blipFill>
          <a:blip r:embed="rId1"/>
          <a:stretch/>
        </p:blipFill>
        <p:spPr>
          <a:xfrm>
            <a:off x="857160" y="4857840"/>
            <a:ext cx="1523520" cy="1428480"/>
          </a:xfrm>
          <a:prstGeom prst="rect">
            <a:avLst/>
          </a:prstGeom>
          <a:ln>
            <a:noFill/>
          </a:ln>
        </p:spPr>
      </p:pic>
      <p:pic>
        <p:nvPicPr>
          <p:cNvPr id="121" name="Picture 4" descr=""/>
          <p:cNvPicPr/>
          <p:nvPr/>
        </p:nvPicPr>
        <p:blipFill>
          <a:blip r:embed="rId2"/>
          <a:stretch/>
        </p:blipFill>
        <p:spPr>
          <a:xfrm>
            <a:off x="3643200" y="4500720"/>
            <a:ext cx="1571400" cy="1779120"/>
          </a:xfrm>
          <a:prstGeom prst="rect">
            <a:avLst/>
          </a:prstGeom>
          <a:ln>
            <a:noFill/>
          </a:ln>
        </p:spPr>
      </p:pic>
      <p:pic>
        <p:nvPicPr>
          <p:cNvPr id="122" name="Picture 2" descr=""/>
          <p:cNvPicPr/>
          <p:nvPr/>
        </p:nvPicPr>
        <p:blipFill>
          <a:blip r:embed="rId3"/>
          <a:stretch/>
        </p:blipFill>
        <p:spPr>
          <a:xfrm>
            <a:off x="6000840" y="4286160"/>
            <a:ext cx="1999800" cy="2108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714240" y="1857240"/>
            <a:ext cx="7714800" cy="277668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Правило №3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Если слово оканчивается на букву – 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у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, а перед ней стоит согласная буква, то буква – 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у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меняется на –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i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: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bus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y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- bus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i</a:t>
            </a: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- the bus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i</a:t>
            </a: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est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занятой – более занятый – самый занятой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Happ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y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– happ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i</a:t>
            </a: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er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– the happ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i</a:t>
            </a: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27" name="Picture 4" descr=""/>
          <p:cNvPicPr/>
          <p:nvPr/>
        </p:nvPicPr>
        <p:blipFill>
          <a:blip r:embed="rId1"/>
          <a:stretch/>
        </p:blipFill>
        <p:spPr>
          <a:xfrm>
            <a:off x="1214280" y="5143680"/>
            <a:ext cx="1071360" cy="1071360"/>
          </a:xfrm>
          <a:prstGeom prst="rect">
            <a:avLst/>
          </a:prstGeom>
          <a:ln>
            <a:noFill/>
          </a:ln>
        </p:spPr>
      </p:pic>
      <p:pic>
        <p:nvPicPr>
          <p:cNvPr id="128" name="Picture 4" descr=""/>
          <p:cNvPicPr/>
          <p:nvPr/>
        </p:nvPicPr>
        <p:blipFill>
          <a:blip r:embed="rId2"/>
          <a:stretch/>
        </p:blipFill>
        <p:spPr>
          <a:xfrm>
            <a:off x="3429000" y="5000760"/>
            <a:ext cx="1356840" cy="1356840"/>
          </a:xfrm>
          <a:prstGeom prst="rect">
            <a:avLst/>
          </a:prstGeom>
          <a:ln>
            <a:noFill/>
          </a:ln>
        </p:spPr>
      </p:pic>
      <p:pic>
        <p:nvPicPr>
          <p:cNvPr id="129" name="Picture 4" descr=""/>
          <p:cNvPicPr/>
          <p:nvPr/>
        </p:nvPicPr>
        <p:blipFill>
          <a:blip r:embed="rId3"/>
          <a:stretch/>
        </p:blipFill>
        <p:spPr>
          <a:xfrm>
            <a:off x="6000840" y="4714920"/>
            <a:ext cx="1802520" cy="1802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33" name="CustomShape 4"/>
          <p:cNvSpPr/>
          <p:nvPr/>
        </p:nvSpPr>
        <p:spPr>
          <a:xfrm>
            <a:off x="2000160" y="1143000"/>
            <a:ext cx="7052760" cy="974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c00000"/>
                </a:solidFill>
                <a:latin typeface="Times New Roman"/>
              </a:rPr>
              <a:t>Превосходная степень</a:t>
            </a:r>
            <a:endParaRPr b="0" lang="ru-RU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4000" spc="-1" strike="noStrike">
              <a:latin typeface="Arial"/>
            </a:endParaRPr>
          </a:p>
        </p:txBody>
      </p:sp>
      <p:sp>
        <p:nvSpPr>
          <p:cNvPr id="134" name="CustomShape 5"/>
          <p:cNvSpPr/>
          <p:nvPr/>
        </p:nvSpPr>
        <p:spPr>
          <a:xfrm>
            <a:off x="714240" y="1857240"/>
            <a:ext cx="7714800" cy="392832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Превосходная  степень односложных и двусложных прилагательных образуется  с помощью суффикса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8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1" i="1" lang="ru-RU" sz="4800" spc="-1" strike="noStrike">
                <a:solidFill>
                  <a:srgbClr val="c00000"/>
                </a:solidFill>
                <a:latin typeface="Arial"/>
              </a:rPr>
              <a:t>-est</a:t>
            </a:r>
            <a:endParaRPr b="0" lang="ru-RU" sz="4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Times New Roman"/>
              </a:rPr>
              <a:t>cold –  (the) cold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Times New Roman"/>
              </a:rPr>
              <a:t>warm – (the) warm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Times New Roman"/>
              </a:rPr>
              <a:t>tall – (the) tall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est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3200" spc="-1" strike="noStrike">
                <a:solidFill>
                  <a:srgbClr val="002060"/>
                </a:solidFill>
                <a:latin typeface="Times New Roman"/>
              </a:rPr>
              <a:t>	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135" name="Picture 2" descr=""/>
          <p:cNvPicPr/>
          <p:nvPr/>
        </p:nvPicPr>
        <p:blipFill>
          <a:blip r:embed="rId1"/>
          <a:stretch/>
        </p:blipFill>
        <p:spPr>
          <a:xfrm>
            <a:off x="785880" y="5286240"/>
            <a:ext cx="1213920" cy="1063080"/>
          </a:xfrm>
          <a:prstGeom prst="rect">
            <a:avLst/>
          </a:prstGeom>
          <a:ln>
            <a:noFill/>
          </a:ln>
        </p:spPr>
      </p:pic>
      <p:pic>
        <p:nvPicPr>
          <p:cNvPr id="136" name="Picture 2" descr=""/>
          <p:cNvPicPr/>
          <p:nvPr/>
        </p:nvPicPr>
        <p:blipFill>
          <a:blip r:embed="rId2"/>
          <a:stretch/>
        </p:blipFill>
        <p:spPr>
          <a:xfrm>
            <a:off x="6643800" y="4286160"/>
            <a:ext cx="2193120" cy="1920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40" name="CustomShape 4"/>
          <p:cNvSpPr/>
          <p:nvPr/>
        </p:nvSpPr>
        <p:spPr>
          <a:xfrm>
            <a:off x="714240" y="1643040"/>
            <a:ext cx="7714800" cy="447948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Прилагательные, состоящие из двух или более слогов, образуют степени сравнения прилагательных с помощью слов </a:t>
            </a:r>
            <a:r>
              <a:rPr b="1" lang="ru-RU" sz="2400" spc="-1" strike="noStrike">
                <a:solidFill>
                  <a:srgbClr val="ff0000"/>
                </a:solidFill>
                <a:latin typeface="Times New Roman"/>
              </a:rPr>
              <a:t>more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1" i="1" lang="ru-RU" sz="2400" spc="-1" strike="noStrike">
                <a:solidFill>
                  <a:srgbClr val="000000"/>
                </a:solidFill>
                <a:latin typeface="Times New Roman"/>
              </a:rPr>
              <a:t>(более)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и </a:t>
            </a:r>
            <a:r>
              <a:rPr b="1" lang="ru-RU" sz="2400" spc="-1" strike="noStrike">
                <a:solidFill>
                  <a:srgbClr val="ff0000"/>
                </a:solidFill>
                <a:latin typeface="Times New Roman"/>
              </a:rPr>
              <a:t>most </a:t>
            </a:r>
            <a:r>
              <a:rPr b="1" i="1" lang="ru-RU" sz="2400" spc="-1" strike="noStrike">
                <a:solidFill>
                  <a:srgbClr val="000000"/>
                </a:solidFill>
                <a:latin typeface="Times New Roman"/>
              </a:rPr>
              <a:t>(самый)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, 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которые ставятся перед прилагательными.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ff0000"/>
                </a:solidFill>
                <a:latin typeface="Times New Roman"/>
              </a:rPr>
              <a:t>More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употребляется перед прилагательными в сравнительной степени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2060"/>
                </a:solidFill>
                <a:latin typeface="Times New Roman"/>
              </a:rPr>
              <a:t>beautiful</a:t>
            </a:r>
            <a:r>
              <a:rPr b="1" i="1" lang="ru-RU" sz="2400" spc="-1" strike="noStrike">
                <a:solidFill>
                  <a:srgbClr val="000000"/>
                </a:solidFill>
                <a:latin typeface="Times New Roman"/>
              </a:rPr>
              <a:t>– </a:t>
            </a:r>
            <a:r>
              <a:rPr b="1" i="1" lang="ru-RU" sz="2400" spc="-1" strike="noStrike">
                <a:solidFill>
                  <a:srgbClr val="ff0000"/>
                </a:solidFill>
                <a:latin typeface="Times New Roman"/>
              </a:rPr>
              <a:t>more </a:t>
            </a:r>
            <a:r>
              <a:rPr b="1" i="1" lang="ru-RU" sz="2400" spc="-1" strike="noStrike">
                <a:solidFill>
                  <a:srgbClr val="002060"/>
                </a:solidFill>
                <a:latin typeface="Times New Roman"/>
              </a:rPr>
              <a:t>beautiful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0000"/>
                </a:solidFill>
                <a:latin typeface="Times New Roman"/>
              </a:rPr>
              <a:t>красивый – красивее или более красивый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ff0000"/>
                </a:solidFill>
                <a:latin typeface="Times New Roman"/>
              </a:rPr>
              <a:t>Most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употребляется перед прилагательным в превосходной степени.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2060"/>
                </a:solidFill>
                <a:latin typeface="Times New Roman"/>
              </a:rPr>
              <a:t>beautiful – </a:t>
            </a:r>
            <a:r>
              <a:rPr b="1" i="1" lang="ru-RU" sz="2400" spc="-1" strike="noStrike">
                <a:solidFill>
                  <a:srgbClr val="ff0000"/>
                </a:solidFill>
                <a:latin typeface="Times New Roman"/>
              </a:rPr>
              <a:t>the most</a:t>
            </a:r>
            <a:r>
              <a:rPr b="1" i="1" lang="ru-RU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1" i="1" lang="ru-RU" sz="2400" spc="-1" strike="noStrike">
                <a:solidFill>
                  <a:srgbClr val="002060"/>
                </a:solidFill>
                <a:latin typeface="Times New Roman"/>
              </a:rPr>
              <a:t>beautiful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2400" spc="-1" strike="noStrike">
                <a:solidFill>
                  <a:srgbClr val="000000"/>
                </a:solidFill>
                <a:latin typeface="Times New Roman"/>
              </a:rPr>
              <a:t>Красивый – самый красивый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41" name="CustomShape 5"/>
          <p:cNvSpPr/>
          <p:nvPr/>
        </p:nvSpPr>
        <p:spPr>
          <a:xfrm>
            <a:off x="1143000" y="785880"/>
            <a:ext cx="755280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c00000"/>
                </a:solidFill>
                <a:latin typeface="Times New Roman"/>
              </a:rPr>
              <a:t>Многосложные прилагательные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" name="CustomShape 2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4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45" name="CustomShape 4"/>
          <p:cNvSpPr/>
          <p:nvPr/>
        </p:nvSpPr>
        <p:spPr>
          <a:xfrm>
            <a:off x="714240" y="1857240"/>
            <a:ext cx="7714800" cy="392796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the strongest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strong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stronger than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46" name="Picture 2" descr=""/>
          <p:cNvPicPr/>
          <p:nvPr/>
        </p:nvPicPr>
        <p:blipFill>
          <a:blip r:embed="rId1"/>
          <a:stretch/>
        </p:blipFill>
        <p:spPr>
          <a:xfrm>
            <a:off x="1643040" y="1714320"/>
            <a:ext cx="1142640" cy="1142640"/>
          </a:xfrm>
          <a:prstGeom prst="rect">
            <a:avLst/>
          </a:prstGeom>
          <a:ln>
            <a:noFill/>
          </a:ln>
        </p:spPr>
      </p:pic>
      <p:pic>
        <p:nvPicPr>
          <p:cNvPr id="147" name="Picture 6" descr=""/>
          <p:cNvPicPr/>
          <p:nvPr/>
        </p:nvPicPr>
        <p:blipFill>
          <a:blip r:embed="rId2"/>
          <a:stretch/>
        </p:blipFill>
        <p:spPr>
          <a:xfrm>
            <a:off x="1214280" y="2928960"/>
            <a:ext cx="1420560" cy="1022760"/>
          </a:xfrm>
          <a:prstGeom prst="rect">
            <a:avLst/>
          </a:prstGeom>
          <a:ln>
            <a:noFill/>
          </a:ln>
        </p:spPr>
      </p:pic>
      <p:pic>
        <p:nvPicPr>
          <p:cNvPr id="148" name="Picture 4" descr=""/>
          <p:cNvPicPr/>
          <p:nvPr/>
        </p:nvPicPr>
        <p:blipFill>
          <a:blip r:embed="rId3"/>
          <a:srcRect l="0" t="13331" r="17140" b="0"/>
          <a:stretch/>
        </p:blipFill>
        <p:spPr>
          <a:xfrm>
            <a:off x="714240" y="4714920"/>
            <a:ext cx="2071440" cy="1856880"/>
          </a:xfrm>
          <a:prstGeom prst="rect">
            <a:avLst/>
          </a:prstGeom>
          <a:ln>
            <a:noFill/>
          </a:ln>
        </p:spPr>
      </p:pic>
      <p:sp>
        <p:nvSpPr>
          <p:cNvPr id="149" name="CustomShape 5"/>
          <p:cNvSpPr/>
          <p:nvPr/>
        </p:nvSpPr>
        <p:spPr>
          <a:xfrm>
            <a:off x="785880" y="1000080"/>
            <a:ext cx="664956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Соотнеси прилагательное  с картинкой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53" name="CustomShape 4"/>
          <p:cNvSpPr/>
          <p:nvPr/>
        </p:nvSpPr>
        <p:spPr>
          <a:xfrm>
            <a:off x="714240" y="1857240"/>
            <a:ext cx="7714800" cy="420516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good –better – the best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little – less – the least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many – more –the most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much – more – the most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bad – worse – the worst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old – older – the oldest (по возрасту)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old – elder – the eldest (по старшинству в семье)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far – farther –the farthest (далекий - дальше- самый далекий, о расстоянии)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far – further – the furthest (далекий - далее – дальнейший, о времени)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late – later (позже) – the latest (самый последний)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late – latter (последний из ранее упомянутых) – the last (последний по порядку)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near – nearer – the nearest (ближайший, о расстоянии)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near – nearer – the next (следующий – по порядку)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4" name="CustomShape 5"/>
          <p:cNvSpPr/>
          <p:nvPr/>
        </p:nvSpPr>
        <p:spPr>
          <a:xfrm>
            <a:off x="2928960" y="785880"/>
            <a:ext cx="30715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c00000"/>
                </a:solidFill>
                <a:latin typeface="Times New Roman"/>
              </a:rPr>
              <a:t>Исключения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icture 14" descr=""/>
          <p:cNvPicPr/>
          <p:nvPr/>
        </p:nvPicPr>
        <p:blipFill>
          <a:blip r:embed="rId1"/>
          <a:stretch/>
        </p:blipFill>
        <p:spPr>
          <a:xfrm>
            <a:off x="1928880" y="1643040"/>
            <a:ext cx="1388520" cy="1034280"/>
          </a:xfrm>
          <a:prstGeom prst="rect">
            <a:avLst/>
          </a:prstGeom>
          <a:ln>
            <a:noFill/>
          </a:ln>
        </p:spPr>
      </p:pic>
      <p:pic>
        <p:nvPicPr>
          <p:cNvPr id="156" name="Picture 12" descr=""/>
          <p:cNvPicPr/>
          <p:nvPr/>
        </p:nvPicPr>
        <p:blipFill>
          <a:blip r:embed="rId2"/>
          <a:stretch/>
        </p:blipFill>
        <p:spPr>
          <a:xfrm>
            <a:off x="4087800" y="1643040"/>
            <a:ext cx="1341000" cy="1006560"/>
          </a:xfrm>
          <a:prstGeom prst="rect">
            <a:avLst/>
          </a:prstGeom>
          <a:ln>
            <a:noFill/>
          </a:ln>
        </p:spPr>
      </p:pic>
      <p:pic>
        <p:nvPicPr>
          <p:cNvPr id="157" name="Picture 13" descr=""/>
          <p:cNvPicPr/>
          <p:nvPr/>
        </p:nvPicPr>
        <p:blipFill>
          <a:blip r:embed="rId3"/>
          <a:stretch/>
        </p:blipFill>
        <p:spPr>
          <a:xfrm>
            <a:off x="6429240" y="1624320"/>
            <a:ext cx="1364760" cy="1008360"/>
          </a:xfrm>
          <a:prstGeom prst="rect">
            <a:avLst/>
          </a:prstGeom>
          <a:ln>
            <a:noFill/>
          </a:ln>
        </p:spPr>
      </p:pic>
      <p:sp>
        <p:nvSpPr>
          <p:cNvPr id="158" name="CustomShape 1"/>
          <p:cNvSpPr/>
          <p:nvPr/>
        </p:nvSpPr>
        <p:spPr>
          <a:xfrm>
            <a:off x="4018320" y="785880"/>
            <a:ext cx="221256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c00000"/>
                </a:solidFill>
                <a:latin typeface="Times New Roman"/>
              </a:rPr>
              <a:t>Compare!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1928880" y="3071880"/>
            <a:ext cx="6604200" cy="790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Times New Roman"/>
              </a:rPr>
              <a:t>nice                ----------           --------------</a:t>
            </a: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                  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60" name="Picture 4" descr=""/>
          <p:cNvPicPr/>
          <p:nvPr/>
        </p:nvPicPr>
        <p:blipFill>
          <a:blip r:embed="rId4"/>
          <a:stretch/>
        </p:blipFill>
        <p:spPr>
          <a:xfrm>
            <a:off x="4143240" y="3714840"/>
            <a:ext cx="1321200" cy="1378800"/>
          </a:xfrm>
          <a:prstGeom prst="rect">
            <a:avLst/>
          </a:prstGeom>
          <a:ln>
            <a:noFill/>
          </a:ln>
        </p:spPr>
      </p:pic>
      <p:pic>
        <p:nvPicPr>
          <p:cNvPr id="161" name="Picture 2" descr=""/>
          <p:cNvPicPr/>
          <p:nvPr/>
        </p:nvPicPr>
        <p:blipFill>
          <a:blip r:embed="rId5"/>
          <a:stretch/>
        </p:blipFill>
        <p:spPr>
          <a:xfrm>
            <a:off x="6715080" y="3857760"/>
            <a:ext cx="990360" cy="1428480"/>
          </a:xfrm>
          <a:prstGeom prst="rect">
            <a:avLst/>
          </a:prstGeom>
          <a:ln>
            <a:noFill/>
          </a:ln>
        </p:spPr>
      </p:pic>
      <p:pic>
        <p:nvPicPr>
          <p:cNvPr id="162" name="Picture 4" descr=""/>
          <p:cNvPicPr/>
          <p:nvPr/>
        </p:nvPicPr>
        <p:blipFill>
          <a:blip r:embed="rId6"/>
          <a:stretch/>
        </p:blipFill>
        <p:spPr>
          <a:xfrm>
            <a:off x="1714320" y="3929040"/>
            <a:ext cx="1428480" cy="1071360"/>
          </a:xfrm>
          <a:prstGeom prst="rect">
            <a:avLst/>
          </a:prstGeom>
          <a:ln>
            <a:noFill/>
          </a:ln>
        </p:spPr>
      </p:pic>
      <p:sp>
        <p:nvSpPr>
          <p:cNvPr id="163" name="CustomShape 3"/>
          <p:cNvSpPr/>
          <p:nvPr/>
        </p:nvSpPr>
        <p:spPr>
          <a:xfrm>
            <a:off x="2071800" y="5572080"/>
            <a:ext cx="600048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2060"/>
                </a:solidFill>
                <a:latin typeface="Times New Roman"/>
              </a:rPr>
              <a:t>wise              ----------            ------------             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64" name="CustomShape 4"/>
          <p:cNvSpPr/>
          <p:nvPr/>
        </p:nvSpPr>
        <p:spPr>
          <a:xfrm>
            <a:off x="214200" y="357120"/>
            <a:ext cx="8643600" cy="614340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CustomShape 5"/>
          <p:cNvSpPr/>
          <p:nvPr/>
        </p:nvSpPr>
        <p:spPr>
          <a:xfrm>
            <a:off x="357120" y="571320"/>
            <a:ext cx="8643600" cy="607176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CustomShape 6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9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70" name="CustomShape 4"/>
          <p:cNvSpPr/>
          <p:nvPr/>
        </p:nvSpPr>
        <p:spPr>
          <a:xfrm>
            <a:off x="714240" y="1357200"/>
            <a:ext cx="7714800" cy="368820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sunny –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happy –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hungry –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messy –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dirty –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hot –  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fat –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clean –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kind –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funny –  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heavy –  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bright – 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1" name="CustomShape 5"/>
          <p:cNvSpPr/>
          <p:nvPr/>
        </p:nvSpPr>
        <p:spPr>
          <a:xfrm>
            <a:off x="1071360" y="785880"/>
            <a:ext cx="65005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</a:rPr>
              <a:t>Образуй степени сравнения прилагательных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72" name="Picture 4" descr=""/>
          <p:cNvPicPr/>
          <p:nvPr/>
        </p:nvPicPr>
        <p:blipFill>
          <a:blip r:embed="rId1"/>
          <a:stretch/>
        </p:blipFill>
        <p:spPr>
          <a:xfrm>
            <a:off x="1214280" y="5715000"/>
            <a:ext cx="713880" cy="713880"/>
          </a:xfrm>
          <a:prstGeom prst="rect">
            <a:avLst/>
          </a:prstGeom>
          <a:ln>
            <a:noFill/>
          </a:ln>
        </p:spPr>
      </p:pic>
      <p:pic>
        <p:nvPicPr>
          <p:cNvPr id="173" name="Picture 4" descr=""/>
          <p:cNvPicPr/>
          <p:nvPr/>
        </p:nvPicPr>
        <p:blipFill>
          <a:blip r:embed="rId2"/>
          <a:stretch/>
        </p:blipFill>
        <p:spPr>
          <a:xfrm>
            <a:off x="6572160" y="5214960"/>
            <a:ext cx="1190160" cy="1190160"/>
          </a:xfrm>
          <a:prstGeom prst="rect">
            <a:avLst/>
          </a:prstGeom>
          <a:ln>
            <a:noFill/>
          </a:ln>
        </p:spPr>
      </p:pic>
      <p:pic>
        <p:nvPicPr>
          <p:cNvPr id="174" name="Picture 4" descr=""/>
          <p:cNvPicPr/>
          <p:nvPr/>
        </p:nvPicPr>
        <p:blipFill>
          <a:blip r:embed="rId3"/>
          <a:stretch/>
        </p:blipFill>
        <p:spPr>
          <a:xfrm>
            <a:off x="3357720" y="5286240"/>
            <a:ext cx="1142640" cy="1142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" dur="indefinite" restart="never" nodeType="tmRoot">
          <p:childTnLst>
            <p:seq>
              <p:cTn id="19" dur="indefinite" nodeType="mainSeq"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with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nodeType="with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nodeType="with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3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78" name="CustomShape 4"/>
          <p:cNvSpPr/>
          <p:nvPr/>
        </p:nvSpPr>
        <p:spPr>
          <a:xfrm>
            <a:off x="714240" y="1857240"/>
            <a:ext cx="7714800" cy="239292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Kate is (tall) than Ann.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His grandfather is (old) than his grandmother.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Tom is (strong) in his team.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Mary is (good) in our class.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The (bad) holiday in my life was last summer.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StarSymbol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These sweets are (tasty) than those ones. 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79" name="Picture 4" descr=""/>
          <p:cNvPicPr/>
          <p:nvPr/>
        </p:nvPicPr>
        <p:blipFill>
          <a:blip r:embed="rId1"/>
          <a:stretch/>
        </p:blipFill>
        <p:spPr>
          <a:xfrm>
            <a:off x="1071360" y="4929120"/>
            <a:ext cx="2037960" cy="1428480"/>
          </a:xfrm>
          <a:prstGeom prst="rect">
            <a:avLst/>
          </a:prstGeom>
          <a:ln>
            <a:noFill/>
          </a:ln>
        </p:spPr>
      </p:pic>
      <p:pic>
        <p:nvPicPr>
          <p:cNvPr id="180" name="Picture 6" descr=""/>
          <p:cNvPicPr/>
          <p:nvPr/>
        </p:nvPicPr>
        <p:blipFill>
          <a:blip r:embed="rId2"/>
          <a:stretch/>
        </p:blipFill>
        <p:spPr>
          <a:xfrm>
            <a:off x="6215040" y="4572000"/>
            <a:ext cx="1614600" cy="1742760"/>
          </a:xfrm>
          <a:prstGeom prst="rect">
            <a:avLst/>
          </a:prstGeom>
          <a:ln>
            <a:noFill/>
          </a:ln>
        </p:spPr>
      </p:pic>
      <p:sp>
        <p:nvSpPr>
          <p:cNvPr id="181" name="CustomShape 5"/>
          <p:cNvSpPr/>
          <p:nvPr/>
        </p:nvSpPr>
        <p:spPr>
          <a:xfrm>
            <a:off x="3643200" y="857160"/>
            <a:ext cx="239832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c00000"/>
                </a:solidFill>
                <a:latin typeface="Times New Roman"/>
              </a:rPr>
              <a:t>Compare!</a:t>
            </a:r>
            <a:endParaRPr b="0" lang="ru-RU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3" name="CustomShape 2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4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85" name="CustomShape 4"/>
          <p:cNvSpPr/>
          <p:nvPr/>
        </p:nvSpPr>
        <p:spPr>
          <a:xfrm>
            <a:off x="714240" y="1357200"/>
            <a:ext cx="7714800" cy="551448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При сравнении одного предмета с другим после прилагательного употребляется союз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than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– чем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                        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This dog  is bigger 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than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 that one.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Уменьшение и увеличение качества выражается с  помощью </a:t>
            </a:r>
            <a:r>
              <a:rPr b="0" lang="ru-RU" sz="2800" spc="-1" strike="noStrike" u="sng">
                <a:solidFill>
                  <a:srgbClr val="c00000"/>
                </a:solidFill>
                <a:uFillTx/>
                <a:latin typeface="Times New Roman"/>
              </a:rPr>
              <a:t>less… than </a:t>
            </a: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и </a:t>
            </a:r>
            <a:r>
              <a:rPr b="0" lang="ru-RU" sz="2800" spc="-1" strike="noStrike" u="sng">
                <a:solidFill>
                  <a:srgbClr val="c00000"/>
                </a:solidFill>
                <a:uFillTx/>
                <a:latin typeface="Times New Roman"/>
              </a:rPr>
              <a:t>more … than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This book is 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more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 interesting 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than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 that one.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This tune is 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less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 musical </a:t>
            </a:r>
            <a:r>
              <a:rPr b="0" lang="ru-RU" sz="2400" spc="-1" strike="noStrike">
                <a:solidFill>
                  <a:srgbClr val="c00000"/>
                </a:solidFill>
                <a:latin typeface="Times New Roman"/>
              </a:rPr>
              <a:t>than 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that one.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86" name="Picture 2" descr=""/>
          <p:cNvPicPr/>
          <p:nvPr/>
        </p:nvPicPr>
        <p:blipFill>
          <a:blip r:embed="rId1"/>
          <a:stretch/>
        </p:blipFill>
        <p:spPr>
          <a:xfrm>
            <a:off x="1000080" y="2571840"/>
            <a:ext cx="1986840" cy="1917360"/>
          </a:xfrm>
          <a:prstGeom prst="rect">
            <a:avLst/>
          </a:prstGeom>
          <a:ln>
            <a:noFill/>
          </a:ln>
        </p:spPr>
      </p:pic>
      <p:pic>
        <p:nvPicPr>
          <p:cNvPr id="187" name="Picture 2" descr=""/>
          <p:cNvPicPr/>
          <p:nvPr/>
        </p:nvPicPr>
        <p:blipFill>
          <a:blip r:embed="rId2"/>
          <a:stretch/>
        </p:blipFill>
        <p:spPr>
          <a:xfrm>
            <a:off x="5643720" y="3000240"/>
            <a:ext cx="1071360" cy="1033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9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0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91" name="CustomShape 4"/>
          <p:cNvSpPr/>
          <p:nvPr/>
        </p:nvSpPr>
        <p:spPr>
          <a:xfrm>
            <a:off x="714240" y="1571760"/>
            <a:ext cx="7714800" cy="316044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514440" indent="-514080">
              <a:lnSpc>
                <a:spcPct val="90000"/>
              </a:lnSpc>
              <a:buClr>
                <a:srgbClr val="000000"/>
              </a:buClr>
              <a:buFont typeface="Calibri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These toys are ___ than those (interesting). 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Calibri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These trousers are ___ than those (narrow). 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Calibri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This suit is ____ than that jacket (modern).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Calibri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His bike is _____ than her (new).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Calibri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Tom is a _____ pupil than John (good).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Calibri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This picture is _____ than that picture (bright).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Calibri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This animal is _____ than that one (dangerous).</a:t>
            </a:r>
            <a:endParaRPr b="0" lang="ru-RU" sz="2800" spc="-1" strike="noStrike">
              <a:latin typeface="Arial"/>
            </a:endParaRPr>
          </a:p>
          <a:p>
            <a:pPr marL="514440" indent="-514080">
              <a:lnSpc>
                <a:spcPct val="90000"/>
              </a:lnSpc>
              <a:buClr>
                <a:srgbClr val="002060"/>
              </a:buClr>
              <a:buFont typeface="Calibri"/>
              <a:buAutoNum type="arabicPeriod"/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This wolf is _____ (strong)_than that one.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92" name="CustomShape 5"/>
          <p:cNvSpPr/>
          <p:nvPr/>
        </p:nvSpPr>
        <p:spPr>
          <a:xfrm>
            <a:off x="2928960" y="785880"/>
            <a:ext cx="30715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c00000"/>
                </a:solidFill>
                <a:latin typeface="Times New Roman"/>
              </a:rPr>
              <a:t>Compare!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193" name="Picture 2" descr=""/>
          <p:cNvPicPr/>
          <p:nvPr/>
        </p:nvPicPr>
        <p:blipFill>
          <a:blip r:embed="rId1"/>
          <a:stretch/>
        </p:blipFill>
        <p:spPr>
          <a:xfrm>
            <a:off x="1571760" y="4857840"/>
            <a:ext cx="856800" cy="1231200"/>
          </a:xfrm>
          <a:prstGeom prst="rect">
            <a:avLst/>
          </a:prstGeom>
          <a:ln>
            <a:noFill/>
          </a:ln>
        </p:spPr>
      </p:pic>
      <p:pic>
        <p:nvPicPr>
          <p:cNvPr id="194" name="Picture 4" descr=""/>
          <p:cNvPicPr/>
          <p:nvPr/>
        </p:nvPicPr>
        <p:blipFill>
          <a:blip r:embed="rId2"/>
          <a:stretch/>
        </p:blipFill>
        <p:spPr>
          <a:xfrm>
            <a:off x="4357800" y="4929120"/>
            <a:ext cx="1856880" cy="1395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6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198" name="CustomShape 4"/>
          <p:cNvSpPr/>
          <p:nvPr/>
        </p:nvSpPr>
        <p:spPr>
          <a:xfrm>
            <a:off x="857160" y="785880"/>
            <a:ext cx="65718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Запомни сравнительные конструкции! 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99" name="CustomShape 5"/>
          <p:cNvSpPr/>
          <p:nvPr/>
        </p:nvSpPr>
        <p:spPr>
          <a:xfrm>
            <a:off x="642960" y="2643120"/>
            <a:ext cx="3357360" cy="332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the…the…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еither…or…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neither…nor…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both…and…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twice as long as…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half as wide as…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3 times as narrow as…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2 years younger than…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3 years elder than</a:t>
            </a:r>
            <a:r>
              <a:rPr b="1" lang="ru-RU" sz="2000" spc="-1" strike="noStrike">
                <a:solidFill>
                  <a:srgbClr val="002060"/>
                </a:solidFill>
                <a:latin typeface="Times New Roman"/>
              </a:rPr>
              <a:t>… 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200" name="CustomShape 6"/>
          <p:cNvSpPr/>
          <p:nvPr/>
        </p:nvSpPr>
        <p:spPr>
          <a:xfrm>
            <a:off x="4286160" y="2643120"/>
            <a:ext cx="3875040" cy="332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чем…тем..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либо… либо 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ни… ни 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и… и 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в 2 раза длиннее, чем…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в половину шире, чем…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в 3 раза уже, чем…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на 2 года моложе, чем…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400" spc="-1" strike="noStrike">
                <a:solidFill>
                  <a:srgbClr val="002060"/>
                </a:solidFill>
                <a:latin typeface="Times New Roman"/>
              </a:rPr>
              <a:t>на 3 года старше, чем…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2" name="CustomShape 2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3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04" name="CustomShape 4"/>
          <p:cNvSpPr/>
          <p:nvPr/>
        </p:nvSpPr>
        <p:spPr>
          <a:xfrm>
            <a:off x="714240" y="1857240"/>
            <a:ext cx="7714800" cy="354420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При сравнении двух предметов или лиц, обладающих одинаковыми качествами, часто употребляется конструкция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as…as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( такой же…как). Прилагательное ставится между as и as.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Tom is 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as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dirty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as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Paul.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Том такой  же грязный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как Пол.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05" name="Picture 2" descr=""/>
          <p:cNvPicPr/>
          <p:nvPr/>
        </p:nvPicPr>
        <p:blipFill>
          <a:blip r:embed="rId1"/>
          <a:stretch/>
        </p:blipFill>
        <p:spPr>
          <a:xfrm>
            <a:off x="1071360" y="3571920"/>
            <a:ext cx="1642680" cy="1714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7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09" name="CustomShape 4"/>
          <p:cNvSpPr/>
          <p:nvPr/>
        </p:nvSpPr>
        <p:spPr>
          <a:xfrm>
            <a:off x="714240" y="1857240"/>
            <a:ext cx="7714800" cy="277668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При сравнении двух предметов или лиц часто употребляется слово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less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в значении </a:t>
            </a: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«меньше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»,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«менее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», которое ставится перед прилагательным.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Fox is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less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dangerous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than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lion.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Лиса менее опасна, чем лев.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10" name="CustomShape 5"/>
          <p:cNvSpPr/>
          <p:nvPr/>
        </p:nvSpPr>
        <p:spPr>
          <a:xfrm>
            <a:off x="928800" y="1071720"/>
            <a:ext cx="657180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Запомни сравнительные конструкции!  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11" name="Picture 2" descr=""/>
          <p:cNvPicPr/>
          <p:nvPr/>
        </p:nvPicPr>
        <p:blipFill>
          <a:blip r:embed="rId1"/>
          <a:stretch/>
        </p:blipFill>
        <p:spPr>
          <a:xfrm>
            <a:off x="1428840" y="4714920"/>
            <a:ext cx="1428480" cy="1714320"/>
          </a:xfrm>
          <a:prstGeom prst="rect">
            <a:avLst/>
          </a:prstGeom>
          <a:ln>
            <a:noFill/>
          </a:ln>
        </p:spPr>
      </p:pic>
      <p:pic>
        <p:nvPicPr>
          <p:cNvPr id="212" name="Picture 6" descr=""/>
          <p:cNvPicPr/>
          <p:nvPr/>
        </p:nvPicPr>
        <p:blipFill>
          <a:blip r:embed="rId2"/>
          <a:stretch/>
        </p:blipFill>
        <p:spPr>
          <a:xfrm>
            <a:off x="5429160" y="4786200"/>
            <a:ext cx="1856880" cy="1392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16" name="CustomShape 4"/>
          <p:cNvSpPr/>
          <p:nvPr/>
        </p:nvSpPr>
        <p:spPr>
          <a:xfrm>
            <a:off x="714240" y="1857240"/>
            <a:ext cx="7714800" cy="239292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При сравнении двух предметов или лиц, обладающих неодинаковыми качествами, часто употребляется конструкция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( не такой же…как). Прилагательное ставится между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not as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и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as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.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This house is   not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as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 u="sng">
                <a:solidFill>
                  <a:srgbClr val="002060"/>
                </a:solidFill>
                <a:uFillTx/>
                <a:latin typeface="Times New Roman"/>
              </a:rPr>
              <a:t>high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as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that one.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17" name="CustomShape 5"/>
          <p:cNvSpPr/>
          <p:nvPr/>
        </p:nvSpPr>
        <p:spPr>
          <a:xfrm>
            <a:off x="1714320" y="785880"/>
            <a:ext cx="54288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002060"/>
                </a:solidFill>
                <a:latin typeface="Times New Roman"/>
              </a:rPr>
              <a:t>Конструкция</a:t>
            </a:r>
            <a:r>
              <a:rPr b="0" lang="ru-RU" sz="3600" spc="-1" strike="noStrike">
                <a:solidFill>
                  <a:srgbClr val="c00000"/>
                </a:solidFill>
                <a:latin typeface="Times New Roman"/>
              </a:rPr>
              <a:t> not as…as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218" name="Picture 2" descr=""/>
          <p:cNvPicPr/>
          <p:nvPr/>
        </p:nvPicPr>
        <p:blipFill>
          <a:blip r:embed="rId1"/>
          <a:stretch/>
        </p:blipFill>
        <p:spPr>
          <a:xfrm>
            <a:off x="4786200" y="4500720"/>
            <a:ext cx="2952360" cy="2001960"/>
          </a:xfrm>
          <a:prstGeom prst="rect">
            <a:avLst/>
          </a:prstGeom>
          <a:ln>
            <a:noFill/>
          </a:ln>
        </p:spPr>
      </p:pic>
      <p:pic>
        <p:nvPicPr>
          <p:cNvPr id="219" name="Picture 8" descr=""/>
          <p:cNvPicPr/>
          <p:nvPr/>
        </p:nvPicPr>
        <p:blipFill>
          <a:blip r:embed="rId2"/>
          <a:stretch/>
        </p:blipFill>
        <p:spPr>
          <a:xfrm>
            <a:off x="1071360" y="4643280"/>
            <a:ext cx="2499840" cy="1695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1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2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23" name="CustomShape 4"/>
          <p:cNvSpPr/>
          <p:nvPr/>
        </p:nvSpPr>
        <p:spPr>
          <a:xfrm>
            <a:off x="714240" y="1857240"/>
            <a:ext cx="7786440" cy="397008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24" name="CustomShape 5"/>
          <p:cNvSpPr/>
          <p:nvPr/>
        </p:nvSpPr>
        <p:spPr>
          <a:xfrm>
            <a:off x="857160" y="785880"/>
            <a:ext cx="6786360" cy="791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c00000"/>
                </a:solidFill>
                <a:latin typeface="Times New Roman"/>
              </a:rPr>
              <a:t>Запомни сравнительные конструкции! 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pic>
        <p:nvPicPr>
          <p:cNvPr id="225" name="Picture 2" descr=""/>
          <p:cNvPicPr/>
          <p:nvPr/>
        </p:nvPicPr>
        <p:blipFill>
          <a:blip r:embed="rId1"/>
          <a:stretch/>
        </p:blipFill>
        <p:spPr>
          <a:xfrm>
            <a:off x="6643800" y="4929120"/>
            <a:ext cx="1228320" cy="1428480"/>
          </a:xfrm>
          <a:prstGeom prst="rect">
            <a:avLst/>
          </a:prstGeom>
          <a:ln>
            <a:noFill/>
          </a:ln>
        </p:spPr>
      </p:pic>
      <p:pic>
        <p:nvPicPr>
          <p:cNvPr id="226" name="Picture 6" descr=""/>
          <p:cNvPicPr/>
          <p:nvPr/>
        </p:nvPicPr>
        <p:blipFill>
          <a:blip r:embed="rId2"/>
          <a:stretch/>
        </p:blipFill>
        <p:spPr>
          <a:xfrm>
            <a:off x="1000080" y="5191200"/>
            <a:ext cx="999720" cy="999720"/>
          </a:xfrm>
          <a:prstGeom prst="rect">
            <a:avLst/>
          </a:prstGeom>
          <a:ln>
            <a:noFill/>
          </a:ln>
        </p:spPr>
      </p:pic>
      <p:sp>
        <p:nvSpPr>
          <p:cNvPr id="227" name="CustomShape 6"/>
          <p:cNvSpPr/>
          <p:nvPr/>
        </p:nvSpPr>
        <p:spPr>
          <a:xfrm>
            <a:off x="857160" y="2025360"/>
            <a:ext cx="3285720" cy="2776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much more young 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far more young 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too young 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very young 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so young 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quite young </a:t>
            </a:r>
            <a:endParaRPr b="0" lang="ru-RU" sz="28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rather young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28" name="CustomShape 7"/>
          <p:cNvSpPr/>
          <p:nvPr/>
        </p:nvSpPr>
        <p:spPr>
          <a:xfrm>
            <a:off x="4857840" y="2143080"/>
            <a:ext cx="3350520" cy="2776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гораздо младше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слишком молод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очень молод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так молод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совсем молод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довольно молод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29" name="CustomShape 8"/>
          <p:cNvSpPr/>
          <p:nvPr/>
        </p:nvSpPr>
        <p:spPr>
          <a:xfrm>
            <a:off x="1870200" y="5214960"/>
            <a:ext cx="5030280" cy="39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9900"/>
                </a:solidFill>
                <a:latin typeface="Times New Roman"/>
              </a:rPr>
              <a:t>This wolf is much more young than that one.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1" name="CustomShape 2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2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33" name="CustomShape 4"/>
          <p:cNvSpPr/>
          <p:nvPr/>
        </p:nvSpPr>
        <p:spPr>
          <a:xfrm>
            <a:off x="714240" y="1857240"/>
            <a:ext cx="7714800" cy="486360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</a:rPr>
              <a:t>Для усиления сравнительной степени часто употребляются слова: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much или far (значительно, гораздо, намного)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still еще,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even даже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by far намного, безусловно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Причем </a:t>
            </a:r>
            <a:r>
              <a:rPr b="0" lang="ru-RU" sz="2000" spc="-1" strike="noStrike">
                <a:solidFill>
                  <a:srgbClr val="c00000"/>
                </a:solidFill>
                <a:latin typeface="Times New Roman"/>
              </a:rPr>
              <a:t>much more </a:t>
            </a: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и </a:t>
            </a:r>
            <a:r>
              <a:rPr b="0" lang="ru-RU" sz="2000" spc="-1" strike="noStrike">
                <a:solidFill>
                  <a:srgbClr val="c00000"/>
                </a:solidFill>
                <a:latin typeface="Times New Roman"/>
              </a:rPr>
              <a:t>far more </a:t>
            </a: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используются перед неисчисляемыми  существительными, а </a:t>
            </a:r>
            <a:r>
              <a:rPr b="0" lang="ru-RU" sz="2000" spc="-1" strike="noStrike">
                <a:solidFill>
                  <a:srgbClr val="c00000"/>
                </a:solidFill>
                <a:latin typeface="Times New Roman"/>
              </a:rPr>
              <a:t>many more </a:t>
            </a: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перед исчисляемыми  существительными: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My brother is much older than me.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Мой брат гораздо старше меня.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This dress is far better than that one.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Это платье значительно лучше того.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It is still hotter today.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Times New Roman"/>
              </a:rPr>
              <a:t>Сегодня еще жарче. </a:t>
            </a:r>
            <a:endParaRPr b="0" lang="ru-RU" sz="1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34" name="CustomShape 5"/>
          <p:cNvSpPr/>
          <p:nvPr/>
        </p:nvSpPr>
        <p:spPr>
          <a:xfrm>
            <a:off x="3357720" y="1071720"/>
            <a:ext cx="294192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c00000"/>
                </a:solidFill>
                <a:latin typeface="Times New Roman"/>
              </a:rPr>
              <a:t>Запомни!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235" name="Picture 2" descr=""/>
          <p:cNvPicPr/>
          <p:nvPr/>
        </p:nvPicPr>
        <p:blipFill>
          <a:blip r:embed="rId1"/>
          <a:stretch/>
        </p:blipFill>
        <p:spPr>
          <a:xfrm>
            <a:off x="1285920" y="4786200"/>
            <a:ext cx="999720" cy="1382760"/>
          </a:xfrm>
          <a:prstGeom prst="rect">
            <a:avLst/>
          </a:prstGeom>
          <a:ln>
            <a:noFill/>
          </a:ln>
        </p:spPr>
      </p:pic>
      <p:pic>
        <p:nvPicPr>
          <p:cNvPr id="236" name="Picture 4" descr=""/>
          <p:cNvPicPr/>
          <p:nvPr/>
        </p:nvPicPr>
        <p:blipFill>
          <a:blip r:embed="rId2"/>
          <a:stretch/>
        </p:blipFill>
        <p:spPr>
          <a:xfrm>
            <a:off x="6786720" y="4572000"/>
            <a:ext cx="1023480" cy="1228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8" name="CustomShape 2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9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40" name="CustomShape 4"/>
          <p:cNvSpPr/>
          <p:nvPr/>
        </p:nvSpPr>
        <p:spPr>
          <a:xfrm>
            <a:off x="714240" y="1857240"/>
            <a:ext cx="7714800" cy="449640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При передаче зависимости одного качества от другого используется конструкция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c00000"/>
                </a:solidFill>
                <a:latin typeface="Times New Roman"/>
              </a:rPr>
              <a:t>the… the</a:t>
            </a:r>
            <a:endParaRPr b="0" lang="ru-RU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The more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you eat,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the more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you want.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Чем больше ты ешь, тем больше ты хочешь.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The longer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I stay here </a:t>
            </a:r>
            <a:r>
              <a:rPr b="0" lang="ru-RU" sz="2800" spc="-1" strike="noStrike">
                <a:solidFill>
                  <a:srgbClr val="c00000"/>
                </a:solidFill>
                <a:latin typeface="Times New Roman"/>
              </a:rPr>
              <a:t>the better </a:t>
            </a: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I like it.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Чем дольше я нахожусь здесь, тем больше мне нравится. </a:t>
            </a:r>
            <a:endParaRPr b="0" lang="ru-RU" sz="28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2" name="CustomShape 2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3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44" name="CustomShape 4"/>
          <p:cNvSpPr/>
          <p:nvPr/>
        </p:nvSpPr>
        <p:spPr>
          <a:xfrm>
            <a:off x="714240" y="1857240"/>
            <a:ext cx="7714800" cy="368712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>
              <a:lnSpc>
                <a:spcPct val="90000"/>
              </a:lnSpc>
            </a:pPr>
            <a:endParaRPr b="0" lang="ru-RU" sz="18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1.Ограничительные качественные прилагательные</a:t>
            </a:r>
            <a:endParaRPr b="0" lang="ru-RU" sz="20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left, dead, middle, previous </a:t>
            </a:r>
            <a:endParaRPr b="0" lang="ru-RU" sz="20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0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2. Относительные прилагательные</a:t>
            </a:r>
            <a:endParaRPr b="0" lang="ru-RU" sz="20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wooden, woolen</a:t>
            </a:r>
            <a:endParaRPr b="0" lang="ru-RU" sz="20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0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3. Прилагательные, которые происходят от латинского</a:t>
            </a:r>
            <a:endParaRPr b="0" lang="ru-RU" sz="20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inner, junior, former, minimal, optional</a:t>
            </a:r>
            <a:endParaRPr b="0" lang="ru-RU" sz="20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endParaRPr b="0" lang="ru-RU" sz="2000" spc="-1" strike="noStrike">
              <a:latin typeface="Arial"/>
            </a:endParaRPr>
          </a:p>
          <a:p>
            <a:pPr marL="457200">
              <a:lnSpc>
                <a:spcPct val="90000"/>
              </a:lnSpc>
            </a:pPr>
            <a:r>
              <a:rPr b="0" lang="ru-RU" sz="2000" spc="-1" strike="noStrike">
                <a:solidFill>
                  <a:srgbClr val="002060"/>
                </a:solidFill>
                <a:latin typeface="Times New Roman"/>
              </a:rPr>
              <a:t>4. Прилагательные, которые уже обозначают некоторое разграничение по качеству</a:t>
            </a:r>
            <a:endParaRPr b="0" lang="ru-RU" sz="2000" spc="-1" strike="noStrike">
              <a:latin typeface="Arial"/>
            </a:endParaRPr>
          </a:p>
          <a:p>
            <a:pPr marL="457200" algn="ctr">
              <a:lnSpc>
                <a:spcPct val="90000"/>
              </a:lnSpc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darkish, greenish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45" name="CustomShape 5"/>
          <p:cNvSpPr/>
          <p:nvPr/>
        </p:nvSpPr>
        <p:spPr>
          <a:xfrm>
            <a:off x="642960" y="1143000"/>
            <a:ext cx="89989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c00000"/>
                </a:solidFill>
                <a:latin typeface="Times New Roman"/>
              </a:rPr>
              <a:t>Прилагательные, которые не имеют степеней сравнения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7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8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sp>
        <p:nvSpPr>
          <p:cNvPr id="249" name="CustomShape 4"/>
          <p:cNvSpPr/>
          <p:nvPr/>
        </p:nvSpPr>
        <p:spPr>
          <a:xfrm>
            <a:off x="714240" y="1857240"/>
            <a:ext cx="7714800" cy="3435480"/>
          </a:xfrm>
          <a:prstGeom prst="rect">
            <a:avLst/>
          </a:prstGeom>
          <a:noFill/>
          <a:ln cap="rnd" w="38160">
            <a:solidFill>
              <a:schemeClr val="accent5">
                <a:lumMod val="50000"/>
              </a:schemeClr>
            </a:solidFill>
            <a:prstDash val="dashDot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2060"/>
                </a:solidFill>
                <a:latin typeface="Times New Roman"/>
              </a:rPr>
              <a:t>я узнал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c00000"/>
                </a:solidFill>
                <a:latin typeface="Times New Roman"/>
              </a:rPr>
              <a:t>         </a:t>
            </a:r>
            <a:r>
              <a:rPr b="1" lang="ru-RU" sz="3600" spc="-1" strike="noStrike">
                <a:solidFill>
                  <a:srgbClr val="c00000"/>
                </a:solidFill>
                <a:latin typeface="Times New Roman"/>
              </a:rPr>
              <a:t>я умею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2060"/>
                </a:solidFill>
                <a:latin typeface="Times New Roman"/>
              </a:rPr>
              <a:t>                 </a:t>
            </a:r>
            <a:r>
              <a:rPr b="1" lang="ru-RU" sz="3600" spc="-1" strike="noStrike">
                <a:solidFill>
                  <a:srgbClr val="00b050"/>
                </a:solidFill>
                <a:latin typeface="Times New Roman"/>
              </a:rPr>
              <a:t>я понял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2060"/>
                </a:solidFill>
                <a:latin typeface="Times New Roman"/>
              </a:rPr>
              <a:t>                       </a:t>
            </a:r>
            <a:r>
              <a:rPr b="1" lang="ru-RU" sz="3600" spc="-1" strike="noStrike">
                <a:solidFill>
                  <a:srgbClr val="7030a0"/>
                </a:solidFill>
                <a:latin typeface="Times New Roman"/>
              </a:rPr>
              <a:t>я могу сделать сам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2060"/>
                </a:solidFill>
                <a:latin typeface="Times New Roman"/>
              </a:rPr>
              <a:t>                                 </a:t>
            </a:r>
            <a:r>
              <a:rPr b="1" lang="ru-RU" sz="3600" spc="-1" strike="noStrike">
                <a:solidFill>
                  <a:srgbClr val="953735"/>
                </a:solidFill>
                <a:latin typeface="Times New Roman"/>
              </a:rPr>
              <a:t>мне понадобится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r>
              <a:rPr b="1" lang="ru-RU" sz="3600" spc="-1" strike="noStrike">
                <a:solidFill>
                  <a:srgbClr val="002060"/>
                </a:solidFill>
                <a:latin typeface="Times New Roman"/>
              </a:rPr>
              <a:t>         </a:t>
            </a:r>
            <a:endParaRPr b="0" lang="ru-RU" sz="3600" spc="-1" strike="noStrike">
              <a:latin typeface="Arial"/>
            </a:endParaRPr>
          </a:p>
          <a:p>
            <a:pPr algn="ctr">
              <a:lnSpc>
                <a:spcPct val="90000"/>
              </a:lnSpc>
            </a:pPr>
            <a:r>
              <a:rPr b="0" lang="ru-RU" sz="2800" spc="-1" strike="noStrike">
                <a:solidFill>
                  <a:srgbClr val="002060"/>
                </a:solidFill>
                <a:latin typeface="Times New Roman"/>
              </a:rPr>
              <a:t>  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1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2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253" name="Picture 4" descr=""/>
          <p:cNvPicPr/>
          <p:nvPr/>
        </p:nvPicPr>
        <p:blipFill>
          <a:blip r:embed="rId1"/>
          <a:stretch/>
        </p:blipFill>
        <p:spPr>
          <a:xfrm>
            <a:off x="5786280" y="2714760"/>
            <a:ext cx="2160000" cy="2160000"/>
          </a:xfrm>
          <a:prstGeom prst="rect">
            <a:avLst/>
          </a:prstGeom>
          <a:ln>
            <a:noFill/>
          </a:ln>
        </p:spPr>
      </p:pic>
      <p:pic>
        <p:nvPicPr>
          <p:cNvPr id="254" name="Picture 2" descr=""/>
          <p:cNvPicPr/>
          <p:nvPr/>
        </p:nvPicPr>
        <p:blipFill>
          <a:blip r:embed="rId2"/>
          <a:stretch/>
        </p:blipFill>
        <p:spPr>
          <a:xfrm>
            <a:off x="3143160" y="2786040"/>
            <a:ext cx="2304000" cy="2304000"/>
          </a:xfrm>
          <a:prstGeom prst="rect">
            <a:avLst/>
          </a:prstGeom>
          <a:ln>
            <a:noFill/>
          </a:ln>
        </p:spPr>
      </p:pic>
      <p:pic>
        <p:nvPicPr>
          <p:cNvPr id="255" name="Picture 6" descr=""/>
          <p:cNvPicPr/>
          <p:nvPr/>
        </p:nvPicPr>
        <p:blipFill>
          <a:blip r:embed="rId3"/>
          <a:stretch/>
        </p:blipFill>
        <p:spPr>
          <a:xfrm>
            <a:off x="857160" y="2714760"/>
            <a:ext cx="2232000" cy="2232000"/>
          </a:xfrm>
          <a:prstGeom prst="rect">
            <a:avLst/>
          </a:prstGeom>
          <a:ln>
            <a:noFill/>
          </a:ln>
        </p:spPr>
      </p:pic>
      <p:sp>
        <p:nvSpPr>
          <p:cNvPr id="256" name="CustomShape 4"/>
          <p:cNvSpPr/>
          <p:nvPr/>
        </p:nvSpPr>
        <p:spPr>
          <a:xfrm>
            <a:off x="1643040" y="1071720"/>
            <a:ext cx="6643440" cy="76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c00000"/>
                </a:solidFill>
                <a:latin typeface="Times New Roman"/>
              </a:rPr>
              <a:t>Did you like the lesson?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3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4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4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214200" y="35712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8" name="CustomShape 2"/>
          <p:cNvSpPr/>
          <p:nvPr/>
        </p:nvSpPr>
        <p:spPr>
          <a:xfrm>
            <a:off x="366840" y="509400"/>
            <a:ext cx="8643600" cy="6214680"/>
          </a:xfrm>
          <a:prstGeom prst="round2DiagRect">
            <a:avLst>
              <a:gd name="adj1" fmla="val 16667"/>
              <a:gd name="adj2" fmla="val 0"/>
            </a:avLst>
          </a:prstGeom>
          <a:noFill/>
          <a:ln w="41400">
            <a:solidFill>
              <a:srgbClr val="0099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9" name="CustomShape 3"/>
          <p:cNvSpPr/>
          <p:nvPr/>
        </p:nvSpPr>
        <p:spPr>
          <a:xfrm>
            <a:off x="7715160" y="642960"/>
            <a:ext cx="1056960" cy="914040"/>
          </a:xfrm>
          <a:prstGeom prst="ellipse">
            <a:avLst/>
          </a:prstGeom>
          <a:solidFill>
            <a:schemeClr val="bg1"/>
          </a:solidFill>
          <a:ln>
            <a:solidFill>
              <a:srgbClr val="339933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200" spc="-1" strike="noStrike">
                <a:solidFill>
                  <a:srgbClr val="c00000"/>
                </a:solidFill>
                <a:latin typeface="Calibri"/>
              </a:rPr>
              <a:t>English</a:t>
            </a:r>
            <a:endParaRPr b="0" lang="ru-RU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000" spc="-1" strike="noStrike">
                <a:solidFill>
                  <a:srgbClr val="c00000"/>
                </a:solidFill>
                <a:latin typeface="Calibri"/>
              </a:rPr>
              <a:t>Grammar</a:t>
            </a:r>
            <a:endParaRPr b="0" lang="ru-RU" sz="1000" spc="-1" strike="noStrike">
              <a:latin typeface="Arial"/>
            </a:endParaRPr>
          </a:p>
        </p:txBody>
      </p:sp>
      <p:pic>
        <p:nvPicPr>
          <p:cNvPr id="260" name="Picture 2" descr=""/>
          <p:cNvPicPr/>
          <p:nvPr/>
        </p:nvPicPr>
        <p:blipFill>
          <a:blip r:embed="rId1"/>
          <a:stretch/>
        </p:blipFill>
        <p:spPr>
          <a:xfrm>
            <a:off x="3286080" y="1571760"/>
            <a:ext cx="2885760" cy="32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985</TotalTime>
  <Application>LibreOffice/6.2.3.2$Windows_x86 LibreOffice_project/aecc05fe267cc68dde00352a451aa867b3b546ac</Application>
  <Words>1462</Words>
  <Paragraphs>331</Paragraphs>
  <Company>Reanimator Extreme Edition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2013-11-30T07:16:38Z</dcterms:created>
  <dc:creator>Comp</dc:creator>
  <dc:description/>
  <dc:language>ru-RU</dc:language>
  <cp:lastModifiedBy/>
  <dcterms:modified xsi:type="dcterms:W3CDTF">2020-06-15T22:20:43Z</dcterms:modified>
  <cp:revision>106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Reanimator Extreme Edition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29</vt:i4>
  </property>
</Properties>
</file>