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62" r:id="rId3"/>
    <p:sldId id="256" r:id="rId4"/>
    <p:sldId id="257" r:id="rId5"/>
    <p:sldId id="258" r:id="rId6"/>
    <p:sldId id="259" r:id="rId7"/>
    <p:sldId id="260" r:id="rId8"/>
    <p:sldId id="261" r:id="rId9"/>
    <p:sldId id="263" r:id="rId10"/>
    <p:sldId id="264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43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18.06.2020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18.06.2020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18.06.2020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18.06.2020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wip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6408712"/>
          </a:xfrm>
        </p:spPr>
        <p:txBody>
          <a:bodyPr>
            <a:normAutofit lnSpcReduction="10000"/>
          </a:bodyPr>
          <a:lstStyle/>
          <a:p>
            <a:pPr marL="0" indent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ru-RU" b="1" dirty="0">
                <a:latin typeface="Times New Roman"/>
                <a:ea typeface="Times New Roman"/>
                <a:cs typeface="Times New Roman"/>
              </a:rPr>
              <a:t> </a:t>
            </a:r>
            <a:endParaRPr lang="ru-RU" sz="1400" dirty="0">
              <a:latin typeface="Arial"/>
              <a:ea typeface="Times New Roman"/>
              <a:cs typeface="Times New Roman"/>
            </a:endParaRPr>
          </a:p>
          <a:p>
            <a:pPr marL="0" indent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ru-RU" b="1" dirty="0" smtClean="0">
                <a:latin typeface="Times New Roman"/>
                <a:ea typeface="Times New Roman"/>
                <a:cs typeface="Times New Roman"/>
              </a:rPr>
              <a:t>           Тема: </a:t>
            </a:r>
            <a:r>
              <a:rPr lang="ru-RU" b="1" dirty="0">
                <a:latin typeface="Times New Roman"/>
                <a:ea typeface="Times New Roman"/>
                <a:cs typeface="Times New Roman"/>
              </a:rPr>
              <a:t>« Мышцы, типы мышц, их  значение, основные группы скелетных мышц»</a:t>
            </a:r>
            <a:endParaRPr lang="ru-RU" sz="1400" dirty="0">
              <a:latin typeface="Arial"/>
              <a:ea typeface="Times New Roman"/>
              <a:cs typeface="Times New Roman"/>
            </a:endParaRPr>
          </a:p>
          <a:p>
            <a:pPr marL="0" indent="0" algn="ctr">
              <a:spcBef>
                <a:spcPts val="600"/>
              </a:spcBef>
              <a:spcAft>
                <a:spcPts val="0"/>
              </a:spcAft>
              <a:buNone/>
            </a:pPr>
            <a:endParaRPr lang="ru-RU" b="1" dirty="0" smtClean="0">
              <a:latin typeface="Times New Roman"/>
              <a:ea typeface="Times New Roman"/>
              <a:cs typeface="Times New Roman"/>
            </a:endParaRPr>
          </a:p>
          <a:p>
            <a:pPr marL="0" indent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ru-RU" b="1" dirty="0" smtClean="0">
                <a:latin typeface="Times New Roman"/>
                <a:ea typeface="Times New Roman"/>
                <a:cs typeface="Times New Roman"/>
              </a:rPr>
              <a:t>9 класс </a:t>
            </a:r>
            <a:endParaRPr lang="ru-RU" b="1" dirty="0" smtClean="0">
              <a:latin typeface="Times New Roman"/>
              <a:ea typeface="Times New Roman"/>
              <a:cs typeface="Times New Roman"/>
            </a:endParaRPr>
          </a:p>
          <a:p>
            <a:pPr marL="0" indent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ru-RU" b="1" dirty="0">
                <a:latin typeface="Times New Roman"/>
                <a:ea typeface="Times New Roman"/>
                <a:cs typeface="Times New Roman"/>
              </a:rPr>
              <a:t> </a:t>
            </a:r>
            <a:endParaRPr lang="ru-RU" b="1" dirty="0" smtClean="0">
              <a:latin typeface="Times New Roman"/>
              <a:ea typeface="Times New Roman"/>
              <a:cs typeface="Times New Roman"/>
            </a:endParaRPr>
          </a:p>
          <a:p>
            <a:pPr marL="0" indent="0" algn="ctr">
              <a:spcBef>
                <a:spcPts val="600"/>
              </a:spcBef>
              <a:spcAft>
                <a:spcPts val="0"/>
              </a:spcAft>
              <a:buNone/>
            </a:pPr>
            <a:endParaRPr lang="ru-RU" sz="1400" dirty="0" smtClean="0">
              <a:latin typeface="Arial"/>
              <a:ea typeface="Times New Roman"/>
              <a:cs typeface="Times New Roman"/>
            </a:endParaRPr>
          </a:p>
          <a:p>
            <a:pPr marL="0" indent="0" algn="r">
              <a:spcBef>
                <a:spcPts val="600"/>
              </a:spcBef>
              <a:spcAft>
                <a:spcPts val="0"/>
              </a:spcAft>
              <a:buNone/>
            </a:pPr>
            <a:endParaRPr lang="ru-RU" sz="1000" dirty="0" smtClean="0">
              <a:latin typeface="Arial"/>
              <a:ea typeface="Times New Roman"/>
              <a:cs typeface="Times New Roman"/>
            </a:endParaRPr>
          </a:p>
          <a:p>
            <a:pPr marL="0" indent="0" algn="r">
              <a:spcBef>
                <a:spcPts val="600"/>
              </a:spcBef>
              <a:spcAft>
                <a:spcPts val="0"/>
              </a:spcAft>
              <a:buNone/>
            </a:pPr>
            <a:endParaRPr lang="ru-RU" sz="1000" dirty="0" smtClean="0">
              <a:latin typeface="Arial"/>
              <a:ea typeface="Times New Roman"/>
              <a:cs typeface="Times New Roman"/>
            </a:endParaRPr>
          </a:p>
          <a:p>
            <a:pPr marL="0" indent="0" algn="r">
              <a:spcBef>
                <a:spcPts val="600"/>
              </a:spcBef>
              <a:spcAft>
                <a:spcPts val="0"/>
              </a:spcAft>
              <a:buNone/>
            </a:pPr>
            <a:endParaRPr lang="ru-RU" sz="1000" dirty="0">
              <a:latin typeface="Arial"/>
              <a:ea typeface="Times New Roman"/>
              <a:cs typeface="Times New Roman"/>
            </a:endParaRPr>
          </a:p>
          <a:p>
            <a:pPr marL="0" indent="0" algn="r">
              <a:spcBef>
                <a:spcPts val="600"/>
              </a:spcBef>
              <a:spcAft>
                <a:spcPts val="0"/>
              </a:spcAft>
              <a:buNone/>
            </a:pPr>
            <a:endParaRPr lang="ru-RU" sz="1000" dirty="0" smtClean="0">
              <a:latin typeface="Arial"/>
              <a:ea typeface="Times New Roman"/>
              <a:cs typeface="Times New Roman"/>
            </a:endParaRPr>
          </a:p>
          <a:p>
            <a:pPr marL="0" indent="0" algn="r">
              <a:spcBef>
                <a:spcPts val="600"/>
              </a:spcBef>
              <a:spcAft>
                <a:spcPts val="0"/>
              </a:spcAft>
              <a:buNone/>
            </a:pPr>
            <a:endParaRPr lang="ru-RU" sz="1000" dirty="0">
              <a:latin typeface="Arial"/>
              <a:ea typeface="Times New Roman"/>
              <a:cs typeface="Times New Roman"/>
            </a:endParaRPr>
          </a:p>
          <a:p>
            <a:pPr marL="0" indent="0" algn="r">
              <a:spcBef>
                <a:spcPts val="600"/>
              </a:spcBef>
              <a:spcAft>
                <a:spcPts val="0"/>
              </a:spcAft>
              <a:buNone/>
            </a:pPr>
            <a:endParaRPr lang="ru-RU" sz="1000" dirty="0" smtClean="0">
              <a:latin typeface="Arial"/>
              <a:ea typeface="Times New Roman"/>
              <a:cs typeface="Times New Roman"/>
            </a:endParaRPr>
          </a:p>
          <a:p>
            <a:pPr marL="0" indent="0" algn="r">
              <a:spcBef>
                <a:spcPts val="600"/>
              </a:spcBef>
              <a:spcAft>
                <a:spcPts val="0"/>
              </a:spcAft>
              <a:buNone/>
            </a:pPr>
            <a:endParaRPr lang="ru-RU" sz="1000" dirty="0">
              <a:latin typeface="Arial"/>
              <a:ea typeface="Times New Roman"/>
              <a:cs typeface="Times New Roman"/>
            </a:endParaRPr>
          </a:p>
          <a:p>
            <a:pPr marL="0" indent="0" algn="r">
              <a:spcBef>
                <a:spcPts val="600"/>
              </a:spcBef>
              <a:buNone/>
            </a:pPr>
            <a:r>
              <a:rPr lang="ru-RU" sz="1800" dirty="0">
                <a:latin typeface="Times New Roman"/>
                <a:ea typeface="Times New Roman"/>
                <a:cs typeface="Times New Roman"/>
              </a:rPr>
              <a:t>Разработала: </a:t>
            </a:r>
            <a:r>
              <a:rPr lang="ru-RU" sz="1800" dirty="0" smtClean="0">
                <a:latin typeface="Times New Roman"/>
                <a:ea typeface="Times New Roman"/>
                <a:cs typeface="Times New Roman"/>
              </a:rPr>
              <a:t>С.М.И</a:t>
            </a:r>
            <a:r>
              <a:rPr lang="ru-RU" sz="1800" dirty="0" smtClean="0">
                <a:latin typeface="Times New Roman"/>
                <a:ea typeface="Times New Roman"/>
                <a:cs typeface="Times New Roman"/>
              </a:rPr>
              <a:t>.</a:t>
            </a:r>
          </a:p>
          <a:p>
            <a:pPr marL="2247900" indent="0" algn="ctr">
              <a:lnSpc>
                <a:spcPct val="115000"/>
              </a:lnSpc>
              <a:buNone/>
            </a:pPr>
            <a:endParaRPr lang="ru-RU" sz="2000" dirty="0">
              <a:latin typeface="Times New Roman"/>
              <a:ea typeface="Times New Roman"/>
            </a:endParaRPr>
          </a:p>
          <a:p>
            <a:pPr marL="2247900" indent="0" algn="ctr">
              <a:lnSpc>
                <a:spcPct val="115000"/>
              </a:lnSpc>
              <a:buNone/>
            </a:pPr>
            <a:r>
              <a:rPr lang="ru-RU" sz="2000" dirty="0" smtClean="0">
                <a:latin typeface="Times New Roman"/>
                <a:ea typeface="Times New Roman"/>
              </a:rPr>
              <a:t>с</a:t>
            </a:r>
            <a:r>
              <a:rPr lang="ru-RU" sz="2000" dirty="0">
                <a:latin typeface="Times New Roman"/>
                <a:ea typeface="Times New Roman"/>
              </a:rPr>
              <a:t>. им. П. Осипенко, 2019</a:t>
            </a:r>
            <a:endParaRPr lang="ru-RU" sz="1200" dirty="0">
              <a:latin typeface="Times New Roman"/>
              <a:ea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80093258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3696" y="730695"/>
            <a:ext cx="8219256" cy="1935088"/>
          </a:xfrm>
        </p:spPr>
        <p:txBody>
          <a:bodyPr>
            <a:prstTxWarp prst="textChevron">
              <a:avLst/>
            </a:prstTxWarp>
          </a:bodyPr>
          <a:lstStyle/>
          <a:p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Здравствуйте</a:t>
            </a: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67335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60496"/>
            <a:ext cx="5436096" cy="4016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188640"/>
            <a:ext cx="8348464" cy="2334121"/>
          </a:xfrm>
        </p:spPr>
        <p:txBody>
          <a:bodyPr>
            <a:prstTxWarp prst="textPlain">
              <a:avLst/>
            </a:prstTxWarp>
            <a:normAutofit fontScale="90000"/>
          </a:bodyPr>
          <a:lstStyle/>
          <a:p>
            <a:pPr indent="177800">
              <a:lnSpc>
                <a:spcPct val="150000"/>
              </a:lnSpc>
              <a:spcBef>
                <a:spcPts val="800"/>
              </a:spcBef>
            </a:pP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Тема урока: « Мышцы, типы мышц, их  значение, основные группы скелетных мышц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»</a:t>
            </a:r>
            <a:endParaRPr lang="ru-RU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362571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44625"/>
            <a:ext cx="9036496" cy="3024336"/>
          </a:xfrm>
        </p:spPr>
        <p:txBody>
          <a:bodyPr/>
          <a:lstStyle/>
          <a:p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Мышца состоит из большого количества мышечных волокон, которые способны сокращаться. Они идут параллельно друг другу и собраны в пучки.</a:t>
            </a:r>
          </a:p>
          <a:p>
            <a:endParaRPr lang="ru-RU" dirty="0"/>
          </a:p>
        </p:txBody>
      </p:sp>
      <p:pic>
        <p:nvPicPr>
          <p:cNvPr id="1026" name="Picture 2" descr="https://fsd.videouroki.net/products/conspekty/bio8/14-myshtsy-tipy-myshts-ikh-stroieniie-i-znachieniie.files/image00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6552" y="2132855"/>
            <a:ext cx="9540552" cy="4309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707170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21673"/>
            <a:ext cx="9144000" cy="959055"/>
          </a:xfrm>
        </p:spPr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Строение двуглавой и трёхглавой мышц плеча.</a:t>
            </a:r>
          </a:p>
        </p:txBody>
      </p:sp>
      <p:pic>
        <p:nvPicPr>
          <p:cNvPr id="2050" name="Picture 2" descr="https://fsd.videouroki.net/products/conspekty/bio8/14-myshtsy-tipy-myshts-ikh-stroieniie-i-znachieniie.files/image00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1124744"/>
            <a:ext cx="9709834" cy="4968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946313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ru-RU" b="1" i="1" dirty="0">
                <a:solidFill>
                  <a:srgbClr val="000000"/>
                </a:solidFill>
                <a:latin typeface="Times New Roman"/>
                <a:ea typeface="Times New Roman"/>
              </a:rPr>
              <a:t>мышцы головы</a:t>
            </a:r>
            <a:endParaRPr lang="ru-RU" dirty="0"/>
          </a:p>
        </p:txBody>
      </p:sp>
      <p:pic>
        <p:nvPicPr>
          <p:cNvPr id="3074" name="Picture 2" descr="https://fsd.videouroki.net/products/conspekty/bio8/14-myshtsy-tipy-myshts-ikh-stroieniie-i-znachieniie.files/image00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628800"/>
            <a:ext cx="6936984" cy="4936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500428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496" y="116633"/>
            <a:ext cx="8856984" cy="1296144"/>
          </a:xfrm>
        </p:spPr>
        <p:txBody>
          <a:bodyPr>
            <a:normAutofit/>
          </a:bodyPr>
          <a:lstStyle/>
          <a:p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 </a:t>
            </a:r>
            <a:r>
              <a:rPr lang="ru-RU" sz="2400" b="1" dirty="0">
                <a:solidFill>
                  <a:srgbClr val="00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мышцам груди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 относятся </a:t>
            </a:r>
            <a:r>
              <a:rPr lang="ru-RU" sz="2400" b="1" i="1" dirty="0">
                <a:solidFill>
                  <a:srgbClr val="00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наружные </a:t>
            </a:r>
            <a:r>
              <a:rPr lang="ru-RU" sz="2400" b="1" dirty="0">
                <a:solidFill>
                  <a:srgbClr val="00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и</a:t>
            </a:r>
            <a:r>
              <a:rPr lang="ru-RU" sz="2400" b="1" i="1" dirty="0">
                <a:solidFill>
                  <a:srgbClr val="00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 внутренние межрёберные мышцы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 и </a:t>
            </a:r>
            <a:r>
              <a:rPr lang="ru-RU" sz="2400" b="1" i="1" dirty="0">
                <a:solidFill>
                  <a:srgbClr val="00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диафрагма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, которые обеспечивают дыхательные движения.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 descr="https://fsd.videouroki.net/products/conspekty/bio8/14-myshtsy-tipy-myshts-ikh-stroieniie-i-znachieniie.files/image005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556792"/>
            <a:ext cx="8280920" cy="4680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289616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036496" cy="2434282"/>
          </a:xfrm>
        </p:spPr>
        <p:txBody>
          <a:bodyPr>
            <a:normAutofit fontScale="90000"/>
          </a:bodyPr>
          <a:lstStyle/>
          <a:p>
            <a:pPr algn="l"/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Закрепление материала. Итог урока </a:t>
            </a:r>
            <a:r>
              <a:rPr lang="ru-RU" sz="20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Скелетные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мышцы обеспечивают передвижение человека. Они прикрепляются к костям и являются активной частью опорно-двигательной системы. В теле человека выделяют поперечно-полосатые мышцы головы, туловища и конечностей.</a:t>
            </a:r>
            <a:b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Гладкие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мышцы обеспечивают двигательную активность внутренних органов.</a:t>
            </a:r>
            <a:b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Мышцы состоят из мышечных волокон, способных сокращаться.</a:t>
            </a:r>
            <a:r>
              <a:rPr lang="ru-RU" sz="1600" dirty="0">
                <a:solidFill>
                  <a:srgbClr val="000000"/>
                </a:solidFill>
                <a:latin typeface="OpenSans"/>
              </a:rPr>
              <a:t/>
            </a:r>
            <a:br>
              <a:rPr lang="ru-RU" sz="1600" dirty="0">
                <a:solidFill>
                  <a:srgbClr val="000000"/>
                </a:solidFill>
                <a:latin typeface="OpenSans"/>
              </a:rPr>
            </a:b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 descr="https://fsd.videouroki.net/products/conspekty/bio8/14-myshtsy-tipy-myshts-ikh-stroieniie-i-znachieniie.files/image007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3" y="1988840"/>
            <a:ext cx="8923848" cy="454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082049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865515"/>
          </a:xfrm>
        </p:spPr>
        <p:txBody>
          <a:bodyPr/>
          <a:lstStyle/>
          <a:p>
            <a:r>
              <a:rPr lang="ru-RU" dirty="0">
                <a:latin typeface="Times New Roman"/>
                <a:ea typeface="Times New Roman"/>
              </a:rPr>
              <a:t>Домашнее </a:t>
            </a:r>
            <a:r>
              <a:rPr lang="ru-RU" dirty="0" smtClean="0">
                <a:latin typeface="Times New Roman"/>
                <a:ea typeface="Times New Roman"/>
              </a:rPr>
              <a:t>задание</a:t>
            </a:r>
            <a:r>
              <a:rPr lang="ru-RU" dirty="0">
                <a:latin typeface="Times New Roman"/>
                <a:ea typeface="Times New Roman"/>
              </a:rPr>
              <a:t>:</a:t>
            </a:r>
            <a:r>
              <a:rPr lang="ru-RU" dirty="0" smtClean="0">
                <a:latin typeface="Times New Roman"/>
                <a:ea typeface="Times New Roman"/>
              </a:rPr>
              <a:t> параграф 22,вопросы с1-6, 1 вопрос в </a:t>
            </a:r>
            <a:r>
              <a:rPr lang="ru-RU" dirty="0" err="1" smtClean="0">
                <a:latin typeface="Times New Roman"/>
                <a:ea typeface="Times New Roman"/>
              </a:rPr>
              <a:t>тет</a:t>
            </a:r>
            <a:r>
              <a:rPr lang="ru-RU" dirty="0" smtClean="0">
                <a:latin typeface="Times New Roman"/>
                <a:ea typeface="Times New Roman"/>
              </a:rPr>
              <a:t>. </a:t>
            </a:r>
            <a:endParaRPr lang="ru-RU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1644984"/>
            <a:ext cx="6878935" cy="50818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7880366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3696" y="730695"/>
            <a:ext cx="8219256" cy="1935088"/>
          </a:xfrm>
        </p:spPr>
        <p:txBody>
          <a:bodyPr>
            <a:prstTxWarp prst="textChevron">
              <a:avLst/>
            </a:prstTxWarp>
          </a:bodyPr>
          <a:lstStyle/>
          <a:p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Спасибо за внимание</a:t>
            </a:r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320742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65</Words>
  <Application>Microsoft Office PowerPoint</Application>
  <PresentationFormat>Экран (4:3)</PresentationFormat>
  <Paragraphs>25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Презентация PowerPoint</vt:lpstr>
      <vt:lpstr>Здравствуйте </vt:lpstr>
      <vt:lpstr>Тема урока: « Мышцы, типы мышц, их  значение, основные группы скелетных мышц»</vt:lpstr>
      <vt:lpstr>Презентация PowerPoint</vt:lpstr>
      <vt:lpstr>Презентация PowerPoint</vt:lpstr>
      <vt:lpstr>мышцы головы</vt:lpstr>
      <vt:lpstr>Презентация PowerPoint</vt:lpstr>
      <vt:lpstr> Закрепление материала. Итог урока .Скелетные мышцы обеспечивают передвижение человека. Они прикрепляются к костям и являются активной частью опорно-двигательной системы. В теле человека выделяют поперечно-полосатые мышцы головы, туловища и конечностей.  Гладкие мышцы обеспечивают двигательную активность внутренних органов. Мышцы состоят из мышечных волокон, способных сокращаться. </vt:lpstr>
      <vt:lpstr>Презентация PowerPoint</vt:lpstr>
      <vt:lpstr>Спасибо за внимание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Мария И. Скороход</dc:creator>
  <cp:lastModifiedBy>Мария И. Скороход</cp:lastModifiedBy>
  <cp:revision>11</cp:revision>
  <dcterms:created xsi:type="dcterms:W3CDTF">2019-12-04T05:22:04Z</dcterms:created>
  <dcterms:modified xsi:type="dcterms:W3CDTF">2020-06-18T05:33:19Z</dcterms:modified>
</cp:coreProperties>
</file>