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70" r:id="rId12"/>
    <p:sldId id="271" r:id="rId13"/>
    <p:sldId id="266" r:id="rId14"/>
    <p:sldId id="267" r:id="rId15"/>
    <p:sldId id="273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Четырнадцатое    ноября</a:t>
            </a:r>
            <a:b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Классная работа</a:t>
            </a:r>
            <a:b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Простые и сложные предложения</a:t>
            </a:r>
            <a:endParaRPr lang="ru-RU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Блиц-опрос «Кто быстрее»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43536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Самая маленькая синтаксическая единица?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Словосочетание, предложение изучает раздел науки..?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Предложение «Напишите правильно!» по цели..?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Подлежащее и сказуемое – это..?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предложении «Лесной запах усиливался» грамматической основой будет …?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Предложение, которое содержит в себе сообщение о чем-либо, по цели высказывания является ..?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Вопросительное предложение содержит в себе..?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1714488"/>
            <a:ext cx="35261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словосочетание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1928802"/>
            <a:ext cx="22772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синтаксис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2786058"/>
            <a:ext cx="3302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побудительное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3143248"/>
            <a:ext cx="58579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Грамматическая основа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4143380"/>
            <a:ext cx="58579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Запах   усиливался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6050" y="4857760"/>
            <a:ext cx="58579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повествовательным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7290" y="5715016"/>
            <a:ext cx="58579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вопрос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286256"/>
            <a:ext cx="5109092" cy="1323439"/>
          </a:xfrm>
          <a:prstGeom prst="rect">
            <a:avLst/>
          </a:prstGeom>
          <a:noFill/>
          <a:ln>
            <a:solidFill>
              <a:srgbClr val="0033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Шествовать  и 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шефствовать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143932" cy="261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стная синтаксическая минутка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1"/>
            <a:ext cx="530542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000372"/>
            <a:ext cx="678661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1857364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214686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4500570"/>
            <a:ext cx="835824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ru-RU" sz="2800" dirty="0" smtClean="0">
                <a:latin typeface="Georgia" pitchFamily="18" charset="0"/>
              </a:rPr>
              <a:t>Присяду на камень </a:t>
            </a:r>
            <a:r>
              <a:rPr lang="ru-RU" sz="2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</a:t>
            </a:r>
            <a:r>
              <a:rPr lang="ru-RU" sz="2800" dirty="0" smtClean="0">
                <a:latin typeface="Georgia" pitchFamily="18" charset="0"/>
              </a:rPr>
              <a:t> слушаю иволги плач.</a:t>
            </a:r>
          </a:p>
          <a:p>
            <a:pPr marL="514350" indent="-514350">
              <a:buAutoNum type="arabicParenR"/>
            </a:pPr>
            <a:endParaRPr lang="ru-RU" sz="2800" dirty="0" smtClean="0">
              <a:latin typeface="Georgia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latin typeface="Georgia" pitchFamily="18" charset="0"/>
              </a:rPr>
              <a:t>Северный ветер несёт свинцовые облака</a:t>
            </a:r>
            <a:r>
              <a:rPr lang="ru-RU" sz="2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и</a:t>
            </a:r>
            <a:r>
              <a:rPr lang="ru-RU" sz="2800" dirty="0" smtClean="0">
                <a:latin typeface="Georgia" pitchFamily="18" charset="0"/>
              </a:rPr>
              <a:t> в воздухе появляются белые снежинки.</a:t>
            </a:r>
            <a:endParaRPr lang="ru-RU" sz="2800" dirty="0">
              <a:latin typeface="Georgia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572000" y="4929198"/>
            <a:ext cx="1357322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572000" y="5072074"/>
            <a:ext cx="1357322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071538" y="5000636"/>
            <a:ext cx="1357322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071538" y="5143512"/>
            <a:ext cx="1357322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714612" y="5786454"/>
            <a:ext cx="928694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786182" y="5786454"/>
            <a:ext cx="928694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786182" y="5857892"/>
            <a:ext cx="928694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428860" y="6215082"/>
            <a:ext cx="1928826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428860" y="6357958"/>
            <a:ext cx="2000264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500694" y="6215082"/>
            <a:ext cx="1643074" cy="1588"/>
          </a:xfrm>
          <a:prstGeom prst="line">
            <a:avLst/>
          </a:prstGeom>
          <a:ln w="444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Вывод по заданию:</a:t>
            </a:r>
            <a:endParaRPr lang="ru-RU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Первое предложение простое, так как в нем </a:t>
            </a:r>
            <a:r>
              <a:rPr lang="ru-RU" b="1" u="sng" dirty="0" smtClean="0">
                <a:solidFill>
                  <a:srgbClr val="003300"/>
                </a:solidFill>
              </a:rPr>
              <a:t>1 грамматическая основа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Второе предложение сложное, так как состоит </a:t>
            </a:r>
            <a:r>
              <a:rPr lang="ru-RU" b="1" u="sng" dirty="0" smtClean="0">
                <a:solidFill>
                  <a:srgbClr val="003300"/>
                </a:solidFill>
              </a:rPr>
              <a:t>из двух грамматических основ</a:t>
            </a:r>
            <a:r>
              <a:rPr lang="ru-RU" dirty="0" smtClean="0"/>
              <a:t>, объединенных союзом 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первом предложении перед союзом И </a:t>
            </a:r>
            <a:r>
              <a:rPr lang="ru-RU" b="1" dirty="0" smtClean="0">
                <a:solidFill>
                  <a:srgbClr val="003300"/>
                </a:solidFill>
              </a:rPr>
              <a:t>запятая не ставится</a:t>
            </a:r>
            <a:r>
              <a:rPr lang="ru-RU" dirty="0" smtClean="0"/>
              <a:t>, так как он объединяет однородные сказуемые. А во втором </a:t>
            </a:r>
            <a:r>
              <a:rPr lang="ru-RU" b="1" dirty="0" smtClean="0">
                <a:solidFill>
                  <a:srgbClr val="003300"/>
                </a:solidFill>
              </a:rPr>
              <a:t>ставится, так как там союз соединяет простые предложения в составе сложного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Теоретическая база</a:t>
            </a:r>
            <a:endParaRPr lang="ru-RU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14353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Простое предложение </a:t>
            </a:r>
            <a:r>
              <a:rPr lang="ru-RU" dirty="0" smtClean="0"/>
              <a:t>–</a:t>
            </a:r>
          </a:p>
          <a:p>
            <a:pPr>
              <a:buFont typeface="Wingdings" pitchFamily="2" charset="2"/>
              <a:buChar char="q"/>
            </a:pPr>
            <a:endParaRPr lang="ru-RU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Сложное предложение </a:t>
            </a:r>
            <a:r>
              <a:rPr lang="ru-RU" dirty="0" smtClean="0"/>
              <a:t>–</a:t>
            </a:r>
          </a:p>
          <a:p>
            <a:pPr>
              <a:buFont typeface="Wingdings" pitchFamily="2" charset="2"/>
              <a:buChar char="q"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Простые предложения в составе сложного могут между собой объединяться при помощи союза – это                   сложное предложение. А могут объединяться без союза, то есть по смыслу – это                        предложение.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 Упражнение 232 (устно)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1714488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это предложение, в котором одна грамматическая основа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257174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это предложение, в котором не менее двух грамматических основ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14612" y="421481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союзное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8926" y="4929198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бессоюзное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работы над предложением</a:t>
            </a:r>
            <a:endParaRPr lang="ru-RU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5721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Находим в предложении все главные члены.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Определяем количество грамматических основ.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Если перед нами сложное предложение, то ищем союз и делаем вывод – 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союзное оно или бессоюзное. 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571868" y="1928802"/>
            <a:ext cx="785818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3571868" y="3571876"/>
            <a:ext cx="785818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357290" y="5643578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786314" y="5643578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Найти соответствие.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243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071563"/>
            <a:ext cx="4043363" cy="5100637"/>
          </a:xfrm>
        </p:spPr>
        <p:txBody>
          <a:bodyPr>
            <a:normAutofit fontScale="92500" lnSpcReduction="10000"/>
          </a:bodyPr>
          <a:lstStyle/>
          <a:p>
            <a:endParaRPr lang="ru-RU" altLang="ru-RU" sz="2000" dirty="0" smtClean="0"/>
          </a:p>
          <a:p>
            <a:r>
              <a:rPr lang="ru-RU" altLang="ru-RU" sz="2000" dirty="0" smtClean="0"/>
              <a:t>1. Словосочетание</a:t>
            </a:r>
          </a:p>
          <a:p>
            <a:r>
              <a:rPr lang="ru-RU" altLang="ru-RU" sz="2000" dirty="0" smtClean="0"/>
              <a:t>2. Тире между подлежащим и сказуемым</a:t>
            </a:r>
          </a:p>
          <a:p>
            <a:r>
              <a:rPr lang="ru-RU" altLang="ru-RU" sz="2000" dirty="0" smtClean="0"/>
              <a:t>3. Простое нераспространенное предложение</a:t>
            </a:r>
          </a:p>
          <a:p>
            <a:r>
              <a:rPr lang="ru-RU" altLang="ru-RU" sz="2000" dirty="0" smtClean="0"/>
              <a:t>4. Простое распространенное предложение</a:t>
            </a:r>
          </a:p>
          <a:p>
            <a:r>
              <a:rPr lang="ru-RU" altLang="ru-RU" sz="2000" dirty="0" smtClean="0"/>
              <a:t>5. Предложение с однородными членами</a:t>
            </a:r>
          </a:p>
          <a:p>
            <a:r>
              <a:rPr lang="ru-RU" altLang="ru-RU" sz="2000" dirty="0" smtClean="0"/>
              <a:t>6. Предложение с обобщающим словом</a:t>
            </a:r>
          </a:p>
          <a:p>
            <a:r>
              <a:rPr lang="ru-RU" altLang="ru-RU" sz="2000" dirty="0" smtClean="0"/>
              <a:t>7. Предложение с обращением</a:t>
            </a:r>
          </a:p>
          <a:p>
            <a:r>
              <a:rPr lang="ru-RU" altLang="ru-RU" sz="2000" dirty="0" smtClean="0"/>
              <a:t>8. Сложное предложение</a:t>
            </a:r>
          </a:p>
          <a:p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dirty="0" smtClean="0"/>
              <a:t> </a:t>
            </a:r>
          </a:p>
          <a:p>
            <a:endParaRPr lang="ru-RU" altLang="ru-RU" dirty="0" smtClean="0"/>
          </a:p>
        </p:txBody>
      </p:sp>
      <p:sp>
        <p:nvSpPr>
          <p:cNvPr id="10244" name="Содержимое 9"/>
          <p:cNvSpPr>
            <a:spLocks noGrp="1"/>
          </p:cNvSpPr>
          <p:nvPr>
            <p:ph sz="quarter" idx="2"/>
          </p:nvPr>
        </p:nvSpPr>
        <p:spPr>
          <a:xfrm>
            <a:off x="4643438" y="1071563"/>
            <a:ext cx="4286250" cy="5100637"/>
          </a:xfrm>
        </p:spPr>
        <p:txBody>
          <a:bodyPr>
            <a:normAutofit fontScale="92500" lnSpcReduction="10000"/>
          </a:bodyPr>
          <a:lstStyle/>
          <a:p>
            <a:endParaRPr lang="ru-RU" altLang="ru-RU" sz="2000" dirty="0" smtClean="0"/>
          </a:p>
          <a:p>
            <a:r>
              <a:rPr lang="ru-RU" altLang="ru-RU" sz="2000" dirty="0" smtClean="0"/>
              <a:t>А. Мама, пойдём в музей.</a:t>
            </a:r>
          </a:p>
          <a:p>
            <a:r>
              <a:rPr lang="ru-RU" altLang="ru-RU" sz="2000" dirty="0" smtClean="0"/>
              <a:t>Б.  Синие, </a:t>
            </a:r>
            <a:r>
              <a:rPr lang="ru-RU" altLang="ru-RU" sz="2000" dirty="0" err="1" smtClean="0"/>
              <a:t>розовые</a:t>
            </a:r>
            <a:r>
              <a:rPr lang="ru-RU" altLang="ru-RU" sz="2000" dirty="0" smtClean="0"/>
              <a:t> и </a:t>
            </a:r>
            <a:r>
              <a:rPr lang="ru-RU" altLang="ru-RU" sz="2000" dirty="0" err="1" smtClean="0"/>
              <a:t>голубые</a:t>
            </a:r>
            <a:r>
              <a:rPr lang="ru-RU" altLang="ru-RU" sz="2000" dirty="0" smtClean="0"/>
              <a:t> шары висели в зале.</a:t>
            </a:r>
          </a:p>
          <a:p>
            <a:r>
              <a:rPr lang="ru-RU" altLang="ru-RU" sz="2000" dirty="0" smtClean="0"/>
              <a:t>В.  Берёза – красивое дерево.</a:t>
            </a:r>
          </a:p>
          <a:p>
            <a:r>
              <a:rPr lang="ru-RU" altLang="ru-RU" sz="2000" dirty="0" smtClean="0"/>
              <a:t>Г.  Проглянуло солнце.</a:t>
            </a:r>
          </a:p>
          <a:p>
            <a:r>
              <a:rPr lang="ru-RU" altLang="ru-RU" sz="2000" dirty="0" smtClean="0"/>
              <a:t>Д.  Зимний день</a:t>
            </a:r>
          </a:p>
          <a:p>
            <a:r>
              <a:rPr lang="ru-RU" altLang="ru-RU" sz="2000" dirty="0" smtClean="0"/>
              <a:t>Е.  Солнце светило ярко, и снег быстро растаял.</a:t>
            </a:r>
          </a:p>
          <a:p>
            <a:r>
              <a:rPr lang="ru-RU" altLang="ru-RU" sz="2000" dirty="0" smtClean="0"/>
              <a:t>Ж. Звезды усеяли ночное небо.</a:t>
            </a:r>
          </a:p>
          <a:p>
            <a:r>
              <a:rPr lang="ru-RU" altLang="ru-RU" sz="2000" dirty="0" smtClean="0"/>
              <a:t>З.  В реке мы ловили рыбу: сома, леща, налима.</a:t>
            </a:r>
          </a:p>
          <a:p>
            <a:pPr>
              <a:buFont typeface="Wingdings" pitchFamily="2" charset="2"/>
              <a:buNone/>
            </a:pPr>
            <a:endParaRPr lang="ru-RU" altLang="ru-RU" sz="2000" dirty="0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786050" y="1571612"/>
            <a:ext cx="2286016" cy="1500198"/>
          </a:xfrm>
          <a:prstGeom prst="straightConnector1">
            <a:avLst/>
          </a:prstGeom>
          <a:ln w="158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929058" y="2000240"/>
            <a:ext cx="1000132" cy="428628"/>
          </a:xfrm>
          <a:prstGeom prst="straightConnector1">
            <a:avLst/>
          </a:prstGeom>
          <a:ln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786182" y="2643182"/>
            <a:ext cx="1214446" cy="142876"/>
          </a:xfrm>
          <a:prstGeom prst="straightConnector1">
            <a:avLst/>
          </a:prstGeom>
          <a:ln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786182" y="3214686"/>
            <a:ext cx="121444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3357555" y="2143117"/>
            <a:ext cx="1857389" cy="1571637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786182" y="4357694"/>
            <a:ext cx="1214437" cy="71438"/>
          </a:xfrm>
          <a:prstGeom prst="straightConnector1">
            <a:avLst/>
          </a:prstGeom>
          <a:ln w="158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 flipH="1" flipV="1">
            <a:off x="2750331" y="2536025"/>
            <a:ext cx="3071834" cy="142876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 flipH="1" flipV="1">
            <a:off x="3500437" y="3643307"/>
            <a:ext cx="1714498" cy="1285884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Закрепление материала:</a:t>
            </a:r>
            <a:endParaRPr lang="ru-RU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571744"/>
            <a:ext cx="91440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28596" y="1428736"/>
            <a:ext cx="84296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b="1" dirty="0" smtClean="0">
                <a:solidFill>
                  <a:srgbClr val="003300"/>
                </a:solidFill>
              </a:rPr>
              <a:t>Выпишите только сложные предложения , расставьте знаки препинания: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Задание.</a:t>
            </a:r>
            <a:endParaRPr lang="ru-RU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14488"/>
            <a:ext cx="822960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85786" y="5000636"/>
            <a:ext cx="800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  <a:latin typeface="Georgia" pitchFamily="18" charset="0"/>
              </a:rPr>
              <a:t>Спишите предложения, расставьте знаки препинания, подчеркните однородные члены.</a:t>
            </a:r>
            <a:endParaRPr lang="ru-RU" sz="2800" b="1" dirty="0">
              <a:solidFill>
                <a:srgbClr val="00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333375"/>
            <a:ext cx="8569325" cy="62642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b="1" dirty="0" smtClean="0"/>
              <a:t>Спишите, вставляя пропущенные буквы и знаки препинания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b="1" dirty="0" smtClean="0"/>
              <a:t>       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Наступила осень.    Птицы ул..тают    в теплые 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кр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..я.    Листья оп..дают    с д..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ревьев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  и  в  воздухе 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прот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..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нулась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 паутина.    Лес обнажился   ч..сто идут нудные д..жди.     Когда веют х..л..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дные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  ветры  ветви  д..</a:t>
            </a:r>
            <a:r>
              <a:rPr lang="ru-RU" altLang="ru-RU" sz="3600" b="1" dirty="0" err="1" smtClean="0">
                <a:solidFill>
                  <a:srgbClr val="0000FF"/>
                </a:solidFill>
              </a:rPr>
              <a:t>ревьев</a:t>
            </a:r>
            <a:r>
              <a:rPr lang="ru-RU" altLang="ru-RU" sz="3600" b="1" dirty="0" smtClean="0">
                <a:solidFill>
                  <a:srgbClr val="0000FF"/>
                </a:solidFill>
              </a:rPr>
              <a:t>  к..чаются.</a:t>
            </a:r>
          </a:p>
        </p:txBody>
      </p:sp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2987675" y="333375"/>
            <a:ext cx="2736850" cy="1066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  <a:scene3d>
              <a:camera prst="legacyPerspectiveFront">
                <a:rot lat="2051996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5"/>
          <p:cNvSpPr>
            <a:spLocks noGrp="1" noChangeArrowheads="1"/>
          </p:cNvSpPr>
          <p:nvPr>
            <p:ph idx="4294967295"/>
          </p:nvPr>
        </p:nvSpPr>
        <p:spPr>
          <a:xfrm>
            <a:off x="285720" y="214291"/>
            <a:ext cx="8572560" cy="5857916"/>
          </a:xfrm>
        </p:spPr>
        <p:txBody>
          <a:bodyPr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000" b="1" dirty="0" smtClean="0"/>
              <a:t>Укажите верную схему каждого предложения.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0000FF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1. Листья опадают с деревьев, 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     и  в  воздухе протянулась паутина.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2. Наступила осень.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3. Когда веют холодные  ветры,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    ветви  деревьев  качаются.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4. Лес обнажился,  часто идут нудные дожди.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5. Птицы улетают в теплые края.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cs typeface="Times New Roman" pitchFamily="18" charset="0"/>
              </a:rPr>
              <a:t>       1. </a:t>
            </a:r>
            <a:r>
              <a:rPr lang="en-US" sz="2800" b="1" dirty="0" smtClean="0">
                <a:cs typeface="Times New Roman" pitchFamily="18" charset="0"/>
              </a:rPr>
              <a:t>[</a:t>
            </a:r>
            <a:r>
              <a:rPr lang="ru-RU" sz="2800" b="1" dirty="0" smtClean="0">
                <a:cs typeface="Times New Roman" pitchFamily="18" charset="0"/>
              </a:rPr>
              <a:t> ═  </a:t>
            </a:r>
            <a:r>
              <a:rPr lang="en-US" sz="2800" b="1" dirty="0" smtClean="0">
                <a:cs typeface="Times New Roman" pitchFamily="18" charset="0"/>
              </a:rPr>
              <a:t>―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.                2. </a:t>
            </a:r>
            <a:r>
              <a:rPr lang="en-US" sz="2800" b="1" dirty="0" smtClean="0">
                <a:cs typeface="Times New Roman" pitchFamily="18" charset="0"/>
              </a:rPr>
              <a:t>[―</a:t>
            </a:r>
            <a:r>
              <a:rPr lang="ru-RU" sz="2800" b="1" dirty="0" smtClean="0">
                <a:cs typeface="Times New Roman" pitchFamily="18" charset="0"/>
              </a:rPr>
              <a:t>  ═ 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cs typeface="Times New Roman" pitchFamily="18" charset="0"/>
              </a:rPr>
              <a:t>   3. </a:t>
            </a:r>
            <a:r>
              <a:rPr lang="en-US" sz="2800" b="1" dirty="0" smtClean="0">
                <a:cs typeface="Times New Roman" pitchFamily="18" charset="0"/>
              </a:rPr>
              <a:t>[―</a:t>
            </a:r>
            <a:r>
              <a:rPr lang="ru-RU" sz="2800" b="1" dirty="0" smtClean="0">
                <a:cs typeface="Times New Roman" pitchFamily="18" charset="0"/>
              </a:rPr>
              <a:t>  ═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  , и </a:t>
            </a:r>
            <a:r>
              <a:rPr lang="en-US" sz="2800" b="1" dirty="0" smtClean="0">
                <a:cs typeface="Times New Roman" pitchFamily="18" charset="0"/>
              </a:rPr>
              <a:t> [</a:t>
            </a:r>
            <a:r>
              <a:rPr lang="ru-RU" sz="2800" b="1" dirty="0" smtClean="0">
                <a:cs typeface="Times New Roman" pitchFamily="18" charset="0"/>
              </a:rPr>
              <a:t>═  </a:t>
            </a:r>
            <a:r>
              <a:rPr lang="en-US" sz="2800" b="1" dirty="0" smtClean="0">
                <a:cs typeface="Times New Roman" pitchFamily="18" charset="0"/>
              </a:rPr>
              <a:t>―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.         4. </a:t>
            </a:r>
            <a:r>
              <a:rPr lang="en-US" sz="2800" b="1" dirty="0" smtClean="0">
                <a:cs typeface="Times New Roman" pitchFamily="18" charset="0"/>
              </a:rPr>
              <a:t>[―</a:t>
            </a:r>
            <a:r>
              <a:rPr lang="ru-RU" sz="2800" b="1" dirty="0" smtClean="0">
                <a:cs typeface="Times New Roman" pitchFamily="18" charset="0"/>
              </a:rPr>
              <a:t>  ═  </a:t>
            </a:r>
            <a:r>
              <a:rPr lang="en-US" sz="2800" b="1" dirty="0" smtClean="0">
                <a:cs typeface="Times New Roman" pitchFamily="18" charset="0"/>
              </a:rPr>
              <a:t>] </a:t>
            </a:r>
            <a:r>
              <a:rPr lang="ru-RU" sz="2800" b="1" dirty="0" smtClean="0">
                <a:cs typeface="Times New Roman" pitchFamily="18" charset="0"/>
              </a:rPr>
              <a:t> ,    </a:t>
            </a:r>
            <a:r>
              <a:rPr lang="en-US" sz="2800" b="1" dirty="0" smtClean="0">
                <a:cs typeface="Times New Roman" pitchFamily="18" charset="0"/>
              </a:rPr>
              <a:t>[</a:t>
            </a:r>
            <a:r>
              <a:rPr lang="ru-RU" sz="2800" b="1" dirty="0" smtClean="0">
                <a:cs typeface="Times New Roman" pitchFamily="18" charset="0"/>
              </a:rPr>
              <a:t>═  </a:t>
            </a:r>
            <a:r>
              <a:rPr lang="en-US" sz="2800" b="1" dirty="0" smtClean="0">
                <a:cs typeface="Times New Roman" pitchFamily="18" charset="0"/>
              </a:rPr>
              <a:t>―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b="1" dirty="0" smtClean="0">
                <a:cs typeface="Times New Roman" pitchFamily="18" charset="0"/>
              </a:rPr>
              <a:t>                   5. </a:t>
            </a:r>
            <a:r>
              <a:rPr lang="en-US" sz="2800" b="1" dirty="0" smtClean="0">
                <a:cs typeface="Times New Roman" pitchFamily="18" charset="0"/>
              </a:rPr>
              <a:t>(</a:t>
            </a:r>
            <a:r>
              <a:rPr lang="ru-RU" sz="2800" b="1" dirty="0" smtClean="0">
                <a:cs typeface="Times New Roman" pitchFamily="18" charset="0"/>
              </a:rPr>
              <a:t>Когда ═  </a:t>
            </a:r>
            <a:r>
              <a:rPr lang="en-US" sz="2800" b="1" dirty="0" smtClean="0">
                <a:cs typeface="Times New Roman" pitchFamily="18" charset="0"/>
              </a:rPr>
              <a:t>―</a:t>
            </a:r>
            <a:r>
              <a:rPr lang="ru-RU" sz="2800" b="1" dirty="0" smtClean="0">
                <a:cs typeface="Times New Roman" pitchFamily="18" charset="0"/>
              </a:rPr>
              <a:t> </a:t>
            </a:r>
            <a:r>
              <a:rPr lang="en-US" sz="2800" b="1" dirty="0" smtClean="0">
                <a:cs typeface="Times New Roman" pitchFamily="18" charset="0"/>
              </a:rPr>
              <a:t>)</a:t>
            </a:r>
            <a:r>
              <a:rPr lang="ru-RU" sz="2800" b="1" dirty="0" smtClean="0">
                <a:cs typeface="Times New Roman" pitchFamily="18" charset="0"/>
              </a:rPr>
              <a:t> ,  </a:t>
            </a:r>
            <a:r>
              <a:rPr lang="en-US" sz="2800" b="1" dirty="0" smtClean="0">
                <a:cs typeface="Times New Roman" pitchFamily="18" charset="0"/>
              </a:rPr>
              <a:t>[―</a:t>
            </a:r>
            <a:r>
              <a:rPr lang="ru-RU" sz="2800" b="1" dirty="0" smtClean="0">
                <a:cs typeface="Times New Roman" pitchFamily="18" charset="0"/>
              </a:rPr>
              <a:t>  ═ </a:t>
            </a:r>
            <a:r>
              <a:rPr lang="en-US" sz="2800" b="1" dirty="0" smtClean="0">
                <a:cs typeface="Times New Roman" pitchFamily="18" charset="0"/>
              </a:rPr>
              <a:t>]</a:t>
            </a:r>
            <a:r>
              <a:rPr lang="ru-RU" sz="2800" b="1" dirty="0" smtClean="0">
                <a:cs typeface="Times New Roman" pitchFamily="18" charset="0"/>
              </a:rPr>
              <a:t>.</a:t>
            </a:r>
            <a:endParaRPr lang="en-US" sz="2800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Задание.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7700" y="1714488"/>
            <a:ext cx="784860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Выводы:</a:t>
            </a:r>
            <a:endParaRPr lang="ru-RU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3300"/>
                </a:solidFill>
                <a:latin typeface="Georgia" pitchFamily="18" charset="0"/>
              </a:rPr>
              <a:t>По наличию грамматических основ предложение делится на простое и сложное.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rgbClr val="003300"/>
                </a:solidFill>
                <a:latin typeface="Georgia" pitchFamily="18" charset="0"/>
              </a:rPr>
              <a:t>В простом предложении перед союзом И, соединяющим однородные члены, запятая не ставится, а в сложном предложении перед союзом И мы будем всегда ставить запятую.</a:t>
            </a:r>
            <a:endParaRPr lang="ru-RU" dirty="0">
              <a:solidFill>
                <a:srgbClr val="0033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Пунктуационный разбор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ru-RU" dirty="0" smtClean="0"/>
              <a:t>Изучаем §45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333624"/>
            <a:ext cx="8786873" cy="323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Упражнение 235</a:t>
            </a:r>
          </a:p>
          <a:p>
            <a:r>
              <a:rPr lang="ru-RU" dirty="0" smtClean="0"/>
              <a:t>§ 45, 46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636</Words>
  <PresentationFormat>Экран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Четырнадцатое    ноября Классная работа  Простые и сложные предложения</vt:lpstr>
      <vt:lpstr>Блиц-опрос «Кто быстрее»</vt:lpstr>
      <vt:lpstr>Слайд 3</vt:lpstr>
      <vt:lpstr>Устная синтаксическая минутка</vt:lpstr>
      <vt:lpstr>Вывод по заданию:</vt:lpstr>
      <vt:lpstr>Теоретическая база</vt:lpstr>
      <vt:lpstr>Алгоритм работы над предложением</vt:lpstr>
      <vt:lpstr>Найти соответствие.</vt:lpstr>
      <vt:lpstr>Закрепление материала:</vt:lpstr>
      <vt:lpstr>Задание.</vt:lpstr>
      <vt:lpstr>Слайд 11</vt:lpstr>
      <vt:lpstr>Слайд 12</vt:lpstr>
      <vt:lpstr>Слайд 13</vt:lpstr>
      <vt:lpstr>Выводы:</vt:lpstr>
      <vt:lpstr>Пунктуационный разбор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и сложные предложения</dc:title>
  <dc:creator>Людмила</dc:creator>
  <cp:lastModifiedBy>Людмила</cp:lastModifiedBy>
  <cp:revision>14</cp:revision>
  <dcterms:modified xsi:type="dcterms:W3CDTF">2019-11-13T16:50:02Z</dcterms:modified>
</cp:coreProperties>
</file>