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64" r:id="rId5"/>
    <p:sldId id="275" r:id="rId6"/>
    <p:sldId id="280" r:id="rId7"/>
    <p:sldId id="276" r:id="rId8"/>
    <p:sldId id="277" r:id="rId9"/>
    <p:sldId id="260" r:id="rId10"/>
    <p:sldId id="281" r:id="rId11"/>
    <p:sldId id="278" r:id="rId12"/>
    <p:sldId id="282" r:id="rId13"/>
    <p:sldId id="279" r:id="rId14"/>
    <p:sldId id="283" r:id="rId15"/>
    <p:sldId id="262" r:id="rId16"/>
    <p:sldId id="265" r:id="rId17"/>
    <p:sldId id="259" r:id="rId18"/>
    <p:sldId id="272" r:id="rId19"/>
    <p:sldId id="284" r:id="rId20"/>
    <p:sldId id="274" r:id="rId21"/>
    <p:sldId id="266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F787"/>
    <a:srgbClr val="003300"/>
    <a:srgbClr val="000099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26" autoAdjust="0"/>
  </p:normalViewPr>
  <p:slideViewPr>
    <p:cSldViewPr>
      <p:cViewPr varScale="1">
        <p:scale>
          <a:sx n="65" d="100"/>
          <a:sy n="65" d="100"/>
        </p:scale>
        <p:origin x="-1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yandex.ru/yandsearch?p=11&amp;text=%D0%9A%D0%B5%D0%B4%D1%80%D0%BE%D0%B2%D1%8B%D0%B5%20%D1%88%D0%B8%D1%88%D0%BA%D0%B8&amp;rpt=simag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030" name="AutoShape 6" descr="Сергей Александрович Есенин в юности, 1912 г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5800" y="1828800"/>
            <a:ext cx="3733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ВИКТОР    ПЕТРОВИЧ АСТАФЬЕВ</a:t>
            </a:r>
          </a:p>
          <a:p>
            <a:pPr algn="ctr"/>
            <a:r>
              <a:rPr lang="ru-RU" sz="4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(1924 – 2001)</a:t>
            </a:r>
            <a:endParaRPr lang="ru-RU" sz="44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fictionbook.ru/static/bookimages/10/98/59/10985911.bin.dir/h/i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914400"/>
            <a:ext cx="3866292" cy="521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5364" name="Picture 4" descr="https://autotravel.ru/phalbum/90243/1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4626125" cy="2869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38200" y="50292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р. Енисей</a:t>
            </a:r>
            <a:endParaRPr lang="ru-RU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6" name="Picture 6" descr="http://s.traveltipz.ru/gallery/92/216592/1024x768/2569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276600"/>
            <a:ext cx="4419600" cy="332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562600" y="685800"/>
            <a:ext cx="327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с. Овсянка, Красноярский край</a:t>
            </a:r>
            <a:endParaRPr lang="ru-RU" sz="36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360" y="685800"/>
            <a:ext cx="7674958" cy="561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09600" y="533401"/>
            <a:ext cx="80010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sz="36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«Васюткино озеро» (1958). История появления рассказа на свет, рассказанная самим писателем.</a:t>
            </a:r>
          </a:p>
          <a:p>
            <a:pPr algn="ctr">
              <a:lnSpc>
                <a:spcPts val="2500"/>
              </a:lnSpc>
            </a:pPr>
            <a:endParaRPr lang="ru-RU" sz="36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500"/>
              </a:lnSpc>
            </a:pPr>
            <a:endParaRPr lang="ru-RU" sz="3600" b="1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500"/>
              </a:lnSpc>
            </a:pPr>
            <a:r>
              <a:rPr lang="ru-RU" sz="32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Он летом заблудился в тайге, преследуя глухаря, и провёл один в лесу три дня. На уроке литературы учитель Игнатий Дмитриевич Рождественский задал писать сочинение, кто как провел лето. Астафьев написал рассказ под названием  «Жив». Учитель похвалил ученика, и рассказ был помещен в школьном рукописном журнале. «И вот много-много лет спустя я вспомнил об этом и написал на основании этого  школьного сочинения рассказ «Васюткино озеро»... Это первый детский рассказ писателя.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329642" cy="605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Диагональная полоса 2"/>
          <p:cNvSpPr/>
          <p:nvPr/>
        </p:nvSpPr>
        <p:spPr>
          <a:xfrm>
            <a:off x="3276600" y="2971800"/>
            <a:ext cx="76200" cy="152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?id=27134198&amp;tov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10600" cy="648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0" y="2133600"/>
            <a:ext cx="4267200" cy="92233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>
                <a:solidFill>
                  <a:srgbClr val="006600"/>
                </a:solidFill>
              </a:rPr>
              <a:t>Герои рассказа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0400" y="3352800"/>
            <a:ext cx="5410200" cy="3230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err="1">
                <a:solidFill>
                  <a:schemeClr val="hlink"/>
                </a:solidFill>
              </a:rPr>
              <a:t>Васютка</a:t>
            </a:r>
            <a:r>
              <a:rPr lang="ru-RU" dirty="0">
                <a:solidFill>
                  <a:srgbClr val="99FF33"/>
                </a:solidFill>
              </a:rPr>
              <a:t> </a:t>
            </a:r>
            <a:r>
              <a:rPr lang="ru-RU" dirty="0">
                <a:solidFill>
                  <a:schemeClr val="accent1"/>
                </a:solidFill>
              </a:rPr>
              <a:t>– мальчик, 13 лет; </a:t>
            </a:r>
          </a:p>
          <a:p>
            <a:r>
              <a:rPr lang="ru-RU" dirty="0">
                <a:solidFill>
                  <a:schemeClr val="hlink"/>
                </a:solidFill>
              </a:rPr>
              <a:t>мать Анна</a:t>
            </a:r>
            <a:r>
              <a:rPr lang="ru-RU" dirty="0">
                <a:solidFill>
                  <a:schemeClr val="accent1"/>
                </a:solidFill>
              </a:rPr>
              <a:t>;</a:t>
            </a:r>
            <a:r>
              <a:rPr lang="ru-RU" dirty="0"/>
              <a:t> </a:t>
            </a:r>
          </a:p>
          <a:p>
            <a:r>
              <a:rPr lang="ru-RU" dirty="0">
                <a:solidFill>
                  <a:schemeClr val="hlink"/>
                </a:solidFill>
              </a:rPr>
              <a:t>отец Григорий Афанасьевич Шадрин</a:t>
            </a:r>
            <a:r>
              <a:rPr lang="ru-RU" dirty="0"/>
              <a:t> </a:t>
            </a:r>
            <a:r>
              <a:rPr lang="ru-RU" dirty="0">
                <a:solidFill>
                  <a:schemeClr val="accent1"/>
                </a:solidFill>
              </a:rPr>
              <a:t>–</a:t>
            </a:r>
            <a:r>
              <a:rPr lang="ru-RU" dirty="0"/>
              <a:t> </a:t>
            </a:r>
            <a:r>
              <a:rPr lang="ru-RU" dirty="0">
                <a:solidFill>
                  <a:schemeClr val="accent1"/>
                </a:solidFill>
              </a:rPr>
              <a:t>бригадир </a:t>
            </a:r>
            <a:r>
              <a:rPr lang="ru-RU" dirty="0" err="1">
                <a:solidFill>
                  <a:schemeClr val="accent1"/>
                </a:solidFill>
              </a:rPr>
              <a:t>рыболоведческой</a:t>
            </a:r>
            <a:r>
              <a:rPr lang="ru-RU" dirty="0">
                <a:solidFill>
                  <a:schemeClr val="accent1"/>
                </a:solidFill>
              </a:rPr>
              <a:t> бригады;</a:t>
            </a:r>
          </a:p>
          <a:p>
            <a:r>
              <a:rPr lang="ru-RU" dirty="0">
                <a:solidFill>
                  <a:schemeClr val="hlink"/>
                </a:solidFill>
              </a:rPr>
              <a:t> дедушка Афанасий</a:t>
            </a:r>
            <a:r>
              <a:rPr lang="ru-RU" dirty="0">
                <a:solidFill>
                  <a:schemeClr val="accent1"/>
                </a:solidFill>
              </a:rPr>
              <a:t>;</a:t>
            </a:r>
            <a:r>
              <a:rPr lang="ru-RU" dirty="0"/>
              <a:t> </a:t>
            </a:r>
          </a:p>
          <a:p>
            <a:r>
              <a:rPr lang="ru-RU" dirty="0">
                <a:solidFill>
                  <a:schemeClr val="hlink"/>
                </a:solidFill>
              </a:rPr>
              <a:t>дядя Коляда</a:t>
            </a:r>
            <a:r>
              <a:rPr lang="ru-RU" dirty="0"/>
              <a:t> </a:t>
            </a:r>
            <a:r>
              <a:rPr lang="ru-RU" dirty="0">
                <a:solidFill>
                  <a:schemeClr val="accent1"/>
                </a:solidFill>
              </a:rPr>
              <a:t>– старшина </a:t>
            </a:r>
            <a:r>
              <a:rPr lang="ru-RU" dirty="0" err="1">
                <a:solidFill>
                  <a:schemeClr val="accent1"/>
                </a:solidFill>
              </a:rPr>
              <a:t>рыбосборочного</a:t>
            </a:r>
            <a:r>
              <a:rPr lang="ru-RU" dirty="0">
                <a:solidFill>
                  <a:schemeClr val="accent1"/>
                </a:solidFill>
              </a:rPr>
              <a:t> бота.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rgbClr val="B7F787">
                <a:alpha val="65000"/>
              </a:srgbClr>
            </a:gs>
            <a:gs pos="50000">
              <a:schemeClr val="accent1">
                <a:tint val="445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400" y="914400"/>
            <a:ext cx="33575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Это озеро не отыщешь на карте. Небольшое оно. Небольшое, зато памятное Васютке. Ещё бы! Мала ли честь для тринадцатилетнего мальчишки – озеро, названное его именем! Пускай оно и не велико,..но Васютка сам нашел его и людям показал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   …  Тут уж с матерью не поспоришь. Таков старинный порядок.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85794"/>
            <a:ext cx="485778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F7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914400"/>
            <a:ext cx="27146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Таёжные </a:t>
            </a:r>
            <a:r>
              <a:rPr lang="ru-RU" sz="2800" dirty="0" smtClean="0"/>
              <a:t>законы:</a:t>
            </a:r>
          </a:p>
          <a:p>
            <a:r>
              <a:rPr lang="ru-RU" sz="2800" dirty="0" smtClean="0"/>
              <a:t> </a:t>
            </a:r>
            <a:r>
              <a:rPr lang="ru-RU" sz="2800" dirty="0" smtClean="0"/>
              <a:t>Идешь в лес – бери еду, бери спички.Не трать зря «припасы» - порох и </a:t>
            </a:r>
            <a:r>
              <a:rPr lang="ru-RU" sz="2800" dirty="0" smtClean="0"/>
              <a:t>дробь. Следи </a:t>
            </a:r>
            <a:r>
              <a:rPr lang="ru-RU" sz="2800" dirty="0" smtClean="0"/>
              <a:t>за зарубками, не отходи от них!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28604"/>
            <a:ext cx="542928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67400" y="838200"/>
            <a:ext cx="304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«Тайга, кормилица наша, хлипких не любит»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Астафьев Васюткино озе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0"/>
            <a:ext cx="5714999" cy="563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19800" y="4038600"/>
            <a:ext cx="259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… Думая о своей удаче, </a:t>
            </a:r>
            <a:r>
              <a:rPr lang="ru-RU" sz="2800" dirty="0" err="1" smtClean="0"/>
              <a:t>Васютка</a:t>
            </a:r>
            <a:r>
              <a:rPr lang="ru-RU" sz="2800" dirty="0" smtClean="0"/>
              <a:t>, счастливый, шел по лесу…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i?id=11512490&amp;tov=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3748" y="5638800"/>
            <a:ext cx="162025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619125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Зачем </a:t>
            </a:r>
            <a:r>
              <a:rPr lang="ru-RU" sz="2400" b="1" dirty="0" err="1">
                <a:solidFill>
                  <a:srgbClr val="006600"/>
                </a:solidFill>
              </a:rPr>
              <a:t>Васютка</a:t>
            </a:r>
            <a:r>
              <a:rPr lang="ru-RU" sz="2400" b="1" dirty="0">
                <a:solidFill>
                  <a:srgbClr val="006600"/>
                </a:solidFill>
              </a:rPr>
              <a:t> отправился в тайгу?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(Наколотить орехи для рыбаков. Все ближние кедры он уже обколотил.)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6600"/>
                </a:solidFill>
              </a:rPr>
              <a:t>2.Что дала мать </a:t>
            </a:r>
            <a:r>
              <a:rPr lang="ru-RU" sz="2400" b="1" dirty="0" err="1">
                <a:solidFill>
                  <a:srgbClr val="006600"/>
                </a:solidFill>
              </a:rPr>
              <a:t>Васютке</a:t>
            </a:r>
            <a:r>
              <a:rPr lang="ru-RU" sz="2400" b="1" dirty="0">
                <a:solidFill>
                  <a:srgbClr val="006600"/>
                </a:solidFill>
              </a:rPr>
              <a:t> перед дорогой, и каковы были её напутственные слова?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(Перед дорогой мать дала сыну краюшку хлеба. “Не задавит она тебя. Спокон веку так заведено, мал ещё таёжные законы переиначивать”. “Старинный порядок: идёшь в лес – бери еду, бери спички”)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6600"/>
                </a:solidFill>
              </a:rPr>
              <a:t>3. Почему </a:t>
            </a:r>
            <a:r>
              <a:rPr lang="ru-RU" sz="2400" b="1" dirty="0" err="1">
                <a:solidFill>
                  <a:srgbClr val="006600"/>
                </a:solidFill>
              </a:rPr>
              <a:t>Васютка</a:t>
            </a:r>
            <a:r>
              <a:rPr lang="ru-RU" sz="2400" b="1" dirty="0">
                <a:solidFill>
                  <a:srgbClr val="006600"/>
                </a:solidFill>
              </a:rPr>
              <a:t> спокойно шёл по тайге?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(Следил за пометками на деревьях).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6600"/>
                </a:solidFill>
              </a:rPr>
              <a:t>4.  С этой птицей </a:t>
            </a:r>
            <a:r>
              <a:rPr lang="ru-RU" sz="2400" b="1" dirty="0" err="1">
                <a:solidFill>
                  <a:srgbClr val="006600"/>
                </a:solidFill>
              </a:rPr>
              <a:t>Васютка</a:t>
            </a:r>
            <a:r>
              <a:rPr lang="ru-RU" sz="2400" b="1" dirty="0">
                <a:solidFill>
                  <a:srgbClr val="006600"/>
                </a:solidFill>
              </a:rPr>
              <a:t> встретился в тайге. Как она называется?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(Кедровка. “Удивительно чуткий клюв у кедровки: пустые орехи птица даже не вынимает из гнёздышка”, “шишки напоминали комочки сотов”. Питается насекомыми, разносит по тайге семена кедра).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b="9177"/>
          <a:stretch>
            <a:fillRect/>
          </a:stretch>
        </p:blipFill>
        <p:spPr bwMode="auto">
          <a:xfrm>
            <a:off x="571472" y="428604"/>
            <a:ext cx="8001056" cy="551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62642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 smtClean="0">
                <a:solidFill>
                  <a:srgbClr val="006600"/>
                </a:solidFill>
              </a:rPr>
              <a:t>С </a:t>
            </a:r>
            <a:r>
              <a:rPr lang="ru-RU" sz="2000" b="1" dirty="0">
                <a:solidFill>
                  <a:srgbClr val="006600"/>
                </a:solidFill>
              </a:rPr>
              <a:t>какого момента в </a:t>
            </a:r>
            <a:r>
              <a:rPr lang="ru-RU" sz="2000" b="1" dirty="0" err="1">
                <a:solidFill>
                  <a:srgbClr val="006600"/>
                </a:solidFill>
              </a:rPr>
              <a:t>Васютке</a:t>
            </a:r>
            <a:r>
              <a:rPr lang="ru-RU" sz="2000" b="1" dirty="0">
                <a:solidFill>
                  <a:srgbClr val="006600"/>
                </a:solidFill>
              </a:rPr>
              <a:t> открылся охотничий азарт?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(Увидел глухаря)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6600"/>
                </a:solidFill>
              </a:rPr>
              <a:t>6. Как вы думаете, страшно ли было </a:t>
            </a:r>
            <a:r>
              <a:rPr lang="ru-RU" sz="2000" b="1" dirty="0" err="1">
                <a:solidFill>
                  <a:srgbClr val="006600"/>
                </a:solidFill>
              </a:rPr>
              <a:t>Васютке</a:t>
            </a:r>
            <a:r>
              <a:rPr lang="ru-RU" sz="2000" b="1" dirty="0">
                <a:solidFill>
                  <a:srgbClr val="006600"/>
                </a:solidFill>
              </a:rPr>
              <a:t>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(Да, ведь он знал много случаев, когда взрослые погибали, оказавшись один на один с тайгой. Чувство страха, как горе и печаль, радость и веселье, свойственно всем, и детям, и взрослым. Его не надо стыдиться. Надо стараться перебороть страх. Найти какой-то выход).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6600"/>
                </a:solidFill>
              </a:rPr>
              <a:t>7. Как ведет себя </a:t>
            </a:r>
            <a:r>
              <a:rPr lang="ru-RU" sz="2000" b="1" dirty="0" err="1">
                <a:solidFill>
                  <a:srgbClr val="006600"/>
                </a:solidFill>
              </a:rPr>
              <a:t>Васютка</a:t>
            </a:r>
            <a:r>
              <a:rPr lang="ru-RU" sz="2000" b="1" dirty="0">
                <a:solidFill>
                  <a:srgbClr val="006600"/>
                </a:solidFill>
              </a:rPr>
              <a:t>, поняв, что заблудился?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( “Тайга, наша кормилица, хлипких не любит!” – вспомнились ему слова отца и дедушки”).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Итак, надо “взять себя в руки”.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развести огонь;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собрать сухие ветки и мох, искрошить сучки;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запастись на ночь дровами;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хоть хочется плакать, но надо приготовить еду;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поужинав, убрать все в мешок и повесить на ветку, чтобы мыши не достали.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b="1" dirty="0">
                <a:solidFill>
                  <a:srgbClr val="006600"/>
                </a:solidFill>
              </a:rPr>
              <a:t>8. Какие трудности пришлось преодолевать мальчику на своём пути?</a:t>
            </a:r>
            <a:r>
              <a:rPr lang="ru-RU" sz="2000" dirty="0"/>
              <a:t>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пробираться через сухой валежник;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“почувствовал, что кто-то к нему крадется… - корень - </a:t>
            </a:r>
            <a:r>
              <a:rPr lang="ru-RU" sz="2000" dirty="0" err="1"/>
              <a:t>выворотень</a:t>
            </a:r>
            <a:r>
              <a:rPr lang="ru-RU" sz="2000" dirty="0"/>
              <a:t>”; 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ночлег под пихтой во время дождя, там съедена последняя краюха хлеба.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12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5011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61198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Какое </a:t>
            </a:r>
            <a:r>
              <a:rPr lang="ru-RU" sz="2400" b="1" dirty="0">
                <a:solidFill>
                  <a:srgbClr val="006600"/>
                </a:solidFill>
              </a:rPr>
              <a:t>чувство охватило </a:t>
            </a:r>
            <a:r>
              <a:rPr lang="ru-RU" sz="2400" b="1" dirty="0" err="1">
                <a:solidFill>
                  <a:srgbClr val="006600"/>
                </a:solidFill>
              </a:rPr>
              <a:t>Васютку</a:t>
            </a:r>
            <a:r>
              <a:rPr lang="ru-RU" sz="2400" b="1" dirty="0">
                <a:solidFill>
                  <a:srgbClr val="006600"/>
                </a:solidFill>
              </a:rPr>
              <a:t> при встрече с рекой после четырёх дней скитания по тайге?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(Чувство радости, восторга. Докажите словами текста).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>
                <a:solidFill>
                  <a:srgbClr val="006600"/>
                </a:solidFill>
              </a:rPr>
              <a:t>10. Что предпринял </a:t>
            </a:r>
            <a:r>
              <a:rPr lang="ru-RU" sz="2400" b="1" dirty="0" err="1">
                <a:solidFill>
                  <a:srgbClr val="006600"/>
                </a:solidFill>
              </a:rPr>
              <a:t>Васютка</a:t>
            </a:r>
            <a:r>
              <a:rPr lang="ru-RU" sz="2400" b="1" dirty="0">
                <a:solidFill>
                  <a:srgbClr val="006600"/>
                </a:solidFill>
              </a:rPr>
              <a:t> для своего спасения, увидев </a:t>
            </a:r>
            <a:r>
              <a:rPr lang="ru-RU" sz="2400" b="1" dirty="0" err="1">
                <a:solidFill>
                  <a:srgbClr val="006600"/>
                </a:solidFill>
              </a:rPr>
              <a:t>рыбосборочный</a:t>
            </a:r>
            <a:r>
              <a:rPr lang="ru-RU" sz="2400" b="1" dirty="0">
                <a:solidFill>
                  <a:srgbClr val="006600"/>
                </a:solidFill>
              </a:rPr>
              <a:t> бот?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(Разжёг сильнее костёр, кричал и звал, стрелял из ружья.)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b="1" dirty="0">
                <a:solidFill>
                  <a:srgbClr val="006600"/>
                </a:solidFill>
              </a:rPr>
              <a:t>11. Что помогло </a:t>
            </a:r>
            <a:r>
              <a:rPr lang="ru-RU" sz="2400" b="1" dirty="0" err="1">
                <a:solidFill>
                  <a:srgbClr val="006600"/>
                </a:solidFill>
              </a:rPr>
              <a:t>Васютке</a:t>
            </a:r>
            <a:r>
              <a:rPr lang="ru-RU" sz="2400" b="1" dirty="0">
                <a:solidFill>
                  <a:srgbClr val="006600"/>
                </a:solidFill>
              </a:rPr>
              <a:t> выжить, выстоять наедине с суровой тайгой?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наблюдательность – видел, как отец и дед ощипывали застреленных птиц, готовили еду на костре;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умение собраться с мыслями и пуститься в дорогу – после дождя просушил одежду, прохудившиеся сапоги;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умение ориентироваться. </a:t>
            </a:r>
          </a:p>
          <a:p>
            <a:pPr>
              <a:lnSpc>
                <a:spcPct val="90000"/>
              </a:lnSpc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026" name="Picture 2" descr="http://u.livelib.ru/reader/Grechishka/o/en8ocak6/o-o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"/>
            <a:ext cx="8229600" cy="579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1508" name="Picture 4" descr="http://www.die-geobine.de/gif/tai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8128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609600"/>
            <a:ext cx="838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Автобиографический рассказ </a:t>
            </a:r>
            <a:r>
              <a:rPr lang="ru-RU" sz="36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– это рассказ, отражающий жизнь автора.</a:t>
            </a:r>
          </a:p>
          <a:p>
            <a:endParaRPr lang="ru-RU" sz="36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Композиция произведения</a:t>
            </a:r>
          </a:p>
          <a:p>
            <a:pPr algn="ctr"/>
            <a:endParaRPr lang="ru-RU" sz="36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Экспозиция                   развязка  эпилог</a:t>
            </a:r>
          </a:p>
          <a:p>
            <a:pPr algn="just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</a:p>
          <a:p>
            <a:pPr algn="just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завязка    кульминация </a:t>
            </a:r>
          </a:p>
          <a:p>
            <a:pPr algn="just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endParaRPr lang="ru-RU" sz="36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1752600" y="2819400"/>
            <a:ext cx="1066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6057900" y="3086100"/>
            <a:ext cx="762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2209800" y="3276600"/>
            <a:ext cx="16764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3276600" y="3581400"/>
            <a:ext cx="1524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H="1">
            <a:off x="7391400" y="28956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F7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9244" t="24270" r="11877" b="7416"/>
          <a:stretch>
            <a:fillRect/>
          </a:stretch>
        </p:blipFill>
        <p:spPr bwMode="auto">
          <a:xfrm>
            <a:off x="168442" y="304800"/>
            <a:ext cx="8823158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sz="4000">
                <a:solidFill>
                  <a:srgbClr val="006600"/>
                </a:solidFill>
              </a:rPr>
              <a:t>О чем говорится?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00675"/>
          </a:xfrm>
        </p:spPr>
        <p:txBody>
          <a:bodyPr/>
          <a:lstStyle/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неподвижно-тихий, сплошь хвойный, чужой, унылый, полуголый</a:t>
            </a:r>
          </a:p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молчаливая, равнодушная, глухая, угрюмая </a:t>
            </a:r>
          </a:p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небольшое, унылое, подёрнутое ряской </a:t>
            </a:r>
          </a:p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молочный, клейкий, неподвижный </a:t>
            </a:r>
          </a:p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далёкие, таинственные, мерцающие </a:t>
            </a:r>
          </a:p>
          <a:p>
            <a:pPr>
              <a:buClr>
                <a:schemeClr val="hlink"/>
              </a:buClr>
              <a:buFont typeface="Wingdings" pitchFamily="2" charset="2"/>
              <a:buChar char="v"/>
            </a:pPr>
            <a:r>
              <a:rPr lang="ru-RU"/>
              <a:t>раньше обыкновенная, не очень приветливая, но родная, красивая  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7885113" y="1268413"/>
            <a:ext cx="1042987" cy="863600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лес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7451725" y="2349500"/>
            <a:ext cx="936625" cy="792163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тайга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8316913" y="3141663"/>
            <a:ext cx="827087" cy="1081087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озеро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7524750" y="3716338"/>
            <a:ext cx="863600" cy="863600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туман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8027988" y="4292600"/>
            <a:ext cx="1116012" cy="1152525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звезды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7451725" y="5084763"/>
            <a:ext cx="936625" cy="1052512"/>
          </a:xfrm>
          <a:prstGeom prst="diamond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река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8" grpId="0" animBg="1"/>
      <p:bldP spid="13319" grpId="0" animBg="1"/>
      <p:bldP spid="13320" grpId="0" animBg="1"/>
      <p:bldP spid="13321" grpId="0" animBg="1"/>
      <p:bldP spid="133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11250" t="10000" r="5000" b="10000"/>
          <a:stretch>
            <a:fillRect/>
          </a:stretch>
        </p:blipFill>
        <p:spPr bwMode="auto">
          <a:xfrm>
            <a:off x="228601" y="271820"/>
            <a:ext cx="8788398" cy="6296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s00.infourok.ru/images/doc/268/27295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38200" y="914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32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057400"/>
            <a:ext cx="693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Составить и записать план к рассказу.</a:t>
            </a:r>
          </a:p>
          <a:p>
            <a:pPr marL="342900" indent="-342900">
              <a:buAutoNum type="arabicPeriod"/>
            </a:pPr>
            <a:endParaRPr lang="ru-RU" sz="32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2. Сделать иллюстрации к понравившимся эпизодам.</a:t>
            </a:r>
            <a:endParaRPr lang="ru-RU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798</Words>
  <Application>Microsoft Office PowerPoint</Application>
  <PresentationFormat>Экран (4:3)</PresentationFormat>
  <Paragraphs>78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Слайд 2</vt:lpstr>
      <vt:lpstr>Слайд 3</vt:lpstr>
      <vt:lpstr>Слайд 4</vt:lpstr>
      <vt:lpstr>Слайд 5</vt:lpstr>
      <vt:lpstr>Герои рассказа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О чем говорится?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Анашка</dc:creator>
  <cp:lastModifiedBy>Игорь</cp:lastModifiedBy>
  <cp:revision>28</cp:revision>
  <dcterms:created xsi:type="dcterms:W3CDTF">2016-03-20T13:52:11Z</dcterms:created>
  <dcterms:modified xsi:type="dcterms:W3CDTF">2018-03-18T20:39:45Z</dcterms:modified>
</cp:coreProperties>
</file>