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67" r:id="rId4"/>
    <p:sldId id="261" r:id="rId5"/>
    <p:sldId id="263" r:id="rId6"/>
    <p:sldId id="265" r:id="rId7"/>
    <p:sldId id="266" r:id="rId8"/>
    <p:sldId id="272" r:id="rId9"/>
    <p:sldId id="270" r:id="rId10"/>
    <p:sldId id="271" r:id="rId11"/>
    <p:sldId id="26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09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F4C5DBD6-C72A-40BF-A306-0AB1F464947F}" type="datetimeFigureOut">
              <a:rPr lang="ru-RU" smtClean="0"/>
              <a:pPr/>
              <a:t>20.08.2020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DCC5D7F1-AFAA-4943-BACB-768F1C72BB1C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95736" y="1052736"/>
            <a:ext cx="6172200" cy="189436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Работа с детьми с синдромом дефицита внимания и гиперактивностью (СДВГ)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339752" y="4149080"/>
            <a:ext cx="6172200" cy="13716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Педагог-психолог </a:t>
            </a:r>
          </a:p>
          <a:p>
            <a:r>
              <a:rPr lang="ru-RU" sz="2000" dirty="0" err="1" smtClean="0"/>
              <a:t>Крупчинова</a:t>
            </a:r>
            <a:r>
              <a:rPr lang="ru-RU" sz="2000" dirty="0" smtClean="0"/>
              <a:t> Оксана Владимировна </a:t>
            </a:r>
          </a:p>
          <a:p>
            <a:r>
              <a:rPr lang="ru-RU" sz="2000" dirty="0" smtClean="0"/>
              <a:t>МАОУ СОШ №32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136904" cy="1872208"/>
          </a:xfrm>
        </p:spPr>
        <p:txBody>
          <a:bodyPr>
            <a:normAutofit fontScale="9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Синдром дефицита внимания 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гиперактивности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расстройство, встречающееся примерно у 5% детей. У городских – чаще, чем у деревенских, у мальчиков – в 4-5 раз чаще, чем у девочек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unnamed (2)_1401869506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2411760" y="2390777"/>
            <a:ext cx="4658750" cy="44672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 блока причин происхождения синдрома дефицита внимания с гиперактивностью:</a:t>
            </a:r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1) генетические (наследственная предрасположенность);</a:t>
            </a:r>
          </a:p>
          <a:p>
            <a:r>
              <a:rPr lang="ru-RU" dirty="0" smtClean="0"/>
              <a:t> 2) биологические (органические повреждения головного мозга во время беременности, родовые травмы);</a:t>
            </a:r>
          </a:p>
          <a:p>
            <a:r>
              <a:rPr lang="ru-RU" dirty="0" smtClean="0"/>
              <a:t> 3) социально-психологические (микроклимат в семье, алкоголизм родителей, условия проживания, неправильная линия воспитания); </a:t>
            </a:r>
          </a:p>
          <a:p>
            <a:r>
              <a:rPr lang="ru-RU" dirty="0" smtClean="0"/>
              <a:t>4) влияние окружающей среды.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3284984"/>
            <a:ext cx="8352928" cy="3188968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СДВГ является синдромом невнимательности,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гиперактивности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и импульсивности.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Выделяют 3 типа СДВГ: преимущественно невнимательный, преимущественно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гиперактивный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/импульсивный и комбинированный. Диагноз ставят на основании клинических критериев. Лечение обычно включает лекарственную терапию стимулирующими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риталин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- модификатор поведения,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аддералл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ноотропными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препаратами , поведенческую терапию и образовательные мероприятия.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unname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5450952" cy="3140968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0"/>
            <a:ext cx="8496944" cy="4873752"/>
          </a:xfrm>
        </p:spPr>
        <p:txBody>
          <a:bodyPr>
            <a:noAutofit/>
          </a:bodyPr>
          <a:lstStyle/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Гиперактивность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проявляется избыточной двигательной активностью, беспокойством и суетливостью, которых ребенок часто не замечает. Для детей с этим синдромом характерны чрезмерная болтливость, неспособность усидеть на одном месте, продолжительность сна всегда меньше нормы.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двигательной сфере у них обнаруживается нарушение двигательной координации,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несформированность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мелкой моторики 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праксиса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Нарушения внимания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могут проявляться в трудностях его удержания, в снижении избирательности и выдержанной отвлекаемости с частыми переключениями с одного занятия на другое. Такие дети характеризуются непоследовательностью в поведении, забывчивостью, неумением слушать и сосредоточиться, частой потерей личных вещей.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Импульсивность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выражается в том, что ребенок часто действует не подумав, перебивает других, может без разрешения встать и выйти из класса, кроме того такие дети не умеют регулировать свои действия и подчиняться правилам, ждать, часто повышают голос, эмоционально лабильны (часто меняется настроение).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подростковому возрасту повышенная двигательная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а,ктивность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большинстве случаев исчезает, а импульсивность и дефицит внимания сохраняются.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Без назва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9" y="0"/>
            <a:ext cx="4860032" cy="41099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3898776" cy="1417638"/>
          </a:xfrm>
        </p:spPr>
        <p:txBody>
          <a:bodyPr>
            <a:normAutofit/>
          </a:bodyPr>
          <a:lstStyle/>
          <a:p>
            <a:r>
              <a:rPr lang="ru-RU" sz="29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признаков проявления </a:t>
            </a:r>
            <a:r>
              <a:rPr lang="ru-RU" sz="29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гиперактивности</a:t>
            </a:r>
            <a:endParaRPr lang="ru-RU" sz="29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690864" cy="492514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Ребенок постоянно крутится, вертится.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может усидеть на месте, когда это необходимо. </a:t>
            </a:r>
            <a:endParaRPr lang="ru-RU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него характерна чрезмерная и бесцельная двигательная активность.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Symbol"/>
              </a:rPr>
              <a:t>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Он не может тихо, спокойно играть.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Находится в постоянном движении.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Отличается болтливостью.</a:t>
            </a:r>
          </a:p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Гиперактивность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всегда сочетается с импульсивностью. </a:t>
            </a:r>
            <a:endParaRPr lang="ru-RU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Отвечает на вопросы, не задумываясь.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может дожидаться своей очереди. </a:t>
            </a:r>
            <a:endParaRPr lang="ru-RU" dirty="0" smtClean="0">
              <a:latin typeface="Times New Roman" pitchFamily="18" charset="0"/>
              <a:cs typeface="Times New Roman" pitchFamily="18" charset="0"/>
              <a:sym typeface="Symbol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Мешает другим людям, перебивает их.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848872" cy="57606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9 признаков нарушения внимания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8219256" cy="5565232"/>
          </a:xfrm>
        </p:spPr>
        <p:txBody>
          <a:bodyPr>
            <a:no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 удерживает внимание на деталях, допускает много ошибок.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трудом сохраняет внимание при выполнении школьных и других заданий.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слушает обращенную речь.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может придерживаться инструкций, доводить дело до конца.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способен самостоятельно спланировать, организовать выполнение заданий.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Избегает дел, требующих длительного умственного напряжения.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Часто теряет свои вещи.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Легко отвлекается.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Проявляет забывчивость.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003232" cy="62068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псхолога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 работе с детьми СДВГ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0" y="620688"/>
            <a:ext cx="9144000" cy="590465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•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Научить осознавать задание, удерживать в памяти, самостоятельно проверять выполнение задания;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Научить приобретать навыки качественного, своевременного выполнения задания, ориентироваться в пространстве, быть внимательным.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• Научить доводить начатое дело до конца с высоким результатом.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Научить овладевать навыками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саморегуляции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: уметь расслаблять, напрягать мышцы ног, бедер, живота, груди, рук, лица по сигналу; расслаблять все тело при переходе от бодрствования ко сну по сигналу; фиксировать внимание; осуществлять самоконтроль.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Научить овладевать навыками устойчивых коммуникативных связей; навыками социальных отношений без негативной концепции; развивать в себе высокую самооценку, уверенность в себе и своих силах.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• Научить адекватно относиться к собственным неудачам.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• Научить контролировать свое поведение, управлять своими эмоциями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72008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Тесты для выявления СДВГ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980728"/>
            <a:ext cx="8136904" cy="5616624"/>
          </a:xfrm>
        </p:spPr>
        <p:txBody>
          <a:bodyPr>
            <a:normAutofit fontScale="32500" lnSpcReduction="20000"/>
          </a:bodyPr>
          <a:lstStyle/>
          <a:p>
            <a:r>
              <a:rPr lang="ru-RU" sz="5900" b="1" dirty="0" smtClean="0">
                <a:latin typeface="Times New Roman" pitchFamily="18" charset="0"/>
                <a:cs typeface="Times New Roman" pitchFamily="18" charset="0"/>
              </a:rPr>
              <a:t>Поставить диагноз определить индивидуальную медикаментозную форму лечения может только врач. </a:t>
            </a:r>
            <a:endParaRPr lang="ru-RU" sz="59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Тест самоконтроля и произвольности. Ребенку предлагается рассмотреть по очереди 4 картинки и описать изображенные на них ситуации, предлагая свои варианты разрешения проблем. Если ребенок объясняет, что причина неудач в скамейке, качелях, горке, краске и т.д., то есть неудачи не зависят от персонажей, то он еще не умеет себя контролировать свои действия и оценивать себя. Если ребенок причину неудач видит в самом герое и предлагает потренироваться, подрасти, позвать на помощь, значит у него развиты навыки самоконтроля и самооценки. Если ребенок видит причину неудач и в герое, и в объекте, то это может говорить о хорошей способности к разностороннему анализу ситуации.</a:t>
            </a:r>
          </a:p>
          <a:p>
            <a:pPr lvl="0"/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Тест устойчивости внимания «Корректурная проба». Могут быть различные вариации этого теста (с буквами, цифрами, символами).</a:t>
            </a:r>
          </a:p>
          <a:p>
            <a:pPr lvl="0"/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Тест объема динамического внимания (таблицы </a:t>
            </a:r>
            <a:r>
              <a:rPr lang="ru-RU" sz="5900" dirty="0" err="1" smtClean="0">
                <a:latin typeface="Times New Roman" pitchFamily="18" charset="0"/>
                <a:cs typeface="Times New Roman" pitchFamily="18" charset="0"/>
              </a:rPr>
              <a:t>Горбова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Тест переключения внимания (таблицы </a:t>
            </a:r>
            <a:r>
              <a:rPr lang="ru-RU" sz="5900" dirty="0" err="1" smtClean="0">
                <a:latin typeface="Times New Roman" pitchFamily="18" charset="0"/>
                <a:cs typeface="Times New Roman" pitchFamily="18" charset="0"/>
              </a:rPr>
              <a:t>Шульте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5900" dirty="0" err="1" smtClean="0">
                <a:latin typeface="Times New Roman" pitchFamily="18" charset="0"/>
                <a:cs typeface="Times New Roman" pitchFamily="18" charset="0"/>
              </a:rPr>
              <a:t>Горбова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0"/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Тест </a:t>
            </a:r>
            <a:r>
              <a:rPr lang="ru-RU" sz="5900" dirty="0" err="1" smtClean="0">
                <a:latin typeface="Times New Roman" pitchFamily="18" charset="0"/>
                <a:cs typeface="Times New Roman" pitchFamily="18" charset="0"/>
              </a:rPr>
              <a:t>Тулуз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5900" dirty="0" err="1" smtClean="0">
                <a:latin typeface="Times New Roman" pitchFamily="18" charset="0"/>
                <a:cs typeface="Times New Roman" pitchFamily="18" charset="0"/>
              </a:rPr>
              <a:t>Пьерона</a:t>
            </a:r>
            <a:r>
              <a:rPr lang="ru-RU" sz="5900" dirty="0" smtClean="0">
                <a:latin typeface="Times New Roman" pitchFamily="18" charset="0"/>
                <a:cs typeface="Times New Roman" pitchFamily="18" charset="0"/>
              </a:rPr>
              <a:t> (исследование свойств внимания: концентрации, устойчивости, переключаемости).</a:t>
            </a:r>
          </a:p>
          <a:p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7715200" cy="54868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Структура занятий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692696"/>
            <a:ext cx="8208912" cy="5760640"/>
          </a:xfrm>
        </p:spPr>
        <p:txBody>
          <a:bodyPr>
            <a:normAutofit fontScale="40000" lnSpcReduction="20000"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Занятие лучше начать с релаксации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с целью настройки.</a:t>
            </a: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Затем 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мозговая гимнастика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которая включает:</a:t>
            </a: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Дыхательные упражнения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, которые улучшают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ритмирование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организма, развивают самоконтроль и произвольность.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6000" b="1" dirty="0" err="1" smtClean="0">
                <a:latin typeface="Times New Roman" pitchFamily="18" charset="0"/>
                <a:cs typeface="Times New Roman" pitchFamily="18" charset="0"/>
              </a:rPr>
              <a:t>Глазодвигательные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 упражнения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позволяют расширить поле зрения, улучшить восприятие, снять глазное напряжение.</a:t>
            </a: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Функциональные </a:t>
            </a:r>
            <a:r>
              <a:rPr lang="ru-RU" sz="6000" dirty="0" err="1" smtClean="0">
                <a:latin typeface="Times New Roman" pitchFamily="18" charset="0"/>
                <a:cs typeface="Times New Roman" pitchFamily="18" charset="0"/>
              </a:rPr>
              <a:t>упражнения-развитие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внимания, произвольности, самоконтроля.</a:t>
            </a:r>
          </a:p>
          <a:p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Растяжка.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Упражнения для развития мелкой моторики рук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Массаж рук, ушных раковин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Коммуникативное упражнение.</a:t>
            </a: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Игра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 «Говори», «Гвалт», «Снежный ком» и т.д.</a:t>
            </a:r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 Релаксация.</a:t>
            </a:r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5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568952" cy="54868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Рекомендации для психологов: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9512" y="548680"/>
            <a:ext cx="8712968" cy="6309320"/>
          </a:xfrm>
        </p:spPr>
        <p:txBody>
          <a:bodyPr>
            <a:noAutofit/>
          </a:bodyPr>
          <a:lstStyle/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Избегайте повторения слов «нет» и «нельзя». 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Говорите сдержанно, спокойно, мягко. 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Для подкрепления устных инструкций используйте зрительную стимуляцию. 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определенный отрезок времени давайте ребенку только одно задание, чтобы он мог его завершить. 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Поощряйте ребенка за все виды деятельности, требующие концентрации внимания (работа с кубиками, раскрашивание и т. п.). 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отношениях с ребенком придерживайтесь «позитивной модели». Хвалите его каждый раз, когда он этого заслужил, подчеркивайте успехи. Это поможет укрепить уверенность ребенка в собственных силах, повысит его самооценку. Поощряйте ребенка сразу же, не откладывая на будущее. 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Снизить требования к аккуратности в начале работы, чтобы сформировать чувство успеха.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Использовать тактильный контакт (элементы массажа, прикосновения, поглаживания).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Давать короткие, четкие и конкретные инструкции.</a:t>
            </a:r>
          </a:p>
          <a:p>
            <a:pPr marL="144000" indent="-252000" algn="just">
              <a:spcBef>
                <a:spcPts val="0"/>
              </a:spcBef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Оставаться спокойным. Нет хладнокровия - нет преимущества!</a:t>
            </a:r>
          </a:p>
          <a:p>
            <a:pPr algn="just">
              <a:buNone/>
            </a:pPr>
            <a:endParaRPr lang="ru-RU" sz="1800" dirty="0" smtClean="0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1131</TotalTime>
  <Words>1039</Words>
  <Application>Microsoft Office PowerPoint</Application>
  <PresentationFormat>Экран (4:3)</PresentationFormat>
  <Paragraphs>77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Эркер</vt:lpstr>
      <vt:lpstr>Работа с детьми с синдромом дефицита внимания и гиперактивностью (СДВГ)  </vt:lpstr>
      <vt:lpstr>Синдром дефицита внимания и гиперактивности – расстройство, встречающееся примерно у 5% детей. У городских – чаще, чем у деревенских, у мальчиков – в 4-5 раз чаще, чем у девочек</vt:lpstr>
      <vt:lpstr>4 блока причин происхождения синдрома дефицита внимания с гиперактивностью:</vt:lpstr>
      <vt:lpstr>Слайд 4</vt:lpstr>
      <vt:lpstr> </vt:lpstr>
      <vt:lpstr>9 признаков проявления гиперактивности</vt:lpstr>
      <vt:lpstr>9 признаков нарушения внимания</vt:lpstr>
      <vt:lpstr>Задачи псхолога по работе с детьми СДВГ</vt:lpstr>
      <vt:lpstr>Тесты для выявления СДВГ</vt:lpstr>
      <vt:lpstr>Структура занятий</vt:lpstr>
      <vt:lpstr>Рекомендации для психологов: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Работа с детьми с синдромом дефицита внимания и гиперактивностью (СДВГ)  </dc:title>
  <dc:creator>xx</dc:creator>
  <cp:lastModifiedBy>xx</cp:lastModifiedBy>
  <cp:revision>75</cp:revision>
  <dcterms:created xsi:type="dcterms:W3CDTF">2020-07-30T06:43:22Z</dcterms:created>
  <dcterms:modified xsi:type="dcterms:W3CDTF">2020-08-20T09:34:56Z</dcterms:modified>
</cp:coreProperties>
</file>