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87" r:id="rId4"/>
    <p:sldId id="304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74" r:id="rId13"/>
    <p:sldId id="295" r:id="rId14"/>
    <p:sldId id="303" r:id="rId15"/>
    <p:sldId id="296" r:id="rId16"/>
    <p:sldId id="299" r:id="rId17"/>
    <p:sldId id="300" r:id="rId18"/>
    <p:sldId id="301" r:id="rId19"/>
    <p:sldId id="297" r:id="rId20"/>
    <p:sldId id="298" r:id="rId21"/>
    <p:sldId id="305" r:id="rId22"/>
    <p:sldId id="273" r:id="rId23"/>
    <p:sldId id="27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1B80FA-410C-4268-B7B2-11E80BBD71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CBEE3-D143-4916-B0AA-0646B7452C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4AD8536-3755-4D6E-BBE5-7A907FD83CA2}" type="datetimeFigureOut">
              <a:rPr lang="ru-RU" smtClean="0"/>
              <a:pPr/>
              <a:t>31.03.2011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4DEA04-5899-4B23-8405-78DA7191A1C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E:\&#1053;&#1072;&#1090;&#1072;&#1096;&#1072;\Nata\&#1040;&#1090;&#1090;&#1077;&#1089;&#1090;&#1072;&#1094;&#1080;&#1103;\www_fizika_ru%20-%20&#1048;&#1089;&#1082;&#1091;&#1089;&#1089;&#1090;&#1074;&#1077;&#1085;&#1085;&#1099;&#1077;%20&#1089;&#1087;&#1091;&#1090;&#1085;&#1080;&#1082;&#1080;.files\14e-i2.g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upload.wikimedia.org/wikipedia/commons/b/be/Sputnik_asm.jpg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upload.wikimedia.org/wikipedia/commons/d/df/Vostok_spacecraft.jpg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ru.wikipedia.org/wiki/%D0%A4%D0%B0%D0%B9%D0%BB:Lunokhod_1.jpg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4"/>
          <p:cNvSpPr>
            <a:spLocks noGrp="1" noChangeArrowheads="1" noChangeShapeType="1" noTextEdit="1"/>
          </p:cNvSpPr>
          <p:nvPr>
            <p:ph type="ctrTitle"/>
          </p:nvPr>
        </p:nvSpPr>
        <p:spPr bwMode="auto">
          <a:xfrm>
            <a:off x="571472" y="1357298"/>
            <a:ext cx="8099328" cy="18288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ОСВОЕНИЕ КОСМОСА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User\Рабочий стол\КИТАЙ\карта космодромов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50" y="-285776"/>
            <a:ext cx="9929850" cy="7143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sz="3600" dirty="0"/>
          </a:p>
        </p:txBody>
      </p:sp>
      <p:sp>
        <p:nvSpPr>
          <p:cNvPr id="22" name="Содержимое 21"/>
          <p:cNvSpPr>
            <a:spLocks noGrp="1"/>
          </p:cNvSpPr>
          <p:nvPr>
            <p:ph sz="quarter" idx="2"/>
          </p:nvPr>
        </p:nvSpPr>
        <p:spPr>
          <a:xfrm>
            <a:off x="5105400" y="1471599"/>
            <a:ext cx="4038600" cy="2185988"/>
          </a:xfrm>
        </p:spPr>
        <p:txBody>
          <a:bodyPr/>
          <a:lstStyle/>
          <a:p>
            <a:endParaRPr lang="ru-RU"/>
          </a:p>
        </p:txBody>
      </p:sp>
      <p:sp>
        <p:nvSpPr>
          <p:cNvPr id="23" name="Содержимое 22"/>
          <p:cNvSpPr>
            <a:spLocks noGrp="1"/>
          </p:cNvSpPr>
          <p:nvPr>
            <p:ph sz="quarter" idx="3"/>
          </p:nvPr>
        </p:nvSpPr>
        <p:spPr>
          <a:xfrm>
            <a:off x="5105400" y="3809987"/>
            <a:ext cx="4038600" cy="2187575"/>
          </a:xfrm>
        </p:spPr>
        <p:txBody>
          <a:bodyPr/>
          <a:lstStyle/>
          <a:p>
            <a:endParaRPr lang="ru-RU"/>
          </a:p>
        </p:txBody>
      </p:sp>
      <p:pic>
        <p:nvPicPr>
          <p:cNvPr id="25" name="Picture 4" descr="E:\Наташа\Nata\Аттестация\www_fizika_ru - Искусственные спутники.files\14e-i2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>
          <a:xfrm>
            <a:off x="4668838" y="1571612"/>
            <a:ext cx="4208462" cy="4249737"/>
          </a:xfrm>
          <a:prstGeom prst="rect">
            <a:avLst/>
          </a:prstGeom>
          <a:noFill/>
          <a:ln/>
        </p:spPr>
      </p:pic>
      <p:pic>
        <p:nvPicPr>
          <p:cNvPr id="26" name="Picture 11" descr="AG001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7045325" y="1571612"/>
            <a:ext cx="215900" cy="215900"/>
          </a:xfrm>
          <a:prstGeom prst="rect">
            <a:avLst/>
          </a:prstGeom>
          <a:noFill/>
          <a:ln/>
        </p:spPr>
      </p:pic>
      <p:pic>
        <p:nvPicPr>
          <p:cNvPr id="27" name="Picture 14" descr="AG001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325" y="1571612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5" descr="AG001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325" y="1571612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6" descr="AG001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325" y="1571612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7" descr="AG001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325" y="1571612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8" descr="AG001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325" y="1571612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9" descr="AG00129_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325" y="1571612"/>
            <a:ext cx="215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0" descr="e14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05463" y="2652699"/>
            <a:ext cx="2303462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0" y="500042"/>
            <a:ext cx="4500562" cy="592935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2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ело, скорость которого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равна 7,9 км/с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 направлена горизонтально относительно поверхности Земли, становится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искусственным спутником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движущимся по круговой орбите на небольшой высоте над Землей 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1 0.00532 C 0.0224 0.01481 0.03316 0.02453 0.04202 0.03865 C 0.05087 0.05278 0.05834 0.06782 0.06493 0.09004 C 0.07153 0.11227 0.07952 0.15023 0.0816 0.17199 C 0.08368 0.19375 0.07952 0.20787 0.07743 0.2206 C 0.07535 0.23333 0.07049 0.24375 0.0691 0.24838 " pathEditMode="relative" rAng="0" ptsTypes="aaaaaA">
                                      <p:cBhvr>
                                        <p:cTn id="1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" y="1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66667E-6 -2.59259E-6 C 0.01858 0.01181 0.03716 0.02384 0.05001 0.0375 C 0.06285 0.05116 0.06771 0.0588 0.07709 0.08194 C 0.08646 0.10509 0.10087 0.15046 0.10626 0.17639 C 0.11164 0.20231 0.10955 0.21667 0.10938 0.2375 C 0.10921 0.25833 0.10955 0.28032 0.10521 0.30139 C 0.10087 0.32245 0.09115 0.34792 0.08334 0.36389 C 0.07553 0.37986 0.06615 0.38819 0.05834 0.39722 C 0.05053 0.40625 0.04393 0.41227 0.03646 0.41806 C 0.029 0.42384 0.01702 0.42986 0.01355 0.43194 " pathEditMode="relative" ptsTypes="aaaaaaaaaA">
                                      <p:cBhvr>
                                        <p:cTn id="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-1.48148E-6 C 0.01615 0.00717 0.0323 0.01458 0.0448 0.02361 C 0.0573 0.03264 0.06511 0.04167 0.07501 0.05417 C 0.0849 0.06667 0.0948 0.07986 0.10417 0.09861 C 0.11355 0.11736 0.12483 0.14097 0.13126 0.16667 C 0.13768 0.19236 0.14133 0.22662 0.14272 0.25278 C 0.1441 0.27893 0.14306 0.2993 0.13959 0.32361 C 0.13612 0.34792 0.13212 0.37592 0.12188 0.39861 C 0.11164 0.4213 0.09133 0.44583 0.07813 0.45972 C 0.06494 0.47361 0.05956 0.47685 0.04272 0.48194 C 0.02587 0.48704 -0.00365 0.4912 -0.02292 0.49028 C -0.04219 0.48935 -0.0599 0.48171 -0.07292 0.47639 C -0.08594 0.47106 -0.09028 0.46852 -0.10104 0.45833 C -0.11181 0.44815 -0.12848 0.43079 -0.1375 0.41528 C -0.14653 0.39977 -0.15104 0.3787 -0.15521 0.36528 C -0.15938 0.35185 -0.16129 0.33981 -0.1625 0.33472 " pathEditMode="relative" ptsTypes="aaaaaaaaaaaaaaa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-0.0051 C 0.08229 -0.0051 0.18507 0.13125 0.18507 0.29907 C 0.18507 0.46713 0.08229 0.60393 -0.04375 0.60393 C -0.16944 0.60393 -0.2717 0.46713 -0.2717 0.29907 C -0.2717 0.13125 -0.16944 -0.0051 -0.04375 -0.0051 Z " pathEditMode="relative" rAng="0" ptsTypes="fffff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ris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794" y="460375"/>
            <a:ext cx="7110413" cy="593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 descr="e14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25094" y="1154135"/>
            <a:ext cx="1008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D:\РАЗНЫЕ КАРТИНКИ\открытки\день космонавтики\belka-strelka-cro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5025" y="2571750"/>
            <a:ext cx="57689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Прямоугольник 7"/>
          <p:cNvSpPr>
            <a:spLocks noChangeArrowheads="1"/>
          </p:cNvSpPr>
          <p:nvPr/>
        </p:nvSpPr>
        <p:spPr bwMode="auto">
          <a:xfrm>
            <a:off x="214313" y="0"/>
            <a:ext cx="3429000" cy="674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/>
              <a:t>20 августа 1960 года в космос летали собаки Белка и Стрелка, это были первые животные, которые  благополучно вернулись  из космического полета. После суточного полета они были возвращены на Землю в катапультируемой капсуле и стали мировыми знаменитостями.</a:t>
            </a: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4000500" y="0"/>
            <a:ext cx="51435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00B050"/>
                </a:solidFill>
              </a:rPr>
              <a:t>З</a:t>
            </a:r>
            <a:r>
              <a:rPr lang="ru-RU" sz="3200" b="1">
                <a:solidFill>
                  <a:srgbClr val="00B050"/>
                </a:solidFill>
                <a:cs typeface="Times New Roman" pitchFamily="18" charset="0"/>
              </a:rPr>
              <a:t>апуск второго космического корабля на орбиту спутника Земли</a:t>
            </a:r>
            <a:r>
              <a:rPr lang="ru-RU" sz="3200" b="1">
                <a:solidFill>
                  <a:srgbClr val="00B050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0"/>
            <a:ext cx="8435975" cy="242093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4 октября 1957 года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запуск первого искусственного спутника Земли в Советском Союзе.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Началось практическое освоение космоса </a:t>
            </a:r>
          </a:p>
        </p:txBody>
      </p:sp>
      <p:pic>
        <p:nvPicPr>
          <p:cNvPr id="4099" name="Picture 7" descr="Файл:Sputnik asm.jpg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835150" y="2076450"/>
            <a:ext cx="5832475" cy="47815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rgbClr val="FF0000"/>
                </a:solidFill>
              </a:rPr>
              <a:t>Пилотируемая космонавтика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341438"/>
            <a:ext cx="7499350" cy="16129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2800" smtClean="0"/>
              <a:t>стала развиваться после полёта в космос советского космонавта Юрия Гагарина 12 апреля 1961 года. </a:t>
            </a:r>
          </a:p>
        </p:txBody>
      </p:sp>
      <p:pic>
        <p:nvPicPr>
          <p:cNvPr id="5124" name="Picture 4" descr="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671888" y="2752725"/>
            <a:ext cx="5472112" cy="41052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Файл:Vostok spacecraft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1472" y="0"/>
            <a:ext cx="7358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Восход-1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D:\РАЗНЫЕ КАРТИНКИ\открытки\день космонавтики\валентина терешкова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3888" y="357188"/>
            <a:ext cx="4349750" cy="621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285750" y="357188"/>
            <a:ext cx="385762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Валентина Владимировна Николаева-Терешкова. Первая в мире женщина-космонавт.  Герой Советского Союза. Летчик-космонавт, полковник, кандидат технических наук. </a:t>
            </a:r>
          </a:p>
          <a:p>
            <a:r>
              <a:rPr lang="ru-RU" sz="2200"/>
              <a:t> Совершила космический полет 16-19 июня 1963 года на космическом корабле «Восток-6».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3"/>
          <p:cNvSpPr>
            <a:spLocks noChangeArrowheads="1"/>
          </p:cNvSpPr>
          <p:nvPr/>
        </p:nvSpPr>
        <p:spPr bwMode="auto">
          <a:xfrm>
            <a:off x="428625" y="428625"/>
            <a:ext cx="3714750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Алексей Архипович Леонов 18-19 марта 1965 года совместно с Павлом Беляевым совершил полёт в космос в качестве второго пилота на космическом корабле Восход-2. Продолжительность полёта 1 сутки 2 часа 2 минуты 17 секунд. В ходе этого полёта Леонов совершил первый в истории космонавтики выход в открытый космос продолжительностью 12 минут 9 секунд.</a:t>
            </a:r>
          </a:p>
        </p:txBody>
      </p:sp>
      <p:pic>
        <p:nvPicPr>
          <p:cNvPr id="19459" name="Picture 2" descr="D:\РАЗНЫЕ КАРТИНКИ\открытки\день космонавтики\леон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57188"/>
            <a:ext cx="4281487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Прямоугольник 1"/>
          <p:cNvSpPr>
            <a:spLocks noChangeArrowheads="1"/>
          </p:cNvSpPr>
          <p:nvPr/>
        </p:nvSpPr>
        <p:spPr bwMode="auto">
          <a:xfrm>
            <a:off x="642938" y="357188"/>
            <a:ext cx="814387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20 июля 1969 года американские астронавты совершили посадку на поверхность Луны.</a:t>
            </a:r>
          </a:p>
          <a:p>
            <a:r>
              <a:rPr lang="ru-RU" sz="2200"/>
              <a:t>Командир корабля Нейл Алден Армстронг, пилот лунного модуля Эдвин Юджин Олдрин, пилот орбитального модуля Майкл Коллинз. Все они отправились в космос второй раз. Полёт стартовал с мыса Канаверал 16 июля 1969 года.</a:t>
            </a:r>
          </a:p>
        </p:txBody>
      </p:sp>
      <p:pic>
        <p:nvPicPr>
          <p:cNvPr id="20483" name="Picture 2" descr="D:\РАЗНЫЕ КАРТИНКИ\открытки\день космонавтики\американц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38" y="2643188"/>
            <a:ext cx="67151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2"/>
          <p:cNvSpPr txBox="1">
            <a:spLocks noRot="1" noChangeArrowheads="1"/>
          </p:cNvSpPr>
          <p:nvPr/>
        </p:nvSpPr>
        <p:spPr>
          <a:xfrm>
            <a:off x="2285984" y="214290"/>
            <a:ext cx="7315200" cy="411162"/>
          </a:xfrm>
          <a:prstGeom prst="rect">
            <a:avLst/>
          </a:prstGeom>
        </p:spPr>
        <p:txBody>
          <a:bodyPr vert="horz" lIns="0" rIns="0" bIns="0" anchor="b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596px-5927_NAS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1157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14942" y="5715016"/>
            <a:ext cx="57864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4000" dirty="0" smtClean="0">
                <a:solidFill>
                  <a:srgbClr val="FF0000"/>
                </a:solidFill>
                <a:latin typeface="Calibri"/>
              </a:rPr>
              <a:t>Лунный модуль</a:t>
            </a:r>
            <a:endParaRPr lang="ru-RU" sz="4000" dirty="0">
              <a:solidFill>
                <a:srgbClr val="FF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428625" y="357188"/>
            <a:ext cx="835818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FF0000"/>
                </a:solidFill>
              </a:rPr>
              <a:t>Первый человек, ступивший на Луну, - командир корабля Нейл </a:t>
            </a:r>
            <a:r>
              <a:rPr lang="ru-RU" sz="2200" dirty="0" err="1">
                <a:solidFill>
                  <a:srgbClr val="FF0000"/>
                </a:solidFill>
              </a:rPr>
              <a:t>Армстронг</a:t>
            </a:r>
            <a:r>
              <a:rPr lang="ru-RU" sz="2200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21507" name="Picture 2" descr="D:\РАЗНЫЕ КАРТИНКИ\открытки\день космонавтики\272397-936496ffbcb7a47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285875"/>
            <a:ext cx="7429500" cy="518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381" y="0"/>
            <a:ext cx="91683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57224" y="1000108"/>
            <a:ext cx="721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Луна 16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300px-Lunokhod_1">
            <a:hlinkClick r:id="rId2" tooltip="Луноход-1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1275" y="2570163"/>
            <a:ext cx="5292725" cy="428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4214810" cy="6215081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</a:rPr>
              <a:t>Масса</a:t>
            </a:r>
            <a:r>
              <a:rPr lang="ru-RU" sz="3200" dirty="0" smtClean="0">
                <a:latin typeface="Times New Roman" pitchFamily="18" charset="0"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</a:rPr>
              <a:t>«Лунохода-1»</a:t>
            </a:r>
            <a:r>
              <a:rPr lang="ru-RU" sz="3200" dirty="0" smtClean="0">
                <a:latin typeface="Times New Roman" pitchFamily="18" charset="0"/>
              </a:rPr>
              <a:t> — 756 кг. </a:t>
            </a:r>
            <a:br>
              <a:rPr lang="ru-RU" sz="3200" dirty="0" smtClean="0">
                <a:latin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</a:rPr>
              <a:t>Диаметр по верхнему основанию корпуса — 2150мм, </a:t>
            </a:r>
            <a:br>
              <a:rPr lang="ru-RU" sz="3200" dirty="0" smtClean="0">
                <a:latin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</a:rPr>
              <a:t>Высота 1920 мм, </a:t>
            </a:r>
            <a:br>
              <a:rPr lang="ru-RU" sz="3200" dirty="0" smtClean="0">
                <a:latin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</a:rPr>
              <a:t>Длина шасси  — 2215 мм,</a:t>
            </a:r>
            <a:br>
              <a:rPr lang="ru-RU" sz="3200" dirty="0" smtClean="0">
                <a:latin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</a:rPr>
              <a:t>Ширина колеи — 1600 мм.</a:t>
            </a:r>
            <a:r>
              <a:rPr lang="ru-RU" sz="40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0000"/>
                </a:solidFill>
                <a:effectLst/>
                <a:latin typeface="a_LCDNovaObl" pitchFamily="34" charset="-52"/>
              </a:rPr>
              <a:t>Венера 1</a:t>
            </a:r>
            <a:endParaRPr lang="ru-RU" dirty="0" smtClean="0">
              <a:solidFill>
                <a:srgbClr val="FF0000"/>
              </a:solidFill>
              <a:latin typeface="a_LCDNovaObl" pitchFamily="34" charset="-52"/>
            </a:endParaRPr>
          </a:p>
        </p:txBody>
      </p:sp>
      <p:pic>
        <p:nvPicPr>
          <p:cNvPr id="20483" name="Рисунок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8890" y="1935163"/>
            <a:ext cx="6326220" cy="4389437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3000" y="30163"/>
            <a:ext cx="7543800" cy="6699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0000"/>
                </a:solidFill>
                <a:effectLst/>
                <a:latin typeface="a_LCDNovaObl" pitchFamily="34" charset="-52"/>
              </a:rPr>
              <a:t>Венера 3</a:t>
            </a:r>
            <a:endParaRPr lang="ru-RU" dirty="0" smtClean="0">
              <a:solidFill>
                <a:srgbClr val="FF0000"/>
              </a:solidFill>
              <a:latin typeface="a_LCDNovaObl" pitchFamily="34" charset="-52"/>
            </a:endParaRPr>
          </a:p>
        </p:txBody>
      </p:sp>
      <p:pic>
        <p:nvPicPr>
          <p:cNvPr id="21507" name="Рисунок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5929322" y="0"/>
            <a:ext cx="3214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_LCDNovaObl" pitchFamily="34" charset="-52"/>
              </a:rPr>
              <a:t>Венера 3</a:t>
            </a:r>
            <a:endParaRPr lang="ru-RU" sz="32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543800" cy="7461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>
                <a:effectLst/>
                <a:latin typeface="a_LCDNovaObl" pitchFamily="34" charset="-52"/>
              </a:rPr>
              <a:t>Венера 7</a:t>
            </a:r>
            <a:endParaRPr lang="ru-RU" dirty="0" smtClean="0">
              <a:latin typeface="a_LCDNovaObl" pitchFamily="34" charset="-52"/>
            </a:endParaRPr>
          </a:p>
        </p:txBody>
      </p:sp>
      <p:pic>
        <p:nvPicPr>
          <p:cNvPr id="23555" name="Рисунок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29713" cy="6858000"/>
          </a:xfrm>
          <a:noFill/>
        </p:spPr>
      </p:pic>
      <p:sp>
        <p:nvSpPr>
          <p:cNvPr id="5" name="Прямоугольник 4"/>
          <p:cNvSpPr/>
          <p:nvPr/>
        </p:nvSpPr>
        <p:spPr>
          <a:xfrm>
            <a:off x="5214942" y="0"/>
            <a:ext cx="39290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_LCDNovaObl" pitchFamily="34" charset="-52"/>
              </a:rPr>
              <a:t>                       </a:t>
            </a:r>
            <a:r>
              <a:rPr lang="ru-RU" sz="4000" dirty="0" smtClean="0">
                <a:solidFill>
                  <a:srgbClr val="FF0000"/>
                </a:solidFill>
                <a:latin typeface="a_LCDNovaObl" pitchFamily="34" charset="-52"/>
              </a:rPr>
              <a:t>Венера 7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6800" y="152400"/>
            <a:ext cx="7543800" cy="515938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0000"/>
                </a:solidFill>
                <a:effectLst/>
                <a:latin typeface="a_LCDNovaObl" pitchFamily="34" charset="-52"/>
              </a:rPr>
              <a:t>МАРС 1</a:t>
            </a:r>
            <a:endParaRPr lang="ru-RU" dirty="0" smtClean="0">
              <a:solidFill>
                <a:srgbClr val="FF0000"/>
              </a:solidFill>
              <a:latin typeface="a_LCDNovaObl" pitchFamily="34" charset="-52"/>
            </a:endParaRPr>
          </a:p>
        </p:txBody>
      </p:sp>
      <p:pic>
        <p:nvPicPr>
          <p:cNvPr id="14339" name="Рисунок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652463"/>
            <a:ext cx="7924800" cy="6191250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66800" y="76200"/>
            <a:ext cx="7543800" cy="609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0000"/>
                </a:solidFill>
                <a:effectLst/>
                <a:latin typeface="a_LCDNovaObl" pitchFamily="34" charset="-52"/>
              </a:rPr>
              <a:t>МАРС 3</a:t>
            </a:r>
            <a:endParaRPr lang="ru-RU" dirty="0" smtClean="0">
              <a:solidFill>
                <a:srgbClr val="FF0000"/>
              </a:solidFill>
              <a:latin typeface="a_LCDNovaObl" pitchFamily="34" charset="-52"/>
            </a:endParaRPr>
          </a:p>
        </p:txBody>
      </p:sp>
      <p:pic>
        <p:nvPicPr>
          <p:cNvPr id="16387" name="Рисунок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690563"/>
            <a:ext cx="7848600" cy="6167437"/>
          </a:xfr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/>
        </p:nvSpPr>
        <p:spPr bwMode="auto">
          <a:xfrm>
            <a:off x="457200" y="23336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defRPr>
            </a:lvl9pPr>
          </a:lstStyle>
          <a:p>
            <a:r>
              <a:rPr lang="ru-RU" sz="4000" b="1">
                <a:solidFill>
                  <a:srgbClr val="FF0000"/>
                </a:solidFill>
              </a:rPr>
              <a:t>Старт космического корабля СОЮЗ</a:t>
            </a:r>
          </a:p>
        </p:txBody>
      </p:sp>
      <p:pic>
        <p:nvPicPr>
          <p:cNvPr id="5" name="Picture 4" descr="im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655763"/>
            <a:ext cx="6911975" cy="4968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5214938" y="1071563"/>
            <a:ext cx="3429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Lucida Sans Unicode" pitchFamily="34" charset="0"/>
              </a:rPr>
              <a:t>Орбитальный комплекс </a:t>
            </a:r>
            <a:r>
              <a:rPr lang="ru-RU" dirty="0">
                <a:solidFill>
                  <a:srgbClr val="FF0000"/>
                </a:solidFill>
                <a:latin typeface="Lucida Sans Unicode" pitchFamily="34" charset="0"/>
              </a:rPr>
              <a:t>«Мир» </a:t>
            </a:r>
            <a:r>
              <a:rPr lang="ru-RU" dirty="0">
                <a:latin typeface="Lucida Sans Unicode" pitchFamily="34" charset="0"/>
              </a:rPr>
              <a:t>находился в эксплуатации до июня 2000 года – почти что втрое дольше, чем было запланировано при запуске станции. За это время на нем было проведено 28 космических экспедиций, в общей сложности на комплексе побывали 139 российских и зарубежных исследователей космоса, было размещено 11,5 тонн научного оборудования 240 наименований из 27 стран мира. </a:t>
            </a:r>
            <a:br>
              <a:rPr lang="ru-RU" dirty="0">
                <a:latin typeface="Lucida Sans Unicode" pitchFamily="34" charset="0"/>
              </a:rPr>
            </a:br>
            <a:r>
              <a:rPr lang="ru-RU" dirty="0">
                <a:latin typeface="Lucida Sans Unicode" pitchFamily="34" charset="0"/>
              </a:rPr>
              <a:t/>
            </a:r>
            <a:br>
              <a:rPr lang="ru-RU" dirty="0">
                <a:latin typeface="Lucida Sans Unicode" pitchFamily="34" charset="0"/>
              </a:rPr>
            </a:br>
            <a:endParaRPr lang="ru-RU" dirty="0">
              <a:latin typeface="Lucida Sans Unicode" pitchFamily="34" charset="0"/>
            </a:endParaRPr>
          </a:p>
        </p:txBody>
      </p:sp>
      <p:pic>
        <p:nvPicPr>
          <p:cNvPr id="5" name="Рисунок 2" descr="Орбитальная станция «Мир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857250"/>
            <a:ext cx="47640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Музон\Жека\Учеба\Астрофото\МКС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35396" y="6273225"/>
            <a:ext cx="73086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Международная космическая станция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</TotalTime>
  <Words>309</Words>
  <Application>Microsoft Office PowerPoint</Application>
  <PresentationFormat>Экран (4:3)</PresentationFormat>
  <Paragraphs>33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Поток</vt:lpstr>
      <vt:lpstr>ОСВОЕНИЕ КОСМОСА</vt:lpstr>
      <vt:lpstr>Слайд 2</vt:lpstr>
      <vt:lpstr>Слайд 3</vt:lpstr>
      <vt:lpstr>Слайд 4</vt:lpstr>
      <vt:lpstr>Слайд 5</vt:lpstr>
      <vt:lpstr>Слайд 6</vt:lpstr>
      <vt:lpstr>Пилотируемая космонавтика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Масса «Лунохода-1» — 756 кг.  Диаметр по верхнему основанию корпуса — 2150мм,  Высота 1920 мм,  Длина шасси  — 2215 мм, Ширина колеи — 1600 мм. </vt:lpstr>
      <vt:lpstr>Венера 1</vt:lpstr>
      <vt:lpstr>Венера 3</vt:lpstr>
      <vt:lpstr>Венера 7</vt:lpstr>
      <vt:lpstr>МАРС 1</vt:lpstr>
      <vt:lpstr>МАРС 3</vt:lpstr>
      <vt:lpstr>Слайд 21</vt:lpstr>
      <vt:lpstr>Слайд 22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2011-03-26T04:05:21Z</dcterms:created>
  <dcterms:modified xsi:type="dcterms:W3CDTF">2011-03-31T10:30:13Z</dcterms:modified>
</cp:coreProperties>
</file>