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theme/theme7.xml" ContentType="application/vnd.openxmlformats-officedocument.theme+xml"/>
  <Override PartName="/ppt/slideLayouts/slideLayout19.xml" ContentType="application/vnd.openxmlformats-officedocument.presentationml.slideLayout+xml"/>
  <Override PartName="/ppt/theme/theme8.xml" ContentType="application/vnd.openxmlformats-officedocument.theme+xml"/>
  <Override PartName="/ppt/slideLayouts/slideLayout2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64" r:id="rId4"/>
    <p:sldMasterId id="2147483668" r:id="rId5"/>
    <p:sldMasterId id="2147483670" r:id="rId6"/>
    <p:sldMasterId id="2147483672" r:id="rId7"/>
    <p:sldMasterId id="2147483674" r:id="rId8"/>
    <p:sldMasterId id="2147483676" r:id="rId9"/>
  </p:sldMasterIdLst>
  <p:notesMasterIdLst>
    <p:notesMasterId r:id="rId36"/>
  </p:notesMasterIdLst>
  <p:sldIdLst>
    <p:sldId id="354" r:id="rId10"/>
    <p:sldId id="321" r:id="rId11"/>
    <p:sldId id="323" r:id="rId12"/>
    <p:sldId id="325" r:id="rId13"/>
    <p:sldId id="308" r:id="rId14"/>
    <p:sldId id="327" r:id="rId15"/>
    <p:sldId id="350" r:id="rId16"/>
    <p:sldId id="349" r:id="rId17"/>
    <p:sldId id="351" r:id="rId18"/>
    <p:sldId id="352" r:id="rId19"/>
    <p:sldId id="297" r:id="rId20"/>
    <p:sldId id="356" r:id="rId21"/>
    <p:sldId id="355" r:id="rId22"/>
    <p:sldId id="330" r:id="rId23"/>
    <p:sldId id="333" r:id="rId24"/>
    <p:sldId id="346" r:id="rId25"/>
    <p:sldId id="290" r:id="rId26"/>
    <p:sldId id="275" r:id="rId27"/>
    <p:sldId id="276" r:id="rId28"/>
    <p:sldId id="277" r:id="rId29"/>
    <p:sldId id="280" r:id="rId30"/>
    <p:sldId id="279" r:id="rId31"/>
    <p:sldId id="281" r:id="rId32"/>
    <p:sldId id="282" r:id="rId33"/>
    <p:sldId id="353" r:id="rId34"/>
    <p:sldId id="310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75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624" autoAdjust="0"/>
  </p:normalViewPr>
  <p:slideViewPr>
    <p:cSldViewPr>
      <p:cViewPr varScale="1">
        <p:scale>
          <a:sx n="87" d="100"/>
          <a:sy n="87" d="100"/>
        </p:scale>
        <p:origin x="111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513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78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009E0-9C33-49DC-823A-07472D2190E1}" type="datetimeFigureOut">
              <a:rPr lang="ru-RU" smtClean="0"/>
              <a:pPr/>
              <a:t>06.02.2020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D1E4C-4FA6-4F18-854D-75D4A7129E0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469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38D3D-9819-4B35-B2BE-B62E65D9962A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585A-3739-4A77-8B58-5C4B31904E4E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C6664-3C53-48C2-A7CE-D02124B479BF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A9725-7A8F-4E5D-98A7-15F647B47A36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872BF-99FC-46A6-B7CD-CB9639E7AD60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E38B1-2DA3-4125-8BDB-F5FC8673A587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D9FF3-5234-4941-BA2C-6FF8AF2733DA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2D87A-8F4D-4B25-816D-42B61DBE083E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74EC4-C43C-4B17-8D87-BC7774B4D084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EB93-E27B-4233-B272-F7CAF67923CB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1C695-CE3A-47FB-BE79-2615874915F6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F8FE5-5D8C-4FFF-9E3C-95C22BFA24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22999-B21E-4722-A0C5-267E391ED3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4127A-0FD7-4B64-8818-3AB63F036F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22999-B21E-4722-A0C5-267E391ED3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4127A-0FD7-4B64-8818-3AB63F036F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22999-B21E-4722-A0C5-267E391ED3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4127A-0FD7-4B64-8818-3AB63F036F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22999-B21E-4722-A0C5-267E391ED3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4127A-0FD7-4B64-8818-3AB63F036F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22999-B21E-4722-A0C5-267E391ED3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4127A-0FD7-4B64-8818-3AB63F036F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22999-B21E-4722-A0C5-267E391ED3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4127A-0FD7-4B64-8818-3AB63F036F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22999-B21E-4722-A0C5-267E391ED36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4127A-0FD7-4B64-8818-3AB63F036F0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A8540-E79E-4E32-BDB4-B8235A41B4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9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9F790-BB6B-47D7-9632-5B6A34409286}" type="datetime1">
              <a:rPr lang="ru-RU" smtClean="0"/>
              <a:pPr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4243B-D40F-4762-BB0D-01A6AC1DFB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C0326A-5D6D-4D0B-A7DC-A1F1A2938D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346F56-3368-420C-A2F5-9ED132E51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C0326A-5D6D-4D0B-A7DC-A1F1A2938D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346F56-3368-420C-A2F5-9ED132E51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C0326A-5D6D-4D0B-A7DC-A1F1A2938D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346F56-3368-420C-A2F5-9ED132E51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C0326A-5D6D-4D0B-A7DC-A1F1A2938D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346F56-3368-420C-A2F5-9ED132E51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C0326A-5D6D-4D0B-A7DC-A1F1A2938D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346F56-3368-420C-A2F5-9ED132E51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C0326A-5D6D-4D0B-A7DC-A1F1A2938D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346F56-3368-420C-A2F5-9ED132E51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C0326A-5D6D-4D0B-A7DC-A1F1A2938D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346F56-3368-420C-A2F5-9ED132E51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7C0326A-5D6D-4D0B-A7DC-A1F1A2938D3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06.02.2020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346F56-3368-420C-A2F5-9ED132E51A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6" Type="http://schemas.openxmlformats.org/officeDocument/2006/relationships/slide" Target="slide1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20.xm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4.xml"/><Relationship Id="rId1" Type="http://schemas.openxmlformats.org/officeDocument/2006/relationships/audio" Target="file:///C:\Users\&#1057;&#1074;&#1077;&#1090;&#1083;&#1072;&#1085;&#1072;\Desktop\&#1050;&#1091;&#1088;&#1089;&#1099;%2020014\&#1048;&#1075;&#1088;&#1072;3\&#1042;&#1086;&#1083;&#1077;&#1081;&#1073;&#1086;&#1083;\&#1072;&#1087;&#1087;.mp3" TargetMode="Externa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5.xml"/><Relationship Id="rId1" Type="http://schemas.openxmlformats.org/officeDocument/2006/relationships/audio" Target="file:///C:\Users\&#1057;&#1074;&#1077;&#1090;&#1083;&#1072;&#1085;&#1072;\Desktop\&#1050;&#1091;&#1088;&#1089;&#1099;%2020014\&#1048;&#1075;&#1088;&#1072;3\&#1042;&#1086;&#1083;&#1077;&#1081;&#1073;&#1086;&#1083;\&#1072;&#1087;&#1087;.mp3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7.xml"/><Relationship Id="rId1" Type="http://schemas.openxmlformats.org/officeDocument/2006/relationships/audio" Target="file:///C:\Users\&#1057;&#1074;&#1077;&#1090;&#1083;&#1072;&#1085;&#1072;\Desktop\&#1050;&#1091;&#1088;&#1089;&#1099;%2020014\&#1048;&#1075;&#1088;&#1072;3\&#1042;&#1086;&#1083;&#1077;&#1081;&#1073;&#1086;&#1083;\&#1072;&#1087;&#1087;.mp3" TargetMode="Externa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6.xml"/><Relationship Id="rId1" Type="http://schemas.openxmlformats.org/officeDocument/2006/relationships/audio" Target="file:///C:\Users\&#1057;&#1074;&#1077;&#1090;&#1083;&#1072;&#1085;&#1072;\Desktop\&#1050;&#1091;&#1088;&#1089;&#1099;%2020014\&#1048;&#1075;&#1088;&#1072;3\&#1042;&#1086;&#1083;&#1077;&#1081;&#1073;&#1086;&#1083;\&#1072;&#1087;&#1087;.mp3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8.xml"/><Relationship Id="rId1" Type="http://schemas.openxmlformats.org/officeDocument/2006/relationships/audio" Target="file:///C:\Users\&#1057;&#1074;&#1077;&#1090;&#1083;&#1072;&#1085;&#1072;\Desktop\&#1050;&#1091;&#1088;&#1089;&#1099;%2020014\&#1048;&#1075;&#1088;&#1072;3\&#1042;&#1086;&#1083;&#1077;&#1081;&#1073;&#1086;&#1083;\&#1072;&#1087;&#1087;.mp3" TargetMode="External"/><Relationship Id="rId6" Type="http://schemas.openxmlformats.org/officeDocument/2006/relationships/image" Target="../media/image33.png"/><Relationship Id="rId5" Type="http://schemas.openxmlformats.org/officeDocument/2006/relationships/image" Target="../media/image28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9.xml"/><Relationship Id="rId1" Type="http://schemas.openxmlformats.org/officeDocument/2006/relationships/audio" Target="file:///C:\Users\&#1057;&#1074;&#1077;&#1090;&#1083;&#1072;&#1085;&#1072;\Desktop\&#1050;&#1091;&#1088;&#1089;&#1099;%2020014\&#1048;&#1075;&#1088;&#1072;3\&#1042;&#1086;&#1083;&#1077;&#1081;&#1073;&#1086;&#1083;\&#1072;&#1087;&#1087;.mp3" TargetMode="Externa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1" descr="Пергамент"/>
          <p:cNvSpPr>
            <a:spLocks noChangeArrowheads="1"/>
          </p:cNvSpPr>
          <p:nvPr/>
        </p:nvSpPr>
        <p:spPr bwMode="auto">
          <a:xfrm>
            <a:off x="1908175" y="333375"/>
            <a:ext cx="5472113" cy="6477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Составь </a:t>
            </a:r>
            <a:r>
              <a:rPr lang="ru-RU" sz="4000" dirty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кластер</a:t>
            </a:r>
          </a:p>
        </p:txBody>
      </p:sp>
      <p:sp>
        <p:nvSpPr>
          <p:cNvPr id="11267" name="Oval 207" descr="Пергамент"/>
          <p:cNvSpPr>
            <a:spLocks noChangeArrowheads="1"/>
          </p:cNvSpPr>
          <p:nvPr/>
        </p:nvSpPr>
        <p:spPr bwMode="auto">
          <a:xfrm>
            <a:off x="1643042" y="2928934"/>
            <a:ext cx="1439863" cy="1150937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 dirty="0"/>
              <a:t>Создающие </a:t>
            </a:r>
          </a:p>
          <a:p>
            <a:pPr algn="ctr"/>
            <a:r>
              <a:rPr lang="ru-RU" sz="1400" b="1" dirty="0"/>
              <a:t>инструменты</a:t>
            </a:r>
          </a:p>
          <a:p>
            <a:pPr algn="ctr"/>
            <a:r>
              <a:rPr lang="en-US" sz="1400" b="1" dirty="0"/>
              <a:t>Paint</a:t>
            </a:r>
            <a:endParaRPr lang="ru-RU" sz="1400" b="1" dirty="0"/>
          </a:p>
        </p:txBody>
      </p:sp>
      <p:sp>
        <p:nvSpPr>
          <p:cNvPr id="11268" name="Line 208"/>
          <p:cNvSpPr>
            <a:spLocks noChangeShapeType="1"/>
          </p:cNvSpPr>
          <p:nvPr/>
        </p:nvSpPr>
        <p:spPr bwMode="auto">
          <a:xfrm flipH="1" flipV="1">
            <a:off x="1416483" y="2174077"/>
            <a:ext cx="215900" cy="430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69" name="Line 209"/>
          <p:cNvSpPr>
            <a:spLocks noChangeShapeType="1"/>
          </p:cNvSpPr>
          <p:nvPr/>
        </p:nvSpPr>
        <p:spPr bwMode="auto">
          <a:xfrm flipV="1">
            <a:off x="3133418" y="2138292"/>
            <a:ext cx="2889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Line 210"/>
          <p:cNvSpPr>
            <a:spLocks noChangeShapeType="1"/>
          </p:cNvSpPr>
          <p:nvPr/>
        </p:nvSpPr>
        <p:spPr bwMode="auto">
          <a:xfrm>
            <a:off x="3715546" y="3473735"/>
            <a:ext cx="433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Line 211"/>
          <p:cNvSpPr>
            <a:spLocks noChangeShapeType="1"/>
          </p:cNvSpPr>
          <p:nvPr/>
        </p:nvSpPr>
        <p:spPr bwMode="auto">
          <a:xfrm>
            <a:off x="3332452" y="4291806"/>
            <a:ext cx="360362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Line 212"/>
          <p:cNvSpPr>
            <a:spLocks noChangeShapeType="1"/>
          </p:cNvSpPr>
          <p:nvPr/>
        </p:nvSpPr>
        <p:spPr bwMode="auto">
          <a:xfrm>
            <a:off x="2437898" y="4630458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Line 213"/>
          <p:cNvSpPr>
            <a:spLocks noChangeShapeType="1"/>
          </p:cNvSpPr>
          <p:nvPr/>
        </p:nvSpPr>
        <p:spPr bwMode="auto">
          <a:xfrm flipH="1">
            <a:off x="1228005" y="4293104"/>
            <a:ext cx="28892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Line 215"/>
          <p:cNvSpPr>
            <a:spLocks noChangeShapeType="1"/>
          </p:cNvSpPr>
          <p:nvPr/>
        </p:nvSpPr>
        <p:spPr bwMode="auto">
          <a:xfrm flipH="1">
            <a:off x="659596" y="3484007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82" name="Oval 223" descr="Пергамент"/>
          <p:cNvSpPr>
            <a:spLocks noChangeArrowheads="1"/>
          </p:cNvSpPr>
          <p:nvPr/>
        </p:nvSpPr>
        <p:spPr bwMode="auto">
          <a:xfrm>
            <a:off x="6191250" y="2852738"/>
            <a:ext cx="1439863" cy="1150937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400" b="1"/>
              <a:t>Красящие</a:t>
            </a:r>
          </a:p>
          <a:p>
            <a:pPr algn="ctr"/>
            <a:r>
              <a:rPr lang="ru-RU" sz="1400" b="1"/>
              <a:t>инструменты</a:t>
            </a:r>
          </a:p>
          <a:p>
            <a:pPr algn="ctr"/>
            <a:r>
              <a:rPr lang="en-US" sz="1400" b="1"/>
              <a:t>Paint</a:t>
            </a:r>
            <a:endParaRPr lang="ru-RU" sz="1400" b="1"/>
          </a:p>
        </p:txBody>
      </p:sp>
      <p:sp>
        <p:nvSpPr>
          <p:cNvPr id="11283" name="Line 226"/>
          <p:cNvSpPr>
            <a:spLocks noChangeShapeType="1"/>
          </p:cNvSpPr>
          <p:nvPr/>
        </p:nvSpPr>
        <p:spPr bwMode="auto">
          <a:xfrm>
            <a:off x="8124995" y="3484007"/>
            <a:ext cx="433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84" name="Line 228"/>
          <p:cNvSpPr>
            <a:spLocks noChangeShapeType="1"/>
          </p:cNvSpPr>
          <p:nvPr/>
        </p:nvSpPr>
        <p:spPr bwMode="auto">
          <a:xfrm>
            <a:off x="6816665" y="4508420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89" name="Line 238"/>
          <p:cNvSpPr>
            <a:spLocks noChangeShapeType="1"/>
          </p:cNvSpPr>
          <p:nvPr/>
        </p:nvSpPr>
        <p:spPr bwMode="auto">
          <a:xfrm flipV="1">
            <a:off x="6757712" y="1958177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90" name="Line 239"/>
          <p:cNvSpPr>
            <a:spLocks noChangeShapeType="1"/>
          </p:cNvSpPr>
          <p:nvPr/>
        </p:nvSpPr>
        <p:spPr bwMode="auto">
          <a:xfrm flipH="1">
            <a:off x="5147974" y="3440419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291" name="Line 240"/>
          <p:cNvSpPr>
            <a:spLocks noChangeShapeType="1"/>
          </p:cNvSpPr>
          <p:nvPr/>
        </p:nvSpPr>
        <p:spPr bwMode="auto">
          <a:xfrm>
            <a:off x="4714876" y="1196975"/>
            <a:ext cx="0" cy="566102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" name="Oval 207" descr="Пергамент"/>
          <p:cNvSpPr>
            <a:spLocks noChangeArrowheads="1"/>
          </p:cNvSpPr>
          <p:nvPr/>
        </p:nvSpPr>
        <p:spPr bwMode="auto">
          <a:xfrm>
            <a:off x="1091396" y="2387565"/>
            <a:ext cx="2624150" cy="2158206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/>
              <a:t>Создающие </a:t>
            </a:r>
          </a:p>
          <a:p>
            <a:pPr algn="ctr"/>
            <a:r>
              <a:rPr lang="ru-RU" sz="2800" b="1" dirty="0"/>
              <a:t>инструменты</a:t>
            </a:r>
          </a:p>
          <a:p>
            <a:pPr algn="ctr"/>
            <a:r>
              <a:rPr lang="en-US" sz="2800" b="1" dirty="0"/>
              <a:t>Paint</a:t>
            </a:r>
            <a:endParaRPr lang="ru-RU" sz="2800" b="1" dirty="0"/>
          </a:p>
        </p:txBody>
      </p:sp>
      <p:sp>
        <p:nvSpPr>
          <p:cNvPr id="35" name="Oval 223" descr="Пергамент"/>
          <p:cNvSpPr>
            <a:spLocks noChangeArrowheads="1"/>
          </p:cNvSpPr>
          <p:nvPr/>
        </p:nvSpPr>
        <p:spPr bwMode="auto">
          <a:xfrm>
            <a:off x="5508336" y="2387565"/>
            <a:ext cx="2616659" cy="2120855"/>
          </a:xfrm>
          <a:prstGeom prst="ellips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/>
              <a:t>Красящие</a:t>
            </a:r>
          </a:p>
          <a:p>
            <a:pPr algn="ctr"/>
            <a:r>
              <a:rPr lang="ru-RU" sz="2800" b="1" dirty="0"/>
              <a:t>инструменты</a:t>
            </a:r>
          </a:p>
          <a:p>
            <a:pPr algn="ctr"/>
            <a:r>
              <a:rPr lang="en-US" sz="2800" b="1" dirty="0"/>
              <a:t>Paint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571514574"/>
      </p:ext>
    </p:extLst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  <p:bldP spid="11268" grpId="0" animBg="1"/>
      <p:bldP spid="11269" grpId="0" animBg="1"/>
      <p:bldP spid="11270" grpId="0" animBg="1"/>
      <p:bldP spid="11271" grpId="0" animBg="1"/>
      <p:bldP spid="11272" grpId="0" animBg="1"/>
      <p:bldP spid="11273" grpId="0" animBg="1"/>
      <p:bldP spid="11274" grpId="0" animBg="1"/>
      <p:bldP spid="11282" grpId="0" animBg="1"/>
      <p:bldP spid="11283" grpId="0" animBg="1"/>
      <p:bldP spid="11284" grpId="0" animBg="1"/>
      <p:bldP spid="11289" grpId="0" animBg="1"/>
      <p:bldP spid="1129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57224" y="214291"/>
            <a:ext cx="7747224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Рассмотрим окно графического редактора </a:t>
            </a:r>
            <a:r>
              <a:rPr lang="ru-RU" sz="2400" b="1" dirty="0" err="1"/>
              <a:t>Paint</a:t>
            </a:r>
            <a:r>
              <a:rPr lang="ru-RU" sz="2400" b="1" dirty="0"/>
              <a:t>, </a:t>
            </a:r>
            <a:r>
              <a:rPr lang="ru-RU" sz="2400" b="1" dirty="0" smtClean="0"/>
              <a:t> которое </a:t>
            </a:r>
            <a:r>
              <a:rPr lang="ru-RU" sz="2400" b="1" dirty="0"/>
              <a:t>появляется сразу после загрузки программы.</a:t>
            </a:r>
          </a:p>
        </p:txBody>
      </p:sp>
      <p:pic>
        <p:nvPicPr>
          <p:cNvPr id="7171" name="Picture 3" descr="C:\Users\Нурсиль\Desktop\pa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382" y="1118937"/>
            <a:ext cx="7929618" cy="57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2500306"/>
            <a:ext cx="550545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3143248"/>
            <a:ext cx="2073275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068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Нурсиль\Desktop\pa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2555776" y="1314900"/>
            <a:ext cx="1440160" cy="8640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70C0"/>
                </a:solidFill>
              </a:rPr>
              <a:t>заголовок окна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flipH="1" flipV="1">
            <a:off x="1403648" y="116632"/>
            <a:ext cx="1296144" cy="1198268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539552" y="1455498"/>
            <a:ext cx="1512168" cy="936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строка </a:t>
            </a:r>
            <a:r>
              <a:rPr lang="ru-RU" sz="2000" dirty="0">
                <a:solidFill>
                  <a:srgbClr val="FF0000"/>
                </a:solidFill>
              </a:rPr>
              <a:t>меню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1052246" y="328430"/>
            <a:ext cx="351402" cy="11354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5004048" y="1440914"/>
            <a:ext cx="1440160" cy="6120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rgbClr val="FF33CC"/>
                </a:solidFill>
              </a:rPr>
              <a:t>Свернуть</a:t>
            </a:r>
            <a:endParaRPr lang="ru-RU" sz="2000" dirty="0">
              <a:solidFill>
                <a:srgbClr val="FF33CC"/>
              </a:solidFill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V="1">
            <a:off x="6444208" y="116632"/>
            <a:ext cx="1908212" cy="1512168"/>
          </a:xfrm>
          <a:prstGeom prst="straightConnector1">
            <a:avLst/>
          </a:prstGeom>
          <a:ln w="38100">
            <a:solidFill>
              <a:srgbClr val="FF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5148064" y="2348880"/>
            <a:ext cx="1656184" cy="6480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rgbClr val="7030A0"/>
                </a:solidFill>
              </a:rPr>
              <a:t>Развернуть</a:t>
            </a:r>
            <a:endParaRPr lang="ru-RU" sz="2000" dirty="0">
              <a:solidFill>
                <a:srgbClr val="7030A0"/>
              </a:solidFill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flipV="1">
            <a:off x="6660232" y="116632"/>
            <a:ext cx="1872208" cy="2232248"/>
          </a:xfrm>
          <a:prstGeom prst="straightConnector1">
            <a:avLst/>
          </a:prstGeom>
          <a:ln w="38100">
            <a:solidFill>
              <a:srgbClr val="990F8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7248458" y="1923550"/>
            <a:ext cx="1404156" cy="5438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chemeClr val="tx1"/>
                </a:solidFill>
              </a:rPr>
              <a:t>Закрыть</a:t>
            </a:r>
            <a:endParaRPr lang="ru-RU" sz="2000" dirty="0">
              <a:solidFill>
                <a:schemeClr val="tx1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8244408" y="116632"/>
            <a:ext cx="648072" cy="1800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Скругленный прямоугольник 23"/>
          <p:cNvSpPr/>
          <p:nvPr/>
        </p:nvSpPr>
        <p:spPr>
          <a:xfrm>
            <a:off x="6494053" y="5733256"/>
            <a:ext cx="1872208" cy="68407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полосы прокрутки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6192180" y="6417332"/>
            <a:ext cx="612068" cy="44066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V="1">
            <a:off x="8172400" y="2979085"/>
            <a:ext cx="964080" cy="2754171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20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2" grpId="0" animBg="1"/>
      <p:bldP spid="15" grpId="0" animBg="1"/>
      <p:bldP spid="18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Нурсиль\Desktop\pa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79" y="18225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286116" y="1414363"/>
            <a:ext cx="2311084" cy="58587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Панель инструментов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1500174"/>
            <a:ext cx="2000264" cy="42862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Меню команд 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940152" y="1414363"/>
            <a:ext cx="3024336" cy="86092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Палитра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 rot="10339685">
            <a:off x="937968" y="305106"/>
            <a:ext cx="373095" cy="1234661"/>
          </a:xfrm>
          <a:prstGeom prst="downArrow">
            <a:avLst>
              <a:gd name="adj1" fmla="val 20088"/>
              <a:gd name="adj2" fmla="val 51639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 rot="10800000">
            <a:off x="6715139" y="938354"/>
            <a:ext cx="304703" cy="595331"/>
          </a:xfrm>
          <a:prstGeom prst="downArrow">
            <a:avLst>
              <a:gd name="adj1" fmla="val 21410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Нурсиль\Pictures\9-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81007"/>
            <a:ext cx="6552300" cy="3402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низ 8"/>
          <p:cNvSpPr/>
          <p:nvPr/>
        </p:nvSpPr>
        <p:spPr>
          <a:xfrm rot="9928655">
            <a:off x="3361862" y="974835"/>
            <a:ext cx="368465" cy="608373"/>
          </a:xfrm>
          <a:prstGeom prst="downArrow">
            <a:avLst>
              <a:gd name="adj1" fmla="val 19492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29454" y="3286124"/>
            <a:ext cx="2000067" cy="9286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Рабочая область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 rot="5400000">
            <a:off x="6025032" y="2904662"/>
            <a:ext cx="428628" cy="162018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3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9" grpId="0" animBg="1"/>
      <p:bldP spid="4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285720" y="285728"/>
            <a:ext cx="7705725" cy="117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47610" anchor="ctr">
            <a:spAutoFit/>
          </a:bodyPr>
          <a:lstStyle/>
          <a:p>
            <a:endParaRPr lang="ru-RU" sz="1400" b="1" dirty="0"/>
          </a:p>
          <a:p>
            <a:r>
              <a:rPr lang="ru-RU" sz="1400" b="1" dirty="0">
                <a:solidFill>
                  <a:srgbClr val="FF0000"/>
                </a:solidFill>
              </a:rPr>
              <a:t>Проверка домашнего задания.</a:t>
            </a:r>
            <a:r>
              <a:rPr lang="ru-RU" sz="1400" b="1" dirty="0"/>
              <a:t> </a:t>
            </a:r>
          </a:p>
          <a:p>
            <a:pPr algn="ctr"/>
            <a:endParaRPr lang="ru-RU" sz="1400" b="1" dirty="0"/>
          </a:p>
          <a:p>
            <a:pPr algn="ctr"/>
            <a:endParaRPr lang="ru-RU" sz="1400" b="1" dirty="0"/>
          </a:p>
          <a:p>
            <a:pPr eaLnBrk="0" hangingPunct="0"/>
            <a:endParaRPr lang="ru-RU" sz="1400" dirty="0">
              <a:solidFill>
                <a:srgbClr val="0000FF"/>
              </a:solidFill>
            </a:endParaRPr>
          </a:p>
        </p:txBody>
      </p:sp>
      <p:graphicFrame>
        <p:nvGraphicFramePr>
          <p:cNvPr id="6169" name="Group 25"/>
          <p:cNvGraphicFramePr>
            <a:graphicFrameLocks noGrp="1"/>
          </p:cNvGraphicFramePr>
          <p:nvPr>
            <p:ph/>
          </p:nvPr>
        </p:nvGraphicFramePr>
        <p:xfrm>
          <a:off x="395288" y="2420938"/>
          <a:ext cx="8229600" cy="3600451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41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Paint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Принтер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Word </a:t>
                      </a:r>
                      <a:endParaRPr kumimoji="0" lang="ru-RU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59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Устройство для печати рисунков на бумаге.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Программа для создания и редактирования текстовых документов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Графический редактор – это программа для создания и редактирования рисунков;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charset="0"/>
                        </a:rPr>
                        <a:t>  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4" descr="http://fantik47.rusedu.net/gallery/3117/fon_prezentacii_Ose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43808" y="1742915"/>
            <a:ext cx="4896544" cy="21236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4400" kern="1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  <a:latin typeface="+mj-lt"/>
                <a:cs typeface="Arial"/>
              </a:rPr>
              <a:t>«Графический редактор </a:t>
            </a:r>
            <a:r>
              <a:rPr lang="ru-RU" sz="4400" kern="10" dirty="0" err="1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  <a:latin typeface="+mj-lt"/>
                <a:cs typeface="Arial"/>
              </a:rPr>
              <a:t>Paint</a:t>
            </a:r>
            <a:r>
              <a:rPr lang="ru-RU" sz="4400" kern="1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  <a:latin typeface="+mj-lt"/>
                <a:cs typeface="Arial"/>
              </a:rPr>
              <a:t>.</a:t>
            </a:r>
          </a:p>
          <a:p>
            <a:pPr algn="ctr"/>
            <a:r>
              <a:rPr lang="ru-RU" sz="4400" kern="1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  <a:latin typeface="+mj-lt"/>
                <a:cs typeface="Arial"/>
              </a:rPr>
              <a:t>Цветовая палитра."</a:t>
            </a:r>
            <a:endParaRPr lang="ru-RU" sz="4400" kern="10" dirty="0">
              <a:ln w="0">
                <a:solidFill>
                  <a:schemeClr val="tx1"/>
                </a:solidFill>
              </a:ln>
              <a:effectLst>
                <a:reflection blurRad="6350" stA="53000" endA="300" endPos="35500" dir="5400000" sy="-90000" algn="bl" rotWithShape="0"/>
              </a:effectLst>
              <a:latin typeface="+mj-lt"/>
              <a:cs typeface="Arial"/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Нурсиль\Desktop\cveta_pa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372" y="3410599"/>
            <a:ext cx="5822766" cy="1501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800" y="27269"/>
            <a:ext cx="5317684" cy="148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0658"/>
            <a:ext cx="37861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ая прямоугольная выноска 1"/>
          <p:cNvSpPr/>
          <p:nvPr/>
        </p:nvSpPr>
        <p:spPr>
          <a:xfrm>
            <a:off x="684637" y="1758395"/>
            <a:ext cx="4091733" cy="1637783"/>
          </a:xfrm>
          <a:prstGeom prst="wedgeRoundRect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Цвет 1 (основной цвет)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Щелкните здесь и выберите цвет на цветовой палитре. Этот цвет используется для карандаша и кистей, а также для контуров фигур.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 flipV="1">
            <a:off x="2576661" y="3861048"/>
            <a:ext cx="1257241" cy="1314146"/>
          </a:xfrm>
          <a:prstGeom prst="straightConnector1">
            <a:avLst/>
          </a:prstGeom>
          <a:ln w="889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874975" y="5175194"/>
            <a:ext cx="5328592" cy="13681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Цвет 2 (цвет фона)</a:t>
            </a:r>
          </a:p>
          <a:p>
            <a:pPr algn="just"/>
            <a:r>
              <a:rPr lang="ru-RU" dirty="0" smtClean="0">
                <a:solidFill>
                  <a:srgbClr val="FF0000"/>
                </a:solidFill>
              </a:rPr>
              <a:t>Щелкните здесь и выберите цвет на цветовой палитре. Этот цвет используется для ластика, а также для заливки фигур.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447" y="1107739"/>
            <a:ext cx="1762125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164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2050" name="Picture 2" descr="http://3v6x691yvn532gp2411ezrib-wpengine.netdna-ssl.com/wp-content/uploads/2017/12/RGB-CMYK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729850"/>
            <a:ext cx="8915400" cy="561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96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1026" name="Picture 2" descr="ÐÑÑÑÐ°Ñ ÑÐ¿Ð°ÑÐ³Ð°Ð»ÐºÐ° Ð¿Ð¾Â ÑÐ¾ÑÐµÑÐ°Ð½Ð¸Ñ ÑÐ²ÐµÑÐ¾Ð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4" y="620688"/>
            <a:ext cx="8921810" cy="46805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39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3074" name="Picture 2" descr="http://aqua-relle.ucoz.ru/_pu/0/8951513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1"/>
          <a:stretch/>
        </p:blipFill>
        <p:spPr bwMode="auto">
          <a:xfrm>
            <a:off x="611560" y="116632"/>
            <a:ext cx="6819034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aqua-relle.ucoz.ru/_pu/0/3047275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01"/>
          <a:stretch/>
        </p:blipFill>
        <p:spPr bwMode="auto">
          <a:xfrm>
            <a:off x="2313055" y="3505070"/>
            <a:ext cx="6507417" cy="3092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76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4098" name="Picture 2" descr="Ð¥Ð¾Ð»Ð¾Ð´Ð½ÑÐµ Ð¸ ÑÐµÐ¿Ð»ÑÐµ Ð¾ÑÑÐµÐ½ÐºÐ¸ Ð¶ÐµÐ»ÑÐ¾Ð³Ð¾, Ð·ÐµÐ»ÐµÐ½Ð¾Ð³Ð¾ Ð¸ ÑÐ¸Ð½ÐµÐ³Ð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5" y="1052736"/>
            <a:ext cx="9124235" cy="4248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03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4"/>
          <p:cNvSpPr>
            <a:spLocks noChangeArrowheads="1" noChangeShapeType="1" noTextEdit="1"/>
          </p:cNvSpPr>
          <p:nvPr/>
        </p:nvSpPr>
        <p:spPr bwMode="auto">
          <a:xfrm>
            <a:off x="2555776" y="189162"/>
            <a:ext cx="4104456" cy="8640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1 </a:t>
            </a:r>
            <a:r>
              <a:rPr lang="ru-RU" sz="3600" b="1" kern="10" dirty="0" smtClean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модуль</a:t>
            </a:r>
            <a:endParaRPr lang="ru-RU" sz="3600" b="1" kern="1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6147" name="WordArt 5"/>
          <p:cNvSpPr>
            <a:spLocks noChangeArrowheads="1" noChangeShapeType="1" noTextEdit="1"/>
          </p:cNvSpPr>
          <p:nvPr/>
        </p:nvSpPr>
        <p:spPr bwMode="auto">
          <a:xfrm>
            <a:off x="1259632" y="1484313"/>
            <a:ext cx="6913190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400" kern="1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148" name="Picture 6" descr="j01223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3121" y="3139330"/>
            <a:ext cx="30972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128415" y="1700808"/>
            <a:ext cx="4959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n>
                  <a:solidFill>
                    <a:schemeClr val="tx1"/>
                  </a:solidFill>
                </a:ln>
              </a:rPr>
              <a:t>Задания в рабочей тетради.</a:t>
            </a:r>
            <a:endParaRPr lang="ru-RU" sz="3200" dirty="0">
              <a:ln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0648"/>
            <a:ext cx="7772400" cy="1470025"/>
          </a:xfrm>
        </p:spPr>
        <p:txBody>
          <a:bodyPr/>
          <a:lstStyle/>
          <a:p>
            <a:r>
              <a:rPr lang="kk-KZ" dirty="0" smtClean="0"/>
              <a:t>Найди отличие по оттенку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Горякина С.В.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556792"/>
            <a:ext cx="6099001" cy="401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60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4"/>
          <p:cNvSpPr>
            <a:spLocks noChangeArrowheads="1" noChangeShapeType="1" noTextEdit="1"/>
          </p:cNvSpPr>
          <p:nvPr/>
        </p:nvSpPr>
        <p:spPr bwMode="auto">
          <a:xfrm>
            <a:off x="2339752" y="116632"/>
            <a:ext cx="4463950" cy="93662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Модуль 2</a:t>
            </a:r>
            <a:endParaRPr lang="ru-RU" sz="3600" b="1" kern="1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/>
            <a:r>
              <a:rPr lang="ru-RU" sz="3600" b="1" kern="1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(практическая работа)</a:t>
            </a:r>
          </a:p>
        </p:txBody>
      </p:sp>
      <p:sp>
        <p:nvSpPr>
          <p:cNvPr id="6147" name="WordArt 5"/>
          <p:cNvSpPr>
            <a:spLocks noChangeArrowheads="1" noChangeShapeType="1" noTextEdit="1"/>
          </p:cNvSpPr>
          <p:nvPr/>
        </p:nvSpPr>
        <p:spPr bwMode="auto">
          <a:xfrm>
            <a:off x="1259632" y="1484313"/>
            <a:ext cx="6913190" cy="1223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</a:rPr>
              <a:t>"Возможности графического</a:t>
            </a:r>
          </a:p>
          <a:p>
            <a:pPr algn="ctr"/>
            <a:r>
              <a:rPr lang="ru-RU" sz="2400" kern="1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</a:rPr>
              <a:t> редактора </a:t>
            </a:r>
            <a:r>
              <a:rPr lang="en-US" sz="2400" kern="1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/>
                <a:cs typeface="Arial"/>
              </a:rPr>
              <a:t>Paint"</a:t>
            </a:r>
            <a:endParaRPr lang="ru-RU" sz="2400" kern="1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6148" name="Picture 6" descr="j012237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3121" y="3139330"/>
            <a:ext cx="309721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3159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188640"/>
            <a:ext cx="62646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Практическая работа №</a:t>
            </a:r>
            <a:r>
              <a:rPr lang="ru-RU" sz="4800" dirty="0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1</a:t>
            </a:r>
          </a:p>
          <a:p>
            <a:pPr algn="ctr"/>
            <a:endParaRPr lang="ru-RU" sz="48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1055342"/>
            <a:ext cx="7632848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Раскрась цветик </a:t>
            </a:r>
            <a:r>
              <a:rPr lang="ru-RU" sz="2800" dirty="0" err="1" smtClean="0">
                <a:solidFill>
                  <a:schemeClr val="tx1"/>
                </a:solidFill>
              </a:rPr>
              <a:t>семицветик</a:t>
            </a:r>
            <a:r>
              <a:rPr lang="ru-RU" sz="2800" dirty="0" smtClean="0">
                <a:solidFill>
                  <a:schemeClr val="tx1"/>
                </a:solidFill>
              </a:rPr>
              <a:t> в верной цветовой палитре: от теплых до холодных оттенков.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968063"/>
            <a:ext cx="7164288" cy="49417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78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Практическая Работа №2</a:t>
            </a:r>
            <a:endParaRPr lang="ru-RU" sz="48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5856" y="5373216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243B-D40F-4762-BB0D-01A6AC1DFB5D}" type="slidenum">
              <a:rPr lang="ru-RU" smtClean="0"/>
              <a:pPr/>
              <a:t>15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252621" y="1484784"/>
            <a:ext cx="8659446" cy="3581531"/>
            <a:chOff x="27354" y="895658"/>
            <a:chExt cx="10008324" cy="3469446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54" y="913328"/>
              <a:ext cx="5004162" cy="3451776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1516" y="895658"/>
              <a:ext cx="5004162" cy="345177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00063" y="332656"/>
            <a:ext cx="8229600" cy="5810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dirty="0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Задание 1 </a:t>
            </a: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827584" y="949386"/>
            <a:ext cx="8013576" cy="20475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ru-RU" dirty="0" smtClean="0"/>
              <a:t>На яблоне выросло 7 яблок. 4 яблока уже созрели, а 3 – еще нет. Спрячь незрелые яблоки в зеленой листве, а спелые, наоборот, выдели, чтобы их легче было найти.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12976"/>
            <a:ext cx="5456063" cy="3410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135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4"/>
          <p:cNvSpPr>
            <a:spLocks noChangeArrowheads="1" noChangeShapeType="1" noTextEdit="1"/>
          </p:cNvSpPr>
          <p:nvPr/>
        </p:nvSpPr>
        <p:spPr bwMode="auto">
          <a:xfrm>
            <a:off x="1043608" y="2132857"/>
            <a:ext cx="5364708" cy="108011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 dirty="0">
                <a:ln w="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Arial"/>
                <a:cs typeface="Arial"/>
              </a:rPr>
              <a:t>"Даешь "5"?"</a:t>
            </a:r>
          </a:p>
        </p:txBody>
      </p:sp>
      <p:sp>
        <p:nvSpPr>
          <p:cNvPr id="13315" name="WordArt 5"/>
          <p:cNvSpPr>
            <a:spLocks noChangeArrowheads="1" noChangeShapeType="1" noTextEdit="1"/>
          </p:cNvSpPr>
          <p:nvPr/>
        </p:nvSpPr>
        <p:spPr bwMode="auto">
          <a:xfrm>
            <a:off x="2268538" y="260350"/>
            <a:ext cx="5039766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Модуль 3</a:t>
            </a:r>
            <a:endParaRPr lang="ru-RU" sz="3600" b="1" kern="10" dirty="0">
              <a:ln w="12700" cmpd="sng">
                <a:solidFill>
                  <a:sysClr val="windowText" lastClr="000000"/>
                </a:solidFill>
                <a:prstDash val="solid"/>
              </a:ln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/>
            <a:r>
              <a:rPr lang="ru-RU" sz="3600" b="1" kern="1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(проверка усвоенного</a:t>
            </a:r>
          </a:p>
          <a:p>
            <a:pPr algn="ctr"/>
            <a:r>
              <a:rPr lang="ru-RU" sz="3600" b="1" kern="1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ru-RU" sz="3600" b="1" kern="10" dirty="0" err="1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матерала</a:t>
            </a:r>
            <a:r>
              <a:rPr lang="ru-RU" sz="3600" b="1" kern="10" dirty="0">
                <a:ln w="12700" cmpd="sng">
                  <a:solidFill>
                    <a:sysClr val="windowText" lastClr="000000"/>
                  </a:solidFill>
                  <a:prstDash val="solid"/>
                </a:ln>
                <a:solidFill>
                  <a:sysClr val="windowText" lastClr="000000"/>
                </a:solidFill>
                <a:latin typeface="Arial"/>
                <a:cs typeface="Arial"/>
              </a:rPr>
              <a:t>)</a:t>
            </a:r>
          </a:p>
        </p:txBody>
      </p:sp>
      <p:pic>
        <p:nvPicPr>
          <p:cNvPr id="13316" name="Picture 6" descr="MC900301254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9253" y="3501008"/>
            <a:ext cx="2778125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2"/>
          <p:cNvSpPr>
            <a:spLocks noChangeArrowheads="1"/>
          </p:cNvSpPr>
          <p:nvPr/>
        </p:nvSpPr>
        <p:spPr bwMode="auto">
          <a:xfrm>
            <a:off x="539552" y="188640"/>
            <a:ext cx="820891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  <a:latin typeface="Century Gothic" pitchFamily="34" charset="0"/>
                <a:cs typeface="Arial" charset="0"/>
              </a:rPr>
              <a:t> </a:t>
            </a:r>
            <a:r>
              <a:rPr lang="ru-RU" sz="320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  <a:latin typeface="Century Gothic" pitchFamily="34" charset="0"/>
                <a:cs typeface="Arial" charset="0"/>
              </a:rPr>
              <a:t>Игра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  <a:latin typeface="Century Gothic" pitchFamily="34" charset="0"/>
                <a:cs typeface="Arial" charset="0"/>
              </a:rPr>
              <a:t>по теме: «Графический редактор»</a:t>
            </a:r>
            <a:endParaRPr lang="ru-RU" sz="3200" dirty="0">
              <a:ln w="0">
                <a:solidFill>
                  <a:schemeClr val="tx1"/>
                </a:solidFill>
              </a:ln>
              <a:effectLst>
                <a:reflection blurRad="6350" stA="53000" endA="300" endPos="35500" dir="5400000" sy="-90000" algn="bl" rotWithShape="0"/>
              </a:effectLst>
              <a:latin typeface="Century Gothic" pitchFamily="34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1916832"/>
            <a:ext cx="485778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latin typeface="Century Gothic" pitchFamily="34" charset="0"/>
                <a:cs typeface="Arial" charset="0"/>
              </a:rPr>
              <a:t> </a:t>
            </a:r>
            <a:r>
              <a:rPr lang="ru-RU" sz="5400" b="1" dirty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/>
                  </a:gradFill>
                  <a:prstDash val="solid"/>
                </a:ln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Century Gothic" pitchFamily="34" charset="0"/>
                <a:cs typeface="Arial" charset="0"/>
              </a:rPr>
              <a:t>«Волейбол» </a:t>
            </a:r>
            <a:endParaRPr lang="ru-RU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3" name="Picture 3" descr="C:\Documents and Settings\User\Рабочий стол\1.ТРИГГЕРЫ\Овчинникова\МК  4\сет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3857625"/>
            <a:ext cx="45180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4" descr="C:\Documents and Settings\User\Рабочий стол\1.ТРИГГЕРЫ\Овчинникова\МК  4\мяч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3" y="5715000"/>
            <a:ext cx="785812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5" descr="C:\Documents and Settings\User\Рабочий стол\1.ТРИГГЕРЫ\Овчинникова\МК  4\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3571875"/>
            <a:ext cx="1714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 descr="C:\Documents and Settings\User\Рабочий стол\1.ТРИГГЕРЫ\Овчинникова\МК  4\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63" y="3714750"/>
            <a:ext cx="192881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>
            <a:hlinkClick r:id="rId6" action="ppaction://hlinksldjump"/>
          </p:cNvPr>
          <p:cNvSpPr/>
          <p:nvPr/>
        </p:nvSpPr>
        <p:spPr>
          <a:xfrm>
            <a:off x="2843808" y="6165304"/>
            <a:ext cx="1800200" cy="504056"/>
          </a:xfrm>
          <a:prstGeom prst="roundRect">
            <a:avLst/>
          </a:prstGeom>
          <a:solidFill>
            <a:srgbClr val="A758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Начало игры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User\Рабочий стол\ТРИГГЕРЫ\Овчинникова\МК  4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941638"/>
            <a:ext cx="22860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214290"/>
            <a:ext cx="1428760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 команда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00298" y="214290"/>
            <a:ext cx="6357982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Что можно создать с помощью графического редактора?</a:t>
            </a:r>
            <a:endParaRPr lang="ru-RU" sz="20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101" name="Picture 5" descr="C:\Documents and Settings\User\Рабочий стол\ТРИГГЕРЫ\Овчинникова\МК  4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3714750"/>
            <a:ext cx="2374900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Блок-схема: процесс 7"/>
          <p:cNvSpPr/>
          <p:nvPr/>
        </p:nvSpPr>
        <p:spPr>
          <a:xfrm>
            <a:off x="6715140" y="1071546"/>
            <a:ext cx="2143140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график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11" name="Picture 2" descr="C:\Documents and Settings\User\Рабочий стол\ТРИГГЕРЫ\Овчинникова\МК  4\мяч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4214813"/>
            <a:ext cx="795338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апп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4000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3" descr="C:\Documents and Settings\User\Рабочий стол\ТРИГГЕРЫ\Овчинникова\МК  4\сетка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714612" y="3500438"/>
            <a:ext cx="3571900" cy="2944805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</p:spPr>
      </p:pic>
      <p:sp>
        <p:nvSpPr>
          <p:cNvPr id="9" name="Блок-схема: процесс 8"/>
          <p:cNvSpPr/>
          <p:nvPr/>
        </p:nvSpPr>
        <p:spPr>
          <a:xfrm>
            <a:off x="457200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рисунок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242886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фильм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28572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презентацию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20" y="214290"/>
            <a:ext cx="500066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ru-RU" sz="40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14282" y="200024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14282" y="2500306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14282" y="307181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2" name="Скругленный прямоугольник 21">
            <a:hlinkClick r:id="rId8" action="ppaction://hlinksldjump"/>
          </p:cNvPr>
          <p:cNvSpPr/>
          <p:nvPr/>
        </p:nvSpPr>
        <p:spPr>
          <a:xfrm>
            <a:off x="5220072" y="6165304"/>
            <a:ext cx="1800200" cy="504056"/>
          </a:xfrm>
          <a:prstGeom prst="roundRect">
            <a:avLst/>
          </a:prstGeom>
          <a:solidFill>
            <a:srgbClr val="A758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Дальше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014E-7 C 0.00295 -0.00648 0.01337 -0.01295 0.01702 -0.01295 C 0.04028 -0.01295 0.06407 0.0895 0.06407 0.19195 C 0.06407 0.14015 0.07604 0.0895 0.08733 0.0895 C 0.09931 0.0895 0.11059 0.14107 0.11059 0.19195 C 0.11059 0.16628 0.1165 0.14015 0.1224 0.14015 C 0.12848 0.14015 0.13438 0.16559 0.13438 0.19195 C 0.13438 0.17877 0.13733 0.16628 0.14028 0.16628 C 0.14341 0.16628 0.14636 0.17946 0.14636 0.19195 C 0.14636 0.18524 0.14792 0.17877 0.14931 0.17877 C 0.15 0.17877 0.15226 0.18524 0.15226 0.19195 C 0.15226 0.18848 0.15313 0.18524 0.15382 0.18524 C 0.15382 0.18617 0.15538 0.18848 0.15538 0.19195 C 0.15538 0.1901 0.15538 0.18848 0.15625 0.18848 C 0.15625 0.18941 0.15695 0.19033 0.15695 0.19195 C 0.15695 0.19103 0.15695 0.1901 0.15695 0.18941 C 0.15782 0.18941 0.15782 0.19033 0.15782 0.19103 C 0.15851 0.19103 0.15851 0.19033 0.15851 0.18941 C 0.15938 0.18941 0.15938 0.19033 0.15938 0.19103 " pathEditMode="relative" rAng="0" ptsTypes="fffffffffffffffffff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0" y="90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9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32192E-6 L 0.06805 -0.0289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-15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1249 L 0.09549 -0.16259 C 0.11441 -0.19589 0.14584 -0.21809 0.18004 -0.22433 C 0.21927 -0.2315 0.25226 -0.22086 0.27726 -0.19543 L 0.39584 -0.08349 " pathEditMode="relative" rAng="-463811" ptsTypes="FffFF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0" y="-124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03423 L 2.5E-6 4.75486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17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833 C 0.004 -0.01481 0.01806 -0.02128 0.02292 -0.02128 C 0.054 -0.02128 0.08594 0.08117 0.08594 0.18362 C 0.08594 0.13182 0.10191 0.08117 0.11702 0.08117 C 0.13299 0.08117 0.14809 0.13274 0.14809 0.18362 C 0.14809 0.15795 0.15608 0.13182 0.16407 0.13182 C 0.17205 0.13182 0.18004 0.15726 0.18004 0.18362 C 0.18004 0.17044 0.18403 0.15795 0.18802 0.15795 C 0.19202 0.15795 0.19601 0.17113 0.19601 0.18362 C 0.19601 0.17691 0.19809 0.17044 0.2 0.17044 C 0.20104 0.17044 0.204 0.17691 0.204 0.18362 C 0.204 0.18015 0.20504 0.17691 0.20608 0.17691 C 0.20608 0.17784 0.20816 0.18015 0.20816 0.18362 C 0.20816 0.18177 0.20816 0.18015 0.2092 0.18015 C 0.2092 0.18108 0.21025 0.182 0.21025 0.18362 C 0.21025 0.1827 0.21025 0.18177 0.21025 0.18108 C 0.21129 0.18108 0.21129 0.182 0.21129 0.1827 C 0.21233 0.1827 0.21233 0.182 0.21233 0.18108 C 0.21337 0.18108 0.21337 0.182 0.21337 0.1827 " pathEditMode="relative" rAng="0" ptsTypes="fffffffffffffffffff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90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625 C 0.004 -0.01388 0.01806 -0.02128 0.02292 -0.02128 C 0.054 -0.02128 0.08594 0.0969 0.08594 0.21507 C 0.08594 0.15541 0.10191 0.0969 0.11702 0.0969 C 0.13299 0.0969 0.14809 0.15633 0.14809 0.21507 C 0.14809 0.18547 0.15608 0.15541 0.16407 0.15541 C 0.17205 0.15541 0.18004 0.18478 0.18004 0.21507 C 0.18004 0.19981 0.18403 0.18547 0.18802 0.18547 C 0.19202 0.18547 0.19601 0.20074 0.19601 0.21507 C 0.19601 0.20744 0.19809 0.19981 0.2 0.19981 C 0.20104 0.19981 0.204 0.20744 0.204 0.21507 C 0.204 0.21114 0.20504 0.20744 0.20608 0.20744 C 0.20608 0.20837 0.20816 0.21114 0.20816 0.21507 C 0.20816 0.21299 0.20816 0.21114 0.2092 0.21114 C 0.2092 0.21207 0.21025 0.21322 0.21025 0.21507 C 0.21025 0.21392 0.21025 0.21299 0.21025 0.21207 C 0.21129 0.21207 0.21129 0.21322 0.21129 0.21415 C 0.21233 0.21415 0.21233 0.21322 0.21233 0.21207 C 0.21337 0.21207 0.21337 0.21322 0.21337 0.21415 " pathEditMode="relative" rAng="0" ptsTypes="fffffffffffffffffff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103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6705616" y="1071546"/>
            <a:ext cx="21526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Рисунок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286644" y="214290"/>
            <a:ext cx="1571636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команда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8662" y="214290"/>
            <a:ext cx="6143668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помощью какого пункта меню можно сохранить рисунок?</a:t>
            </a:r>
            <a:endParaRPr lang="ru-RU" sz="24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5" descr="C:\Documents and Settings\User\Рабочий стол\ТРИГГЕРЫ\Овчинникова\МК  4\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3" y="3714750"/>
            <a:ext cx="2374900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Блок-схема: процесс 2"/>
          <p:cNvSpPr/>
          <p:nvPr/>
        </p:nvSpPr>
        <p:spPr>
          <a:xfrm>
            <a:off x="4572000" y="1071546"/>
            <a:ext cx="20002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Вид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2428860" y="1071546"/>
            <a:ext cx="20002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Файл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2" name="Блок-схема: процесс 1"/>
          <p:cNvSpPr/>
          <p:nvPr/>
        </p:nvSpPr>
        <p:spPr>
          <a:xfrm>
            <a:off x="285720" y="1071546"/>
            <a:ext cx="1990740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Правка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12" name="Picture 33" descr="C:\Documents and Settings\User\Рабочий стол\ТРИГГЕРЫ\Овчинникова\МК  4\сетк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2" y="3500438"/>
            <a:ext cx="3571900" cy="2944805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</p:spPr>
      </p:pic>
      <p:pic>
        <p:nvPicPr>
          <p:cNvPr id="5131" name="Picture 6" descr="C:\Documents and Settings\User\Рабочий стол\ТРИГГЕРЫ\Овчинникова\МК  4\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2941638"/>
            <a:ext cx="22860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Documents and Settings\User\Рабочий стол\ТРИГГЕРЫ\Овчинникова\МК  4\мяч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252784">
            <a:off x="5948363" y="3582987"/>
            <a:ext cx="795338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апп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58313" y="55006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285720" y="214290"/>
            <a:ext cx="500066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>
                <a:ln w="31550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ru-RU" sz="4000" b="1" dirty="0">
              <a:ln w="31550" cmpd="sng">
                <a:noFill/>
                <a:prstDash val="solid"/>
              </a:ln>
              <a:solidFill>
                <a:schemeClr val="tx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572528" y="200024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572528" y="2500306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572528" y="307181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0" name="Скругленный прямоугольник 19">
            <a:hlinkClick r:id="" action="ppaction://noaction"/>
          </p:cNvPr>
          <p:cNvSpPr/>
          <p:nvPr/>
        </p:nvSpPr>
        <p:spPr>
          <a:xfrm>
            <a:off x="5220072" y="6165304"/>
            <a:ext cx="1800200" cy="504056"/>
          </a:xfrm>
          <a:prstGeom prst="roundRect">
            <a:avLst/>
          </a:prstGeom>
          <a:solidFill>
            <a:srgbClr val="A758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Дальше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1066  -0.018 -0.02131  -0.023 -0.02131  c -0.031 0  -0.063 0.16651  -0.063 0.33302  c 0 -0.08392  -0.016 -0.16651  -0.031 -0.16651  c -0.016 0  -0.031 0.08392  -0.031 0.16651  c 0 -0.0413  -0.008 -0.08392  -0.016 -0.08392  c -0.008 0  -0.016 0.0413  -0.016 0.08392  c 0 -0.02131  -0.004 -0.0413  -0.008 -0.0413  c -0.004 0  -0.008 0.02131  -0.008 0.0413  c 0 -0.01066  -0.002 -0.02131  -0.004 -0.02131  c -0.001 0  -0.004 0.01066  -0.004 0.02131  c 0 -0.00533  -0.001 -0.01066  -0.002 -0.01066  c 0 -0.00133  -0.002 0.00533  -0.002 0.01066  c 0 -0.00266  0 -0.00533  -0.001 -0.00533  c 0 0.00133  -0.001 0.00266  -0.001 0.00533  c 0 -0.00133  0 -0.00266  0 -0.004  c -0.001 0  -0.001 0.00133  -0.001 0.00266  c -0.001 0  -0.001 -0.00133  -0.001 -0.00266  c -0.001 0  -0.001 0.00133  -0.001 0.00266  E" pathEditMode="relative" ptsTypes="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03608E-6 C -0.00486 -0.01064 -0.02187 -0.02128 -0.0276 -0.02128 C -0.0651 -0.02128 -0.10364 0.14524 -0.10364 0.31175 C -0.10364 0.2278 -0.12274 0.14524 -0.14097 0.14524 C -0.16024 0.14524 -0.17847 0.22919 -0.17847 0.31175 C -0.17847 0.27035 -0.18802 0.2278 -0.19757 0.2278 C -0.20729 0.2278 -0.21684 0.2692 -0.21684 0.31175 C -0.21684 0.29047 -0.2217 0.27035 -0.22656 0.27035 C -0.23125 0.27035 -0.23611 0.29163 -0.23611 0.31175 C -0.23611 0.30111 -0.23871 0.29047 -0.24097 0.29047 C -0.24218 0.29047 -0.24566 0.30111 -0.24566 0.31175 C -0.24566 0.30643 -0.24704 0.30111 -0.24826 0.30111 C -0.24826 0.29972 -0.25069 0.30643 -0.25069 0.31175 C -0.25069 0.30897 -0.25069 0.30643 -0.25208 0.30643 C -0.25208 0.30782 -0.25329 0.30921 -0.25329 0.31175 C -0.25329 0.31036 -0.25329 0.30897 -0.25329 0.30782 C -0.25451 0.30782 -0.25451 0.30921 -0.25451 0.31059 C -0.25573 0.31059 -0.25573 0.30921 -0.25573 0.30782 C -0.25694 0.30782 -0.25694 0.30921 -0.25694 0.31059 " pathEditMode="relative" rAng="0" ptsTypes="fffffffffffffffffff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00" y="145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5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70213E-6 L -0.05729 -0.0511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" y="-26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0023 L -0.09114 -0.13043 C -0.11024 -0.15911 -0.14184 -0.18201 -0.17725 -0.19264 C -0.21753 -0.20583 -0.30434 -0.14315 -0.33576 -0.10731 L -0.41475 0.04371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0" y="-81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29 -0.05111 L -0.00226 -0.00902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21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1066  -0.018 -0.02131  -0.023 -0.02131  c -0.031 0  -0.063 0.16651  -0.063 0.33302  c 0 -0.08392  -0.016 -0.16651  -0.031 -0.16651  c -0.016 0  -0.031 0.08392  -0.031 0.16651  c 0 -0.0413  -0.008 -0.08392  -0.016 -0.08392  c -0.008 0  -0.016 0.0413  -0.016 0.08392  c 0 -0.02131  -0.004 -0.0413  -0.008 -0.0413  c -0.004 0  -0.008 0.02131  -0.008 0.0413  c 0 -0.01066  -0.002 -0.02131  -0.004 -0.02131  c -0.001 0  -0.004 0.01066  -0.004 0.02131  c 0 -0.00533  -0.001 -0.01066  -0.002 -0.01066  c 0 -0.00133  -0.002 0.00533  -0.002 0.01066  c 0 -0.00266  0 -0.00533  -0.001 -0.00533  c 0 0.00133  -0.001 0.00266  -0.001 0.00533  c 0 -0.00133  0 -0.00266  0 -0.004  c -0.001 0  -0.001 0.00133  -0.001 0.00266  c -0.001 0  -0.001 -0.00133  -0.001 -0.00266  c -0.001 0  -0.001 0.00133  -0.001 0.00266  E" pathEditMode="relative" ptsTypes="">
                                      <p:cBhvr>
                                        <p:cTn id="8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User\Рабочий стол\ТРИГГЕРЫ\Овчинникова\МК  4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941638"/>
            <a:ext cx="22860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214290"/>
            <a:ext cx="1428760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 команда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00298" y="214290"/>
            <a:ext cx="6357982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Какой инструмент  выглядит в виде баллончика с краской?</a:t>
            </a:r>
            <a:endParaRPr lang="ru-RU" sz="24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101" name="Picture 5" descr="C:\Documents and Settings\User\Рабочий стол\ТРИГГЕРЫ\Овчинникова\МК  4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3714750"/>
            <a:ext cx="2374900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Блок-схема: процесс 7"/>
          <p:cNvSpPr/>
          <p:nvPr/>
        </p:nvSpPr>
        <p:spPr>
          <a:xfrm>
            <a:off x="6715140" y="1071546"/>
            <a:ext cx="2143140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пипетка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11" name="Picture 2" descr="C:\Documents and Settings\User\Рабочий стол\ТРИГГЕРЫ\Овчинникова\МК  4\мяч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4214813"/>
            <a:ext cx="795338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апп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4000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3" descr="C:\Documents and Settings\User\Рабочий стол\ТРИГГЕРЫ\Овчинникова\МК  4\сетка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714612" y="3500438"/>
            <a:ext cx="3571900" cy="2944805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</p:spPr>
      </p:pic>
      <p:sp>
        <p:nvSpPr>
          <p:cNvPr id="9" name="Блок-схема: процесс 8"/>
          <p:cNvSpPr/>
          <p:nvPr/>
        </p:nvSpPr>
        <p:spPr>
          <a:xfrm>
            <a:off x="457200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распылитель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242886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ластик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28572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заливка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20" y="214290"/>
            <a:ext cx="500066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40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ru-RU" sz="40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14282" y="200024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14282" y="2500306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14282" y="307181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2" name="Скругленный прямоугольник 21">
            <a:hlinkClick r:id="rId8" action="ppaction://hlinksldjump"/>
          </p:cNvPr>
          <p:cNvSpPr/>
          <p:nvPr/>
        </p:nvSpPr>
        <p:spPr>
          <a:xfrm>
            <a:off x="5220072" y="6165304"/>
            <a:ext cx="1800200" cy="504056"/>
          </a:xfrm>
          <a:prstGeom prst="roundRect">
            <a:avLst/>
          </a:prstGeom>
          <a:solidFill>
            <a:srgbClr val="A758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Дальше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014E-7 C 0.00295 -0.00648 0.01337 -0.01295 0.01702 -0.01295 C 0.04028 -0.01295 0.06407 0.0895 0.06407 0.19195 C 0.06407 0.14015 0.07604 0.0895 0.08733 0.0895 C 0.09931 0.0895 0.11059 0.14107 0.11059 0.19195 C 0.11059 0.16628 0.1165 0.14015 0.1224 0.14015 C 0.12848 0.14015 0.13438 0.16559 0.13438 0.19195 C 0.13438 0.17877 0.13733 0.16628 0.14028 0.16628 C 0.14341 0.16628 0.14636 0.17946 0.14636 0.19195 C 0.14636 0.18524 0.14792 0.17877 0.14931 0.17877 C 0.15 0.17877 0.15226 0.18524 0.15226 0.19195 C 0.15226 0.18848 0.15313 0.18524 0.15382 0.18524 C 0.15382 0.18617 0.15538 0.18848 0.15538 0.19195 C 0.15538 0.1901 0.15538 0.18848 0.15625 0.18848 C 0.15625 0.18941 0.15695 0.19033 0.15695 0.19195 C 0.15695 0.19103 0.15695 0.1901 0.15695 0.18941 C 0.15782 0.18941 0.15782 0.19033 0.15782 0.19103 C 0.15851 0.19103 0.15851 0.19033 0.15851 0.18941 C 0.15938 0.18941 0.15938 0.19033 0.15938 0.19103 " pathEditMode="relative" rAng="0" ptsTypes="fffffffffffffffffff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0" y="90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9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32192E-6 L 0.06805 -0.0289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-15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1249 L 0.09549 -0.16259 C 0.11441 -0.19589 0.14584 -0.21809 0.18004 -0.22433 C 0.21927 -0.2315 0.25226 -0.22086 0.27726 -0.19543 L 0.39584 -0.08349 " pathEditMode="relative" rAng="-463811" ptsTypes="FffFF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0" y="-124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03423 L 2.5E-6 4.75486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17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833 C 0.004 -0.01481 0.01806 -0.02128 0.02292 -0.02128 C 0.054 -0.02128 0.08594 0.08117 0.08594 0.18362 C 0.08594 0.13182 0.10191 0.08117 0.11702 0.08117 C 0.13299 0.08117 0.14809 0.13274 0.14809 0.18362 C 0.14809 0.15795 0.15608 0.13182 0.16407 0.13182 C 0.17205 0.13182 0.18004 0.15726 0.18004 0.18362 C 0.18004 0.17044 0.18403 0.15795 0.18802 0.15795 C 0.19202 0.15795 0.19601 0.17113 0.19601 0.18362 C 0.19601 0.17691 0.19809 0.17044 0.2 0.17044 C 0.20104 0.17044 0.204 0.17691 0.204 0.18362 C 0.204 0.18015 0.20504 0.17691 0.20608 0.17691 C 0.20608 0.17784 0.20816 0.18015 0.20816 0.18362 C 0.20816 0.18177 0.20816 0.18015 0.2092 0.18015 C 0.2092 0.18108 0.21025 0.182 0.21025 0.18362 C 0.21025 0.1827 0.21025 0.18177 0.21025 0.18108 C 0.21129 0.18108 0.21129 0.182 0.21129 0.1827 C 0.21233 0.1827 0.21233 0.182 0.21233 0.18108 C 0.21337 0.18108 0.21337 0.182 0.21337 0.1827 " pathEditMode="relative" rAng="0" ptsTypes="fffffffffffffffffff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90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625 C 0.004 -0.01388 0.01806 -0.02128 0.02292 -0.02128 C 0.054 -0.02128 0.08594 0.0969 0.08594 0.21507 C 0.08594 0.15541 0.10191 0.0969 0.11702 0.0969 C 0.13299 0.0969 0.14809 0.15633 0.14809 0.21507 C 0.14809 0.18547 0.15608 0.15541 0.16407 0.15541 C 0.17205 0.15541 0.18004 0.18478 0.18004 0.21507 C 0.18004 0.19981 0.18403 0.18547 0.18802 0.18547 C 0.19202 0.18547 0.19601 0.20074 0.19601 0.21507 C 0.19601 0.20744 0.19809 0.19981 0.2 0.19981 C 0.20104 0.19981 0.204 0.20744 0.204 0.21507 C 0.204 0.21114 0.20504 0.20744 0.20608 0.20744 C 0.20608 0.20837 0.20816 0.21114 0.20816 0.21507 C 0.20816 0.21299 0.20816 0.21114 0.2092 0.21114 C 0.2092 0.21207 0.21025 0.21322 0.21025 0.21507 C 0.21025 0.21392 0.21025 0.21299 0.21025 0.21207 C 0.21129 0.21207 0.21129 0.21322 0.21129 0.21415 C 0.21233 0.21415 0.21233 0.21322 0.21233 0.21207 C 0.21337 0.21207 0.21337 0.21322 0.21337 0.21415 " pathEditMode="relative" rAng="0" ptsTypes="fffffffffffffffffff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103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6705616" y="1071546"/>
            <a:ext cx="21526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карандаш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286644" y="214290"/>
            <a:ext cx="1571636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команда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8662" y="214290"/>
            <a:ext cx="6143668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Какой инструмент нужно использовать  для закрашивания замкнутых объектов?</a:t>
            </a:r>
            <a:endParaRPr lang="ru-RU" sz="24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5" descr="C:\Documents and Settings\User\Рабочий стол\ТРИГГЕРЫ\Овчинникова\МК  4\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3" y="3714750"/>
            <a:ext cx="2374900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Блок-схема: процесс 2"/>
          <p:cNvSpPr/>
          <p:nvPr/>
        </p:nvSpPr>
        <p:spPr>
          <a:xfrm>
            <a:off x="4572000" y="1071546"/>
            <a:ext cx="20002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кисть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2428860" y="1071546"/>
            <a:ext cx="20002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заливка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2" name="Блок-схема: процесс 1"/>
          <p:cNvSpPr/>
          <p:nvPr/>
        </p:nvSpPr>
        <p:spPr>
          <a:xfrm>
            <a:off x="285720" y="1071546"/>
            <a:ext cx="1990740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палитра цветов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12" name="Picture 33" descr="C:\Documents and Settings\User\Рабочий стол\ТРИГГЕРЫ\Овчинникова\МК  4\сетк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2" y="3500438"/>
            <a:ext cx="3571900" cy="2944805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</p:spPr>
      </p:pic>
      <p:pic>
        <p:nvPicPr>
          <p:cNvPr id="5131" name="Picture 6" descr="C:\Documents and Settings\User\Рабочий стол\ТРИГГЕРЫ\Овчинникова\МК  4\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2941638"/>
            <a:ext cx="22860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Documents and Settings\User\Рабочий стол\ТРИГГЕРЫ\Овчинникова\МК  4\мяч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252784">
            <a:off x="5948363" y="3582987"/>
            <a:ext cx="795338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апп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58313" y="55006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285720" y="214290"/>
            <a:ext cx="500066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k-UA" sz="4000" b="1" dirty="0" smtClean="0">
                <a:ln w="31550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ru-RU" sz="4000" b="1" dirty="0">
              <a:ln w="31550" cmpd="sng">
                <a:noFill/>
                <a:prstDash val="solid"/>
              </a:ln>
              <a:solidFill>
                <a:schemeClr val="tx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572528" y="200024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572528" y="2500306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572528" y="307181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0" name="Скругленный прямоугольник 19">
            <a:hlinkClick r:id="rId8" action="ppaction://hlinksldjump"/>
          </p:cNvPr>
          <p:cNvSpPr/>
          <p:nvPr/>
        </p:nvSpPr>
        <p:spPr>
          <a:xfrm>
            <a:off x="5220072" y="6165304"/>
            <a:ext cx="1800200" cy="504056"/>
          </a:xfrm>
          <a:prstGeom prst="roundRect">
            <a:avLst/>
          </a:prstGeom>
          <a:solidFill>
            <a:srgbClr val="A758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Дальше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1066  -0.018 -0.02131  -0.023 -0.02131  c -0.031 0  -0.063 0.16651  -0.063 0.33302  c 0 -0.08392  -0.016 -0.16651  -0.031 -0.16651  c -0.016 0  -0.031 0.08392  -0.031 0.16651  c 0 -0.0413  -0.008 -0.08392  -0.016 -0.08392  c -0.008 0  -0.016 0.0413  -0.016 0.08392  c 0 -0.02131  -0.004 -0.0413  -0.008 -0.0413  c -0.004 0  -0.008 0.02131  -0.008 0.0413  c 0 -0.01066  -0.002 -0.02131  -0.004 -0.02131  c -0.001 0  -0.004 0.01066  -0.004 0.02131  c 0 -0.00533  -0.001 -0.01066  -0.002 -0.01066  c 0 -0.00133  -0.002 0.00533  -0.002 0.01066  c 0 -0.00266  0 -0.00533  -0.001 -0.00533  c 0 0.00133  -0.001 0.00266  -0.001 0.00533  c 0 -0.00133  0 -0.00266  0 -0.004  c -0.001 0  -0.001 0.00133  -0.001 0.00266  c -0.001 0  -0.001 -0.00133  -0.001 -0.00266  c -0.001 0  -0.001 0.00133  -0.001 0.00266  E" pathEditMode="relative" ptsTypes="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03608E-6 C -0.00486 -0.01064 -0.02187 -0.02128 -0.0276 -0.02128 C -0.0651 -0.02128 -0.10364 0.14524 -0.10364 0.31175 C -0.10364 0.2278 -0.12274 0.14524 -0.14097 0.14524 C -0.16024 0.14524 -0.17847 0.22919 -0.17847 0.31175 C -0.17847 0.27035 -0.18802 0.2278 -0.19757 0.2278 C -0.20729 0.2278 -0.21684 0.2692 -0.21684 0.31175 C -0.21684 0.29047 -0.2217 0.27035 -0.22656 0.27035 C -0.23125 0.27035 -0.23611 0.29163 -0.23611 0.31175 C -0.23611 0.30111 -0.23871 0.29047 -0.24097 0.29047 C -0.24218 0.29047 -0.24566 0.30111 -0.24566 0.31175 C -0.24566 0.30643 -0.24704 0.30111 -0.24826 0.30111 C -0.24826 0.29972 -0.25069 0.30643 -0.25069 0.31175 C -0.25069 0.30897 -0.25069 0.30643 -0.25208 0.30643 C -0.25208 0.30782 -0.25329 0.30921 -0.25329 0.31175 C -0.25329 0.31036 -0.25329 0.30897 -0.25329 0.30782 C -0.25451 0.30782 -0.25451 0.30921 -0.25451 0.31059 C -0.25573 0.31059 -0.25573 0.30921 -0.25573 0.30782 C -0.25694 0.30782 -0.25694 0.30921 -0.25694 0.31059 " pathEditMode="relative" rAng="0" ptsTypes="fffffffffffffffffff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00" y="145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5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70213E-6 L -0.05729 -0.0511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" y="-26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0023 L -0.09114 -0.13043 C -0.11024 -0.15911 -0.14184 -0.18201 -0.17725 -0.19264 C -0.21753 -0.20583 -0.30434 -0.14315 -0.33576 -0.10731 L -0.41475 0.04371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0" y="-81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29 -0.05111 L -0.00226 -0.00902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21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1066  -0.018 -0.02131  -0.023 -0.02131  c -0.031 0  -0.063 0.16651  -0.063 0.33302  c 0 -0.08392  -0.016 -0.16651  -0.031 -0.16651  c -0.016 0  -0.031 0.08392  -0.031 0.16651  c 0 -0.0413  -0.008 -0.08392  -0.016 -0.08392  c -0.008 0  -0.016 0.0413  -0.016 0.08392  c 0 -0.02131  -0.004 -0.0413  -0.008 -0.0413  c -0.004 0  -0.008 0.02131  -0.008 0.0413  c 0 -0.01066  -0.002 -0.02131  -0.004 -0.02131  c -0.001 0  -0.004 0.01066  -0.004 0.02131  c 0 -0.00533  -0.001 -0.01066  -0.002 -0.01066  c 0 -0.00133  -0.002 0.00533  -0.002 0.01066  c 0 -0.00266  0 -0.00533  -0.001 -0.00533  c 0 0.00133  -0.001 0.00266  -0.001 0.00533  c 0 -0.00133  0 -0.00266  0 -0.004  c -0.001 0  -0.001 0.00133  -0.001 0.00266  c -0.001 0  -0.001 -0.00133  -0.001 -0.00266  c -0.001 0  -0.001 0.00133  -0.001 0.00266  E" pathEditMode="relative" ptsTypes="">
                                      <p:cBhvr>
                                        <p:cTn id="8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процесс 3"/>
          <p:cNvSpPr/>
          <p:nvPr/>
        </p:nvSpPr>
        <p:spPr>
          <a:xfrm>
            <a:off x="6705616" y="1071546"/>
            <a:ext cx="21526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Кисть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286644" y="214290"/>
            <a:ext cx="1571636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 команда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28662" y="214290"/>
            <a:ext cx="6143668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 помощью какого инструмента </a:t>
            </a:r>
            <a:r>
              <a:rPr lang="ru-RU" sz="2400" b="1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можн</a:t>
            </a:r>
            <a:r>
              <a:rPr lang="kk-KZ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</a:t>
            </a: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стереть объект?</a:t>
            </a:r>
            <a:endParaRPr lang="ru-RU" sz="24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" name="Picture 5" descr="C:\Documents and Settings\User\Рабочий стол\ТРИГГЕРЫ\Овчинникова\МК  4\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13" y="3714750"/>
            <a:ext cx="2374900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Блок-схема: процесс 2"/>
          <p:cNvSpPr/>
          <p:nvPr/>
        </p:nvSpPr>
        <p:spPr>
          <a:xfrm>
            <a:off x="4572000" y="1071546"/>
            <a:ext cx="20002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Заливка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2428860" y="1071546"/>
            <a:ext cx="2000264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Ластик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2" name="Блок-схема: процесс 1"/>
          <p:cNvSpPr/>
          <p:nvPr/>
        </p:nvSpPr>
        <p:spPr>
          <a:xfrm>
            <a:off x="285720" y="1071546"/>
            <a:ext cx="1990740" cy="642942"/>
          </a:xfrm>
          <a:prstGeom prst="flowChart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Распылитель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12" name="Picture 33" descr="C:\Documents and Settings\User\Рабочий стол\ТРИГГЕРЫ\Овчинникова\МК  4\сетка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714612" y="3500438"/>
            <a:ext cx="3571900" cy="2944805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</p:spPr>
      </p:pic>
      <p:pic>
        <p:nvPicPr>
          <p:cNvPr id="5131" name="Picture 6" descr="C:\Documents and Settings\User\Рабочий стол\ТРИГГЕРЫ\Овчинникова\МК  4\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3" y="2941638"/>
            <a:ext cx="22860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Documents and Settings\User\Рабочий стол\ТРИГГЕРЫ\Овчинникова\МК  4\мяч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252784">
            <a:off x="5948363" y="3582987"/>
            <a:ext cx="795338" cy="8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апп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58313" y="55006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285720" y="214290"/>
            <a:ext cx="500066" cy="714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ln w="31550" cmpd="sng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</a:p>
        </p:txBody>
      </p:sp>
      <p:sp>
        <p:nvSpPr>
          <p:cNvPr id="17" name="Овал 16"/>
          <p:cNvSpPr/>
          <p:nvPr/>
        </p:nvSpPr>
        <p:spPr>
          <a:xfrm>
            <a:off x="8572528" y="200024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8572528" y="2500306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8572528" y="307181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0" name="Скругленный прямоугольник 19">
            <a:hlinkClick r:id="rId8" action="ppaction://hlinksldjump"/>
          </p:cNvPr>
          <p:cNvSpPr/>
          <p:nvPr/>
        </p:nvSpPr>
        <p:spPr>
          <a:xfrm>
            <a:off x="5220072" y="6165304"/>
            <a:ext cx="1800200" cy="504056"/>
          </a:xfrm>
          <a:prstGeom prst="roundRect">
            <a:avLst/>
          </a:prstGeom>
          <a:solidFill>
            <a:srgbClr val="A758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Дальше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1066  -0.018 -0.02131  -0.023 -0.02131  c -0.031 0  -0.063 0.16651  -0.063 0.33302  c 0 -0.08392  -0.016 -0.16651  -0.031 -0.16651  c -0.016 0  -0.031 0.08392  -0.031 0.16651  c 0 -0.0413  -0.008 -0.08392  -0.016 -0.08392  c -0.008 0  -0.016 0.0413  -0.016 0.08392  c 0 -0.02131  -0.004 -0.0413  -0.008 -0.0413  c -0.004 0  -0.008 0.02131  -0.008 0.0413  c 0 -0.01066  -0.002 -0.02131  -0.004 -0.02131  c -0.001 0  -0.004 0.01066  -0.004 0.02131  c 0 -0.00533  -0.001 -0.01066  -0.002 -0.01066  c 0 -0.00133  -0.002 0.00533  -0.002 0.01066  c 0 -0.00266  0 -0.00533  -0.001 -0.00533  c 0 0.00133  -0.001 0.00266  -0.001 0.00533  c 0 -0.00133  0 -0.00266  0 -0.004  c -0.001 0  -0.001 0.00133  -0.001 0.00266  c -0.001 0  -0.001 -0.00133  -0.001 -0.00266  c -0.001 0  -0.001 0.00133  -0.001 0.00266  E" pathEditMode="relative" ptsTypes="">
                                      <p:cBhvr>
                                        <p:cTn id="3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03608E-6 C -0.00486 -0.01064 -0.02187 -0.02128 -0.0276 -0.02128 C -0.0651 -0.02128 -0.10364 0.14524 -0.10364 0.31175 C -0.10364 0.2278 -0.12274 0.14524 -0.14097 0.14524 C -0.16024 0.14524 -0.17847 0.22919 -0.17847 0.31175 C -0.17847 0.27035 -0.18802 0.2278 -0.19757 0.2278 C -0.20729 0.2278 -0.21684 0.2692 -0.21684 0.31175 C -0.21684 0.29047 -0.2217 0.27035 -0.22656 0.27035 C -0.23125 0.27035 -0.23611 0.29163 -0.23611 0.31175 C -0.23611 0.30111 -0.23871 0.29047 -0.24097 0.29047 C -0.24218 0.29047 -0.24566 0.30111 -0.24566 0.31175 C -0.24566 0.30643 -0.24704 0.30111 -0.24826 0.30111 C -0.24826 0.29972 -0.25069 0.30643 -0.25069 0.31175 C -0.25069 0.30897 -0.25069 0.30643 -0.25208 0.30643 C -0.25208 0.30782 -0.25329 0.30921 -0.25329 0.31175 C -0.25329 0.31036 -0.25329 0.30897 -0.25329 0.30782 C -0.25451 0.30782 -0.25451 0.30921 -0.25451 0.31059 C -0.25573 0.31059 -0.25573 0.30921 -0.25573 0.30782 C -0.25694 0.30782 -0.25694 0.30921 -0.25694 0.31059 " pathEditMode="relative" rAng="0" ptsTypes="fffffffffffffffffff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00" y="145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5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70213E-6 L -0.05729 -0.0511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" y="-26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0023 L -0.09114 -0.13043 C -0.11024 -0.15911 -0.14184 -0.18201 -0.17725 -0.19264 C -0.21753 -0.20583 -0.30434 -0.14315 -0.33576 -0.10731 L -0.41475 0.04371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00" y="-81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729 -0.05111 L -0.00226 -0.00902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0" y="21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-0.004 -0.01066  -0.018 -0.02131  -0.023 -0.02131  c -0.031 0  -0.063 0.16651  -0.063 0.33302  c 0 -0.08392  -0.016 -0.16651  -0.031 -0.16651  c -0.016 0  -0.031 0.08392  -0.031 0.16651  c 0 -0.0413  -0.008 -0.08392  -0.016 -0.08392  c -0.008 0  -0.016 0.0413  -0.016 0.08392  c 0 -0.02131  -0.004 -0.0413  -0.008 -0.0413  c -0.004 0  -0.008 0.02131  -0.008 0.0413  c 0 -0.01066  -0.002 -0.02131  -0.004 -0.02131  c -0.001 0  -0.004 0.01066  -0.004 0.02131  c 0 -0.00533  -0.001 -0.01066  -0.002 -0.01066  c 0 -0.00133  -0.002 0.00533  -0.002 0.01066  c 0 -0.00266  0 -0.00533  -0.001 -0.00533  c 0 0.00133  -0.001 0.00266  -0.001 0.00533  c 0 -0.00133  0 -0.00266  0 -0.004  c -0.001 0  -0.001 0.00133  -0.001 0.00266  c -0.001 0  -0.001 -0.00133  -0.001 -0.00266  c -0.001 0  -0.001 0.00133  -0.001 0.00266  E" pathEditMode="relative" ptsTypes="">
                                      <p:cBhvr>
                                        <p:cTn id="8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User\Рабочий стол\ТРИГГЕРЫ\Овчинникова\МК  4\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941638"/>
            <a:ext cx="2286000" cy="353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928662" y="214290"/>
            <a:ext cx="1428760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 команда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00298" y="214290"/>
            <a:ext cx="6357982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Какого инструмента в </a:t>
            </a:r>
            <a:r>
              <a:rPr lang="en-US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Paint </a:t>
            </a:r>
            <a:r>
              <a:rPr lang="uk-UA" sz="24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 </a:t>
            </a:r>
            <a:r>
              <a:rPr lang="uk-UA" sz="2400" b="1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существует</a:t>
            </a:r>
            <a:r>
              <a:rPr lang="uk-UA" sz="2000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ru-RU" sz="2000" b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101" name="Picture 5" descr="C:\Documents and Settings\User\Рабочий стол\ТРИГГЕРЫ\Овчинникова\МК  4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3714750"/>
            <a:ext cx="2374900" cy="272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Блок-схема: процесс 7"/>
          <p:cNvSpPr/>
          <p:nvPr/>
        </p:nvSpPr>
        <p:spPr>
          <a:xfrm>
            <a:off x="6715140" y="1071546"/>
            <a:ext cx="2143140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Текст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pic>
        <p:nvPicPr>
          <p:cNvPr id="11" name="Picture 2" descr="C:\Documents and Settings\User\Рабочий стол\ТРИГГЕРЫ\Овчинникова\МК  4\мяч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4214813"/>
            <a:ext cx="795338" cy="80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апп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40005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3" descr="C:\Documents and Settings\User\Рабочий стол\ТРИГГЕРЫ\Овчинникова\МК  4\сетка.pn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714612" y="3500438"/>
            <a:ext cx="3571900" cy="2944805"/>
          </a:xfrm>
          <a:prstGeom prst="rect">
            <a:avLst/>
          </a:prstGeom>
          <a:noFill/>
          <a:scene3d>
            <a:camera prst="isometricOffAxis2Right"/>
            <a:lightRig rig="threePt" dir="t"/>
          </a:scene3d>
        </p:spPr>
      </p:pic>
      <p:sp>
        <p:nvSpPr>
          <p:cNvPr id="9" name="Блок-схема: процесс 8"/>
          <p:cNvSpPr/>
          <p:nvPr/>
        </p:nvSpPr>
        <p:spPr>
          <a:xfrm>
            <a:off x="457200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Валик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242886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Прямоугольник</a:t>
            </a:r>
            <a:endParaRPr lang="ru-RU" sz="20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6" name="Блок-схема: процесс 5"/>
          <p:cNvSpPr/>
          <p:nvPr/>
        </p:nvSpPr>
        <p:spPr>
          <a:xfrm>
            <a:off x="285720" y="1071546"/>
            <a:ext cx="2000264" cy="642942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dirty="0" smtClean="0">
                <a:ln w="12700">
                  <a:noFill/>
                  <a:prstDash val="solid"/>
                </a:ln>
                <a:solidFill>
                  <a:schemeClr val="tx1"/>
                </a:solidFill>
              </a:rPr>
              <a:t>Кривая</a:t>
            </a:r>
            <a:endParaRPr lang="ru-RU" sz="2400" dirty="0">
              <a:ln w="12700">
                <a:noFill/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20" y="214290"/>
            <a:ext cx="500066" cy="714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000" b="1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</a:p>
        </p:txBody>
      </p:sp>
      <p:sp>
        <p:nvSpPr>
          <p:cNvPr id="19" name="Овал 18"/>
          <p:cNvSpPr/>
          <p:nvPr/>
        </p:nvSpPr>
        <p:spPr>
          <a:xfrm>
            <a:off x="214282" y="200024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14282" y="2500306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214282" y="3071810"/>
            <a:ext cx="285752" cy="28575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  <a:effectLst>
                <a:glow rad="228600">
                  <a:srgbClr val="C0504D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22" name="Скругленный прямоугольник 21">
            <a:hlinkClick r:id="" action="ppaction://noaction"/>
          </p:cNvPr>
          <p:cNvSpPr/>
          <p:nvPr/>
        </p:nvSpPr>
        <p:spPr>
          <a:xfrm>
            <a:off x="5220072" y="6165304"/>
            <a:ext cx="1800200" cy="504056"/>
          </a:xfrm>
          <a:prstGeom prst="roundRect">
            <a:avLst/>
          </a:prstGeom>
          <a:solidFill>
            <a:srgbClr val="A7580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</a:rPr>
              <a:t>Дальше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014E-7 C 0.00295 -0.00648 0.01337 -0.01295 0.01702 -0.01295 C 0.04028 -0.01295 0.06407 0.0895 0.06407 0.19195 C 0.06407 0.14015 0.07604 0.0895 0.08733 0.0895 C 0.09931 0.0895 0.11059 0.14107 0.11059 0.19195 C 0.11059 0.16628 0.1165 0.14015 0.1224 0.14015 C 0.12848 0.14015 0.13438 0.16559 0.13438 0.19195 C 0.13438 0.17877 0.13733 0.16628 0.14028 0.16628 C 0.14341 0.16628 0.14636 0.17946 0.14636 0.19195 C 0.14636 0.18524 0.14792 0.17877 0.14931 0.17877 C 0.15 0.17877 0.15226 0.18524 0.15226 0.19195 C 0.15226 0.18848 0.15313 0.18524 0.15382 0.18524 C 0.15382 0.18617 0.15538 0.18848 0.15538 0.19195 C 0.15538 0.1901 0.15538 0.18848 0.15625 0.18848 C 0.15625 0.18941 0.15695 0.19033 0.15695 0.19195 C 0.15695 0.19103 0.15695 0.1901 0.15695 0.18941 C 0.15782 0.18941 0.15782 0.19033 0.15782 0.19103 C 0.15851 0.19103 0.15851 0.19033 0.15851 0.18941 C 0.15938 0.18941 0.15938 0.19033 0.15938 0.19103 " pathEditMode="relative" rAng="0" ptsTypes="fffffffffffffffffff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0" y="90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59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32192E-6 L 0.06805 -0.02891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-15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69 -0.01249 L 0.09549 -0.16259 C 0.11441 -0.19589 0.14584 -0.21809 0.18004 -0.22433 C 0.21927 -0.2315 0.25226 -0.22086 0.27726 -0.19543 L 0.39584 -0.08349 " pathEditMode="relative" rAng="-463811" ptsTypes="FffFF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0" y="-124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03423 L 2.5E-6 4.75486E-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17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833 C 0.004 -0.01481 0.01806 -0.02128 0.02292 -0.02128 C 0.054 -0.02128 0.08594 0.08117 0.08594 0.18362 C 0.08594 0.13182 0.10191 0.08117 0.11702 0.08117 C 0.13299 0.08117 0.14809 0.13274 0.14809 0.18362 C 0.14809 0.15795 0.15608 0.13182 0.16407 0.13182 C 0.17205 0.13182 0.18004 0.15726 0.18004 0.18362 C 0.18004 0.17044 0.18403 0.15795 0.18802 0.15795 C 0.19202 0.15795 0.19601 0.17113 0.19601 0.18362 C 0.19601 0.17691 0.19809 0.17044 0.2 0.17044 C 0.20104 0.17044 0.204 0.17691 0.204 0.18362 C 0.204 0.18015 0.20504 0.17691 0.20608 0.17691 C 0.20608 0.17784 0.20816 0.18015 0.20816 0.18362 C 0.20816 0.18177 0.20816 0.18015 0.2092 0.18015 C 0.2092 0.18108 0.21025 0.182 0.21025 0.18362 C 0.21025 0.1827 0.21025 0.18177 0.21025 0.18108 C 0.21129 0.18108 0.21129 0.182 0.21129 0.1827 C 0.21233 0.1827 0.21233 0.182 0.21233 0.18108 C 0.21337 0.18108 0.21337 0.182 0.21337 0.1827 " pathEditMode="relative" rAng="0" ptsTypes="fffffffffffffffffff">
                                      <p:cBhvr>
                                        <p:cTn id="7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90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0.00625 C 0.004 -0.01388 0.01806 -0.02128 0.02292 -0.02128 C 0.054 -0.02128 0.08594 0.0969 0.08594 0.21507 C 0.08594 0.15541 0.10191 0.0969 0.11702 0.0969 C 0.13299 0.0969 0.14809 0.15633 0.14809 0.21507 C 0.14809 0.18547 0.15608 0.15541 0.16407 0.15541 C 0.17205 0.15541 0.18004 0.18478 0.18004 0.21507 C 0.18004 0.19981 0.18403 0.18547 0.18802 0.18547 C 0.19202 0.18547 0.19601 0.20074 0.19601 0.21507 C 0.19601 0.20744 0.19809 0.19981 0.2 0.19981 C 0.20104 0.19981 0.204 0.20744 0.204 0.21507 C 0.204 0.21114 0.20504 0.20744 0.20608 0.20744 C 0.20608 0.20837 0.20816 0.21114 0.20816 0.21507 C 0.20816 0.21299 0.20816 0.21114 0.2092 0.21114 C 0.2092 0.21207 0.21025 0.21322 0.21025 0.21507 C 0.21025 0.21392 0.21025 0.21299 0.21025 0.21207 C 0.21129 0.21207 0.21129 0.21322 0.21129 0.21415 C 0.21233 0.21415 0.21233 0.21322 0.21233 0.21207 C 0.21337 0.21207 0.21337 0.21322 0.21337 0.21415 " pathEditMode="relative" rAng="0" ptsTypes="fffffffffffffffffff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103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9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5"/>
          <p:cNvSpPr>
            <a:spLocks noChangeArrowheads="1"/>
          </p:cNvSpPr>
          <p:nvPr/>
        </p:nvSpPr>
        <p:spPr bwMode="auto">
          <a:xfrm>
            <a:off x="971600" y="149766"/>
            <a:ext cx="6912768" cy="48320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342900" indent="-342900"/>
            <a:r>
              <a:rPr lang="ru-RU" sz="28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синквейн</a:t>
            </a:r>
            <a:r>
              <a:rPr lang="ru-RU" sz="2800" dirty="0" smtClean="0">
                <a:ln>
                  <a:solidFill>
                    <a:srgbClr val="FF0000"/>
                  </a:solidFill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это стихотворение, состоящее из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5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строк:</a:t>
            </a:r>
          </a:p>
          <a:p>
            <a:pPr marL="342900" indent="-3429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1.тема существительное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2.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два прилагательных, которые по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твоему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мнению подходит к теме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существительного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342900" indent="-3429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3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глагола по теме,</a:t>
            </a:r>
          </a:p>
          <a:p>
            <a:pPr marL="342900" indent="-3429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4.осмысленная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фраза на данную тему,</a:t>
            </a:r>
          </a:p>
          <a:p>
            <a:pPr marL="342900" indent="-34290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5.резюме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 теме (желательно 1 слово или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словосочетание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342900" indent="-342900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51655" y="4941168"/>
            <a:ext cx="73923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ru-RU" sz="4400" dirty="0" err="1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Синквейн</a:t>
            </a:r>
            <a:r>
              <a:rPr lang="ru-RU" sz="440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 «</a:t>
            </a:r>
            <a:r>
              <a:rPr lang="ru-RU" sz="400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Цветовая палитра»</a:t>
            </a:r>
            <a:r>
              <a:rPr lang="ru-RU" sz="4400" dirty="0" smtClean="0">
                <a:ln w="0">
                  <a:solidFill>
                    <a:schemeClr val="tx1"/>
                  </a:solidFill>
                </a:ln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ru-RU" sz="4400" dirty="0">
              <a:ln w="0">
                <a:solidFill>
                  <a:schemeClr val="tx1"/>
                </a:solidFill>
              </a:ln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4872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2" name="WordArt 25"/>
          <p:cNvSpPr>
            <a:spLocks noChangeArrowheads="1" noChangeShapeType="1" noTextEdit="1"/>
          </p:cNvSpPr>
          <p:nvPr/>
        </p:nvSpPr>
        <p:spPr bwMode="auto">
          <a:xfrm>
            <a:off x="214282" y="1000108"/>
            <a:ext cx="3024188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Домашнее задание</a:t>
            </a:r>
          </a:p>
        </p:txBody>
      </p:sp>
      <p:sp>
        <p:nvSpPr>
          <p:cNvPr id="16403" name="Rectangle 26"/>
          <p:cNvSpPr>
            <a:spLocks noChangeArrowheads="1"/>
          </p:cNvSpPr>
          <p:nvPr/>
        </p:nvSpPr>
        <p:spPr bwMode="auto">
          <a:xfrm>
            <a:off x="500034" y="1857364"/>
            <a:ext cx="60483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>
              <a:buFontTx/>
              <a:buAutoNum type="arabicPeriod"/>
            </a:pPr>
            <a:endParaRPr lang="en-US" dirty="0" smtClean="0">
              <a:solidFill>
                <a:srgbClr val="0000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kk-KZ" dirty="0" smtClean="0">
                <a:solidFill>
                  <a:srgbClr val="0000FF"/>
                </a:solidFill>
              </a:rPr>
              <a:t>Параграф 14  страница 116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>
                <a:solidFill>
                  <a:srgbClr val="0000FF"/>
                </a:solidFill>
              </a:rPr>
              <a:t>Составить синквейн </a:t>
            </a:r>
            <a:r>
              <a:rPr lang="ru-RU" dirty="0">
                <a:solidFill>
                  <a:srgbClr val="0000FF"/>
                </a:solidFill>
              </a:rPr>
              <a:t>на тему «Инструменты </a:t>
            </a:r>
            <a:r>
              <a:rPr lang="en-US" dirty="0">
                <a:solidFill>
                  <a:srgbClr val="0000FF"/>
                </a:solidFill>
              </a:rPr>
              <a:t>Paint</a:t>
            </a:r>
            <a:r>
              <a:rPr lang="ru-RU" dirty="0">
                <a:solidFill>
                  <a:srgbClr val="0000FF"/>
                </a:solidFill>
              </a:rPr>
              <a:t>»</a:t>
            </a:r>
            <a:endParaRPr lang="en-US" dirty="0">
              <a:solidFill>
                <a:srgbClr val="0000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kk-KZ" dirty="0">
                <a:solidFill>
                  <a:srgbClr val="0000FF"/>
                </a:solidFill>
              </a:rPr>
              <a:t>Приготовить </a:t>
            </a:r>
            <a:r>
              <a:rPr lang="kk-KZ" dirty="0" smtClean="0">
                <a:solidFill>
                  <a:srgbClr val="0000FF"/>
                </a:solidFill>
              </a:rPr>
              <a:t>рисунки по данной теме </a:t>
            </a:r>
            <a:r>
              <a:rPr lang="ru-RU" dirty="0" smtClean="0">
                <a:solidFill>
                  <a:srgbClr val="0000FF"/>
                </a:solidFill>
              </a:rPr>
              <a:t> </a:t>
            </a:r>
            <a:endParaRPr lang="ru-RU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1608</TotalTime>
  <Words>433</Words>
  <Application>Microsoft Office PowerPoint</Application>
  <PresentationFormat>Экран (4:3)</PresentationFormat>
  <Paragraphs>127</Paragraphs>
  <Slides>26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26</vt:i4>
      </vt:variant>
    </vt:vector>
  </HeadingPairs>
  <TitlesOfParts>
    <vt:vector size="40" baseType="lpstr">
      <vt:lpstr>Arial</vt:lpstr>
      <vt:lpstr>Calibri</vt:lpstr>
      <vt:lpstr>Century Gothic</vt:lpstr>
      <vt:lpstr>Times New Roman</vt:lpstr>
      <vt:lpstr>Wingdings 2</vt:lpstr>
      <vt:lpstr>Тема Office</vt:lpstr>
      <vt:lpstr>1_Тема Office</vt:lpstr>
      <vt:lpstr>2_Тема Office</vt:lpstr>
      <vt:lpstr>3_Тема Office</vt:lpstr>
      <vt:lpstr>5_Тема Office</vt:lpstr>
      <vt:lpstr>6_Тема Office</vt:lpstr>
      <vt:lpstr>7_Тема Office</vt:lpstr>
      <vt:lpstr>8_Тема Office</vt:lpstr>
      <vt:lpstr>9_Тема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Найди отличие по оттенку</vt:lpstr>
      <vt:lpstr>Презентация PowerPoint</vt:lpstr>
      <vt:lpstr>Презентация PowerPoint</vt:lpstr>
      <vt:lpstr>Практическая Работа №2</vt:lpstr>
      <vt:lpstr>Задание 1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«Графический редактор»  Урок №22 Тема урока: Обобщение и систематизация знаний учащихся  по теме «Графический редактор»</dc:title>
  <dc:creator>Светлана</dc:creator>
  <cp:lastModifiedBy>Администратор</cp:lastModifiedBy>
  <cp:revision>131</cp:revision>
  <dcterms:created xsi:type="dcterms:W3CDTF">2014-03-27T14:47:21Z</dcterms:created>
  <dcterms:modified xsi:type="dcterms:W3CDTF">2020-02-06T07:55:06Z</dcterms:modified>
</cp:coreProperties>
</file>