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57" autoAdjust="0"/>
    <p:restoredTop sz="94660"/>
  </p:normalViewPr>
  <p:slideViewPr>
    <p:cSldViewPr>
      <p:cViewPr varScale="1">
        <p:scale>
          <a:sx n="70" d="100"/>
          <a:sy n="70" d="100"/>
        </p:scale>
        <p:origin x="6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100000"/>
                    </a14:imgEffect>
                    <a14:imgEffect>
                      <a14:brightnessContrast bright="-35000"/>
                    </a14:imgEffect>
                  </a14:imgLayer>
                </a14:imgProps>
              </a:ext>
            </a:extLst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-387424"/>
            <a:ext cx="7772400" cy="1470025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Дзюдо</a:t>
            </a:r>
            <a:endParaRPr lang="ru-RU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281592" y="5205647"/>
            <a:ext cx="3887639" cy="1655279"/>
          </a:xfrm>
          <a:prstGeom prst="rect">
            <a:avLst/>
          </a:prstGeom>
        </p:spPr>
        <p:txBody>
          <a:bodyPr vert="horz" wrap="square" lIns="90000" tIns="45000" rIns="90000" bIns="45000" rtlCol="0" anchor="t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marL="342900" lvl="0" indent="-34290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latinLnBrk="0" hangingPunct="1">
              <a:spcBef>
                <a:spcPct val="20000"/>
              </a:spcBef>
              <a:buSzPct val="45000"/>
              <a:buFont typeface="StarSymbol"/>
              <a:buChar char="●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StarSymbol"/>
              <a:buNone/>
            </a:pPr>
            <a:r>
              <a:rPr lang="ru-RU" sz="2400" dirty="0" smtClean="0">
                <a:solidFill>
                  <a:schemeClr val="bg1"/>
                </a:solidFill>
                <a:latin typeface="Calibri Light" pitchFamily="18"/>
              </a:rPr>
              <a:t>Выполнила: Кригер Дарья</a:t>
            </a:r>
            <a:br>
              <a:rPr lang="ru-RU" sz="2400" dirty="0" smtClean="0">
                <a:solidFill>
                  <a:schemeClr val="bg1"/>
                </a:solidFill>
                <a:latin typeface="Calibri Light" pitchFamily="18"/>
              </a:rPr>
            </a:br>
            <a:r>
              <a:rPr lang="ru-RU" sz="2400" dirty="0" smtClean="0">
                <a:solidFill>
                  <a:schemeClr val="bg1"/>
                </a:solidFill>
                <a:latin typeface="Calibri Light" pitchFamily="18"/>
              </a:rPr>
              <a:t>Группа 31 Т</a:t>
            </a:r>
          </a:p>
          <a:p>
            <a:pPr marL="0" indent="0" algn="r">
              <a:buFont typeface="StarSymbol"/>
              <a:buNone/>
            </a:pPr>
            <a:r>
              <a:rPr lang="ru-RU" sz="2400" dirty="0" smtClean="0">
                <a:solidFill>
                  <a:schemeClr val="bg1"/>
                </a:solidFill>
                <a:latin typeface="Calibri Light" pitchFamily="18"/>
              </a:rPr>
              <a:t>Проверила: </a:t>
            </a:r>
            <a:r>
              <a:rPr lang="ru-RU" sz="2400" dirty="0" err="1" smtClean="0">
                <a:solidFill>
                  <a:schemeClr val="bg1"/>
                </a:solidFill>
                <a:latin typeface="Calibri Light" pitchFamily="18"/>
              </a:rPr>
              <a:t>Лозбень</a:t>
            </a:r>
            <a:r>
              <a:rPr lang="ru-RU" sz="2400" dirty="0" smtClean="0">
                <a:solidFill>
                  <a:schemeClr val="bg1"/>
                </a:solidFill>
                <a:latin typeface="Calibri Light" pitchFamily="18"/>
              </a:rPr>
              <a:t>  Инна Николаевна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76" t="10101" r="36613" b="23750"/>
          <a:stretch/>
        </p:blipFill>
        <p:spPr>
          <a:xfrm>
            <a:off x="1475656" y="804857"/>
            <a:ext cx="5866733" cy="440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7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2712" y="260648"/>
            <a:ext cx="5421288" cy="6282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Дзюдо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 </a:t>
            </a: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(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яп.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 </a:t>
            </a:r>
            <a:r>
              <a:rPr lang="ja-JP" altLang="en-US" sz="2400" dirty="0">
                <a:solidFill>
                  <a:schemeClr val="bg1"/>
                </a:solidFill>
                <a:latin typeface="+mj-lt"/>
              </a:rPr>
              <a:t>柔道 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дзю: до:, дословно — «Мягкий путь»; в России также часто используется название «Гибкий путь») — 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японское боевое искусство</a:t>
            </a: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философия и 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спортивное единоборство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 без оружия, созданное в конце 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XIX 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века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 на основе 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</a:rPr>
              <a:t>дзюдзю</a:t>
            </a: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ц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у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 японским мастером боевых искусств Дзигоро </a:t>
            </a: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К</a:t>
            </a:r>
            <a:r>
              <a:rPr lang="ru-RU" sz="2400" dirty="0" err="1" smtClean="0">
                <a:solidFill>
                  <a:schemeClr val="bg1"/>
                </a:solidFill>
                <a:latin typeface="+mj-lt"/>
              </a:rPr>
              <a:t>ано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 </a:t>
            </a: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(</a:t>
            </a:r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яп.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 </a:t>
            </a:r>
            <a:r>
              <a:rPr lang="ja-JP" altLang="en-US" sz="2400" dirty="0">
                <a:solidFill>
                  <a:schemeClr val="bg1"/>
                </a:solidFill>
                <a:latin typeface="+mj-lt"/>
              </a:rPr>
              <a:t>嘉納 治五郎 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Кано: Дзигоро: 1860 — </a:t>
            </a:r>
            <a:r>
              <a:rPr lang="vi-VN" sz="2400" dirty="0" smtClean="0">
                <a:solidFill>
                  <a:schemeClr val="bg1"/>
                </a:solidFill>
                <a:latin typeface="+mj-lt"/>
              </a:rPr>
              <a:t>1938), </a:t>
            </a:r>
            <a:r>
              <a:rPr lang="vi-VN" sz="2400" dirty="0">
                <a:solidFill>
                  <a:schemeClr val="bg1"/>
                </a:solidFill>
                <a:latin typeface="+mj-lt"/>
              </a:rPr>
              <a:t>который также сформулировал основные правила и принципы тренировок и проведения состязаний</a:t>
            </a:r>
            <a:endParaRPr lang="ru-RU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26" name="Picture 2" descr="C:\Users\Игорь\Desktop\1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404664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16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8205" y="2861082"/>
            <a:ext cx="5780336" cy="404694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Занятия дзюдо проходят на </a:t>
            </a:r>
            <a:r>
              <a:rPr lang="ru-RU" dirty="0" smtClean="0">
                <a:solidFill>
                  <a:schemeClr val="bg1"/>
                </a:solidFill>
              </a:rPr>
              <a:t>татами, </a:t>
            </a:r>
            <a:r>
              <a:rPr lang="ru-RU" dirty="0">
                <a:solidFill>
                  <a:schemeClr val="bg1"/>
                </a:solidFill>
              </a:rPr>
              <a:t>дзюдоисты занимаются босиком. В качестве тренировочной одежды используется разновидность костюма для </a:t>
            </a:r>
            <a:r>
              <a:rPr lang="ru-RU" dirty="0" smtClean="0">
                <a:solidFill>
                  <a:schemeClr val="bg1"/>
                </a:solidFill>
              </a:rPr>
              <a:t>тренировок—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</a:rPr>
              <a:t>дзюдоги. </a:t>
            </a:r>
            <a:r>
              <a:rPr lang="ru-RU" dirty="0">
                <a:solidFill>
                  <a:schemeClr val="bg1"/>
                </a:solidFill>
              </a:rPr>
              <a:t>Дзюдоги состоит из куртки, штанов и пояса. Классическое дзюдоги белого цвета, но в международных соревнованиях, проводимых IJF, участники одеты в дзюдоги белого и синего цветов</a:t>
            </a:r>
          </a:p>
        </p:txBody>
      </p:sp>
      <p:pic>
        <p:nvPicPr>
          <p:cNvPr id="2051" name="Picture 3" descr="C:\Users\Игорь\Desktop\экип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5"/>
            <a:ext cx="4211960" cy="285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Игорь\Desktop\1231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373" y="52770"/>
            <a:ext cx="422028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5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01008" y="476672"/>
            <a:ext cx="5842992" cy="61261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Становление дзюдо пришлось на 1880-е годы, тяжёлый для боевых искусств период после реставрации </a:t>
            </a:r>
            <a:r>
              <a:rPr lang="ru-RU" dirty="0" err="1" smtClean="0">
                <a:solidFill>
                  <a:schemeClr val="bg1"/>
                </a:solidFill>
              </a:rPr>
              <a:t>Мэйдзи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>
                <a:solidFill>
                  <a:schemeClr val="bg1"/>
                </a:solidFill>
              </a:rPr>
              <a:t>В то время среди лидеров Японии господствовала политика заимствования западной культуры и традиционные воинские искусства (</a:t>
            </a:r>
            <a:r>
              <a:rPr lang="ru-RU" i="1" dirty="0" err="1">
                <a:solidFill>
                  <a:schemeClr val="bg1"/>
                </a:solidFill>
              </a:rPr>
              <a:t>будо</a:t>
            </a:r>
            <a:r>
              <a:rPr lang="ru-RU" dirty="0">
                <a:solidFill>
                  <a:schemeClr val="bg1"/>
                </a:solidFill>
              </a:rPr>
              <a:t>) переживали не лучшие времена. Старые мастера прекращали вести занятия, некоторые даже умирали в </a:t>
            </a:r>
            <a:r>
              <a:rPr lang="ru-RU" dirty="0" smtClean="0">
                <a:solidFill>
                  <a:schemeClr val="bg1"/>
                </a:solidFill>
              </a:rPr>
              <a:t>нищете.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Ранняя история дзюдо неотделима от истории жизни его </a:t>
            </a:r>
            <a:r>
              <a:rPr lang="ru-RU" dirty="0" smtClean="0">
                <a:solidFill>
                  <a:schemeClr val="bg1"/>
                </a:solidFill>
              </a:rPr>
              <a:t>   создателя</a:t>
            </a:r>
            <a:r>
              <a:rPr lang="ru-RU" dirty="0">
                <a:solidFill>
                  <a:schemeClr val="bg1"/>
                </a:solidFill>
              </a:rPr>
              <a:t> — Дзигоро Кано, выдающегося японского общественного деятеля и педагога, чья деятельность была отмечена орденом Восходящего </a:t>
            </a:r>
            <a:r>
              <a:rPr lang="ru-RU" dirty="0" smtClean="0">
                <a:solidFill>
                  <a:schemeClr val="bg1"/>
                </a:solidFill>
              </a:rPr>
              <a:t>солнца. </a:t>
            </a:r>
            <a:r>
              <a:rPr lang="ru-RU" dirty="0">
                <a:solidFill>
                  <a:schemeClr val="bg1"/>
                </a:solidFill>
              </a:rPr>
              <a:t>Дзигоро Кано с детства интересовался </a:t>
            </a:r>
            <a:r>
              <a:rPr lang="ru-RU" dirty="0" err="1">
                <a:solidFill>
                  <a:schemeClr val="bg1"/>
                </a:solidFill>
              </a:rPr>
              <a:t>дзюдзюцу</a:t>
            </a:r>
            <a:r>
              <a:rPr lang="ru-RU" dirty="0">
                <a:solidFill>
                  <a:schemeClr val="bg1"/>
                </a:solidFill>
              </a:rPr>
              <a:t>, в юности изучал стили </a:t>
            </a:r>
            <a:r>
              <a:rPr lang="ru-RU" dirty="0" err="1">
                <a:solidFill>
                  <a:schemeClr val="bg1"/>
                </a:solidFill>
              </a:rPr>
              <a:t>дзюдзюцу</a:t>
            </a:r>
            <a:r>
              <a:rPr lang="ru-RU" dirty="0">
                <a:solidFill>
                  <a:schemeClr val="bg1"/>
                </a:solidFill>
              </a:rPr>
              <a:t> школ </a:t>
            </a:r>
            <a:r>
              <a:rPr lang="ru-RU" dirty="0" err="1">
                <a:solidFill>
                  <a:schemeClr val="bg1"/>
                </a:solidFill>
              </a:rPr>
              <a:t>Тэндзин</a:t>
            </a:r>
            <a:r>
              <a:rPr lang="ru-RU" dirty="0">
                <a:solidFill>
                  <a:schemeClr val="bg1"/>
                </a:solidFill>
              </a:rPr>
              <a:t> Синъё-рю и Кито-</a:t>
            </a:r>
            <a:r>
              <a:rPr lang="ru-RU" dirty="0" err="1">
                <a:solidFill>
                  <a:schemeClr val="bg1"/>
                </a:solidFill>
              </a:rPr>
              <a:t>рю</a:t>
            </a:r>
            <a:r>
              <a:rPr lang="ru-RU" dirty="0">
                <a:solidFill>
                  <a:schemeClr val="bg1"/>
                </a:solidFill>
              </a:rPr>
              <a:t>. На их основе он разработал новую систему борьбы, которой дал название Кодокан дзюдо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Игорь\Desktop\Kano_Jigo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548680"/>
            <a:ext cx="3066300" cy="380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4349878"/>
            <a:ext cx="327585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Основатель дзюдо Дзигоро Кано</a:t>
            </a:r>
          </a:p>
        </p:txBody>
      </p:sp>
    </p:spTree>
    <p:extLst>
      <p:ext uri="{BB962C8B-B14F-4D97-AF65-F5344CB8AC3E}">
        <p14:creationId xmlns:p14="http://schemas.microsoft.com/office/powerpoint/2010/main" val="105023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Три главных технических раздела дзюдо стиля Кодокан составляют: </a:t>
            </a:r>
            <a:r>
              <a:rPr lang="ru-RU" i="1" dirty="0">
                <a:solidFill>
                  <a:schemeClr val="bg1"/>
                </a:solidFill>
              </a:rPr>
              <a:t>ката</a:t>
            </a:r>
            <a:r>
              <a:rPr lang="ru-RU" dirty="0">
                <a:solidFill>
                  <a:schemeClr val="bg1"/>
                </a:solidFill>
              </a:rPr>
              <a:t> (яп. </a:t>
            </a:r>
            <a:r>
              <a:rPr lang="ja-JP" altLang="en-US" dirty="0">
                <a:solidFill>
                  <a:schemeClr val="bg1"/>
                </a:solidFill>
              </a:rPr>
              <a:t>形 </a:t>
            </a:r>
            <a:r>
              <a:rPr lang="ru-RU" i="1" dirty="0">
                <a:solidFill>
                  <a:schemeClr val="bg1"/>
                </a:solidFill>
              </a:rPr>
              <a:t>ката</a:t>
            </a:r>
            <a:r>
              <a:rPr lang="ru-RU" dirty="0">
                <a:solidFill>
                  <a:schemeClr val="bg1"/>
                </a:solidFill>
              </a:rPr>
              <a:t>, букв. «форма», набор формальных упражнений, ката в дзюдо выполняются в парах), </a:t>
            </a:r>
            <a:r>
              <a:rPr lang="ru-RU" i="1" dirty="0" err="1">
                <a:solidFill>
                  <a:schemeClr val="bg1"/>
                </a:solidFill>
              </a:rPr>
              <a:t>рандори</a:t>
            </a:r>
            <a:r>
              <a:rPr lang="ru-RU" dirty="0">
                <a:solidFill>
                  <a:schemeClr val="bg1"/>
                </a:solidFill>
              </a:rPr>
              <a:t> (яп. </a:t>
            </a:r>
            <a:r>
              <a:rPr lang="ja-JP" altLang="en-US" dirty="0">
                <a:solidFill>
                  <a:schemeClr val="bg1"/>
                </a:solidFill>
              </a:rPr>
              <a:t>乱取り </a:t>
            </a:r>
            <a:r>
              <a:rPr lang="ru-RU" i="1" dirty="0" err="1">
                <a:solidFill>
                  <a:schemeClr val="bg1"/>
                </a:solidFill>
              </a:rPr>
              <a:t>рандори</a:t>
            </a:r>
            <a:r>
              <a:rPr lang="ru-RU" dirty="0">
                <a:solidFill>
                  <a:schemeClr val="bg1"/>
                </a:solidFill>
              </a:rPr>
              <a:t>, букв. «свободные захваты», борьба по предварительно заданным правилам с целью обучения каким-либо техническим приёмам), </a:t>
            </a:r>
            <a:r>
              <a:rPr lang="ru-RU" i="1" dirty="0" err="1">
                <a:solidFill>
                  <a:schemeClr val="bg1"/>
                </a:solidFill>
              </a:rPr>
              <a:t>сиай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ru-RU" dirty="0" smtClean="0">
                <a:solidFill>
                  <a:schemeClr val="bg1"/>
                </a:solidFill>
              </a:rPr>
              <a:t>(я</a:t>
            </a:r>
            <a:r>
              <a:rPr lang="ru-RU" dirty="0">
                <a:solidFill>
                  <a:schemeClr val="bg1"/>
                </a:solidFill>
              </a:rPr>
              <a:t>п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r>
              <a:rPr lang="ru-RU" dirty="0">
                <a:solidFill>
                  <a:schemeClr val="bg1"/>
                </a:solidFill>
              </a:rPr>
              <a:t> </a:t>
            </a:r>
            <a:r>
              <a:rPr lang="ja-JP" altLang="en-US" dirty="0">
                <a:solidFill>
                  <a:schemeClr val="bg1"/>
                </a:solidFill>
              </a:rPr>
              <a:t>試合 </a:t>
            </a:r>
            <a:r>
              <a:rPr lang="ru-RU" i="1" dirty="0" err="1">
                <a:solidFill>
                  <a:schemeClr val="bg1"/>
                </a:solidFill>
              </a:rPr>
              <a:t>сиаи</a:t>
            </a:r>
            <a:r>
              <a:rPr lang="ru-RU" dirty="0">
                <a:solidFill>
                  <a:schemeClr val="bg1"/>
                </a:solidFill>
              </a:rPr>
              <a:t>, «соревнования</a:t>
            </a:r>
            <a:r>
              <a:rPr lang="ru-RU" dirty="0" smtClean="0">
                <a:solidFill>
                  <a:schemeClr val="bg1"/>
                </a:solidFill>
              </a:rPr>
              <a:t>»).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Также в программу обучения Кодокан дзюдо входят </a:t>
            </a:r>
            <a:r>
              <a:rPr lang="ru-RU" i="1" dirty="0" err="1" smtClean="0">
                <a:solidFill>
                  <a:schemeClr val="bg1"/>
                </a:solidFill>
              </a:rPr>
              <a:t>кихон</a:t>
            </a:r>
            <a:r>
              <a:rPr lang="ru-RU" dirty="0" smtClean="0">
                <a:solidFill>
                  <a:schemeClr val="bg1"/>
                </a:solidFill>
              </a:rPr>
              <a:t> ( </a:t>
            </a:r>
            <a:r>
              <a:rPr lang="ja-JP" altLang="en-US" dirty="0" smtClean="0">
                <a:solidFill>
                  <a:schemeClr val="bg1"/>
                </a:solidFill>
              </a:rPr>
              <a:t>基本 </a:t>
            </a:r>
            <a:r>
              <a:rPr lang="ru-RU" i="1" dirty="0" err="1" smtClean="0">
                <a:solidFill>
                  <a:schemeClr val="bg1"/>
                </a:solidFill>
              </a:rPr>
              <a:t>кихон</a:t>
            </a:r>
            <a:r>
              <a:rPr lang="ru-RU" dirty="0" smtClean="0">
                <a:solidFill>
                  <a:schemeClr val="bg1"/>
                </a:solidFill>
              </a:rPr>
              <a:t>, «основы», этот раздел включает обучение базовым стойкам (</a:t>
            </a:r>
            <a:r>
              <a:rPr lang="ru-RU" i="1" dirty="0" err="1" smtClean="0">
                <a:solidFill>
                  <a:schemeClr val="bg1"/>
                </a:solidFill>
              </a:rPr>
              <a:t>сисэй</a:t>
            </a:r>
            <a:r>
              <a:rPr lang="ru-RU" dirty="0" smtClean="0">
                <a:solidFill>
                  <a:schemeClr val="bg1"/>
                </a:solidFill>
              </a:rPr>
              <a:t>), перемещениям (</a:t>
            </a:r>
            <a:r>
              <a:rPr lang="ru-RU" i="1" dirty="0" err="1" smtClean="0">
                <a:solidFill>
                  <a:schemeClr val="bg1"/>
                </a:solidFill>
              </a:rPr>
              <a:t>синтай</a:t>
            </a:r>
            <a:r>
              <a:rPr lang="ru-RU" dirty="0" smtClean="0">
                <a:solidFill>
                  <a:schemeClr val="bg1"/>
                </a:solidFill>
              </a:rPr>
              <a:t> и </a:t>
            </a:r>
            <a:r>
              <a:rPr lang="ru-RU" i="1" dirty="0" err="1" smtClean="0">
                <a:solidFill>
                  <a:schemeClr val="bg1"/>
                </a:solidFill>
              </a:rPr>
              <a:t>тайсабаки</a:t>
            </a:r>
            <a:r>
              <a:rPr lang="ru-RU" dirty="0" smtClean="0">
                <a:solidFill>
                  <a:schemeClr val="bg1"/>
                </a:solidFill>
              </a:rPr>
              <a:t>), </a:t>
            </a:r>
            <a:r>
              <a:rPr lang="ru-RU" dirty="0" err="1" smtClean="0">
                <a:solidFill>
                  <a:schemeClr val="bg1"/>
                </a:solidFill>
              </a:rPr>
              <a:t>самостраховке</a:t>
            </a:r>
            <a:r>
              <a:rPr lang="ru-RU" dirty="0" smtClean="0">
                <a:solidFill>
                  <a:schemeClr val="bg1"/>
                </a:solidFill>
              </a:rPr>
              <a:t> (</a:t>
            </a:r>
            <a:r>
              <a:rPr lang="ru-RU" i="1" dirty="0" err="1" smtClean="0">
                <a:solidFill>
                  <a:schemeClr val="bg1"/>
                </a:solidFill>
              </a:rPr>
              <a:t>укэми</a:t>
            </a:r>
            <a:r>
              <a:rPr lang="ru-RU" dirty="0" smtClean="0">
                <a:solidFill>
                  <a:schemeClr val="bg1"/>
                </a:solidFill>
              </a:rPr>
              <a:t>), а также </a:t>
            </a:r>
            <a:r>
              <a:rPr lang="ru-RU" i="1" dirty="0" err="1" smtClean="0">
                <a:solidFill>
                  <a:schemeClr val="bg1"/>
                </a:solidFill>
              </a:rPr>
              <a:t>кумиката</a:t>
            </a:r>
            <a:r>
              <a:rPr lang="ru-RU" dirty="0" smtClean="0">
                <a:solidFill>
                  <a:schemeClr val="bg1"/>
                </a:solidFill>
              </a:rPr>
              <a:t> — способам взятия захвата) и </a:t>
            </a:r>
            <a:r>
              <a:rPr lang="ru-RU" i="1" dirty="0" err="1" smtClean="0">
                <a:solidFill>
                  <a:schemeClr val="bg1"/>
                </a:solidFill>
              </a:rPr>
              <a:t>каппо</a:t>
            </a:r>
            <a:r>
              <a:rPr lang="ru-RU" dirty="0" smtClean="0">
                <a:solidFill>
                  <a:schemeClr val="bg1"/>
                </a:solidFill>
              </a:rPr>
              <a:t> — техника реанимации.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38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Соревнования </a:t>
            </a:r>
            <a:r>
              <a:rPr lang="ru-RU" dirty="0">
                <a:solidFill>
                  <a:schemeClr val="bg1"/>
                </a:solidFill>
              </a:rPr>
              <a:t>дзюдоистов проходят по технике борьбы (</a:t>
            </a:r>
            <a:r>
              <a:rPr lang="ru-RU" i="1" dirty="0" err="1">
                <a:solidFill>
                  <a:schemeClr val="bg1"/>
                </a:solidFill>
              </a:rPr>
              <a:t>сиай</a:t>
            </a:r>
            <a:r>
              <a:rPr lang="ru-RU" dirty="0">
                <a:solidFill>
                  <a:schemeClr val="bg1"/>
                </a:solidFill>
              </a:rPr>
              <a:t>) и по </a:t>
            </a:r>
            <a:r>
              <a:rPr lang="ru-RU" i="1" dirty="0">
                <a:solidFill>
                  <a:schemeClr val="bg1"/>
                </a:solidFill>
              </a:rPr>
              <a:t>ката</a:t>
            </a:r>
            <a:r>
              <a:rPr lang="ru-RU" dirty="0">
                <a:solidFill>
                  <a:schemeClr val="bg1"/>
                </a:solidFill>
              </a:rPr>
              <a:t> (соревнования проводятся в парах, оценивается правильность выполнения всех элементов ката).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Соревнования по форме участия в них спортсменов делятся на:</a:t>
            </a:r>
          </a:p>
          <a:p>
            <a:r>
              <a:rPr lang="ru-RU" dirty="0">
                <a:solidFill>
                  <a:schemeClr val="bg1"/>
                </a:solidFill>
              </a:rPr>
              <a:t>личные;</a:t>
            </a:r>
          </a:p>
          <a:p>
            <a:r>
              <a:rPr lang="ru-RU" dirty="0">
                <a:solidFill>
                  <a:schemeClr val="bg1"/>
                </a:solidFill>
              </a:rPr>
              <a:t>командные;</a:t>
            </a:r>
          </a:p>
          <a:p>
            <a:r>
              <a:rPr lang="ru-RU" dirty="0">
                <a:solidFill>
                  <a:schemeClr val="bg1"/>
                </a:solidFill>
              </a:rPr>
              <a:t>лично-командные.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В зависимости от системы выбывания участников соревнования проводятся:</a:t>
            </a:r>
          </a:p>
          <a:p>
            <a:r>
              <a:rPr lang="ru-RU" dirty="0">
                <a:solidFill>
                  <a:schemeClr val="bg1"/>
                </a:solidFill>
              </a:rPr>
              <a:t>по олимпийской системе с утешительными встречами («Олимпийская система с утешением от полуфиналистов»);</a:t>
            </a:r>
          </a:p>
          <a:p>
            <a:r>
              <a:rPr lang="ru-RU" dirty="0">
                <a:solidFill>
                  <a:schemeClr val="bg1"/>
                </a:solidFill>
              </a:rPr>
              <a:t>по олимпийской системе без утешительных встреч;</a:t>
            </a:r>
          </a:p>
          <a:p>
            <a:r>
              <a:rPr lang="ru-RU" dirty="0">
                <a:solidFill>
                  <a:schemeClr val="bg1"/>
                </a:solidFill>
              </a:rPr>
              <a:t>по круговой системе;</a:t>
            </a:r>
          </a:p>
          <a:p>
            <a:r>
              <a:rPr lang="ru-RU" dirty="0">
                <a:solidFill>
                  <a:schemeClr val="bg1"/>
                </a:solidFill>
              </a:rPr>
              <a:t>по смешанной </a:t>
            </a:r>
            <a:r>
              <a:rPr lang="ru-RU" dirty="0" smtClean="0">
                <a:solidFill>
                  <a:schemeClr val="bg1"/>
                </a:solidFill>
              </a:rPr>
              <a:t>системе.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6632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соревнования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4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39126" y="2883615"/>
            <a:ext cx="193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Виталий Макаров</a:t>
            </a:r>
          </a:p>
        </p:txBody>
      </p:sp>
      <p:pic>
        <p:nvPicPr>
          <p:cNvPr id="4098" name="Picture 2" descr="C:\Users\Игорь\Desktop\vitalij-makarov_1329395334903381282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3099057"/>
            <a:ext cx="3810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российский дзюдоист, чемпион мира 2001 года и вице-чемпион Олимпийских игр 2004 года. Заслуженный мастер спорта</a:t>
            </a:r>
          </a:p>
        </p:txBody>
      </p:sp>
      <p:pic>
        <p:nvPicPr>
          <p:cNvPr id="4099" name="Picture 3" descr="C:\Users\Игорь\Desktop\img_7096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672"/>
            <a:ext cx="3300494" cy="495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84319" y="515600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российский дзюдоист, бронзовый призёр Олимпийских игр. Заслуженный мастер спорта России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62469" y="4968413"/>
            <a:ext cx="16156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Юрий Степкин</a:t>
            </a:r>
          </a:p>
        </p:txBody>
      </p:sp>
    </p:spTree>
    <p:extLst>
      <p:ext uri="{BB962C8B-B14F-4D97-AF65-F5344CB8AC3E}">
        <p14:creationId xmlns:p14="http://schemas.microsoft.com/office/powerpoint/2010/main" val="420128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Основные физические качества, имеющие психические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Сила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Выносливость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Быстрота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Гибкость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Ловкость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2" name="Picture 4" descr="https://alexandrnevskii.ru/uploadedFiles/sectionsimages/big/1280-641175184-judo-thro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204864"/>
            <a:ext cx="447346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01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996952"/>
            <a:ext cx="8219256" cy="3129211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Быстрота</a:t>
            </a:r>
            <a:endParaRPr lang="ru-RU" sz="2000" b="1" dirty="0">
              <a:solidFill>
                <a:schemeClr val="bg1"/>
              </a:solidFill>
              <a:effectLst>
                <a:outerShdw dist="17961" dir="2700000">
                  <a:scrgbClr r="0" g="0" b="0"/>
                </a:outerShdw>
              </a:effectLst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Способ управлять временными признаками движения, отражение в сознании спортсмена продолжительности темпа и ритма движения.</a:t>
            </a:r>
          </a:p>
          <a:p>
            <a:pPr marL="343080" lvl="0" indent="-342720" algn="just">
              <a:spcBef>
                <a:spcPts val="0"/>
              </a:spcBef>
              <a:buNone/>
            </a:pP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Быстрота проявляется через :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Минимальное </a:t>
            </a: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время, необходимое для начала действия в ответ </a:t>
            </a:r>
            <a:r>
              <a:rPr lang="ru-RU" sz="20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на определенные </a:t>
            </a: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раздражители (старт и работа в </a:t>
            </a:r>
            <a:r>
              <a:rPr lang="ru-RU" sz="20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схватке);</a:t>
            </a:r>
            <a:endParaRPr lang="ru-RU" sz="2000" dirty="0">
              <a:solidFill>
                <a:schemeClr val="bg1"/>
              </a:solidFill>
              <a:effectLst>
                <a:outerShdw dist="17961" dir="2700000">
                  <a:scrgbClr r="0" g="0" b="0"/>
                </a:outerShdw>
              </a:effectLst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Скорость движения отдельных частей тела и всего тела в целом ;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Частота </a:t>
            </a: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движения (резкость)</a:t>
            </a:r>
          </a:p>
          <a:p>
            <a:pPr marL="343260" algn="just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Осуществляется посредством:</a:t>
            </a:r>
          </a:p>
          <a:p>
            <a:pPr algn="just">
              <a:spcBef>
                <a:spcPts val="0"/>
              </a:spcBef>
            </a:pPr>
            <a:r>
              <a:rPr lang="ru-RU" sz="20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Подвижность нервных </a:t>
            </a:r>
            <a:r>
              <a:rPr lang="ru-RU" sz="20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процессов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Игорь\Desktop\фцуывап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0182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get-altay/2035926/2a0000016d47ff29259ff9acec5167102fa4/X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00267"/>
            <a:ext cx="3743199" cy="249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95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332037"/>
            <a:ext cx="8229600" cy="4525963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  <a:defRPr sz="1800"/>
            </a:pPr>
            <a:r>
              <a:rPr lang="ru-RU" sz="2400" b="1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Сила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sz="24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Способность человека совершать действия с определенным мышечным напряжением. Представляет собой один из компонентов физического воспитания.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sz="24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Максимальная сила-наивысшая </a:t>
            </a:r>
            <a:r>
              <a:rPr lang="ru-RU" sz="24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сила, которую способна развивать нервно-мышечная система при мах мышечном сокращении.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sz="24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Скоростная сила- способность нервно-мышечной системы преодолевать сопротивление с высокой скоростью мышечного сокращения.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sz="24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Силовая выносливость- способность организма сопротивляться утомлению при длительной силовой работе.</a:t>
            </a:r>
          </a:p>
          <a:p>
            <a:pPr marL="343080" lvl="0" indent="-342720">
              <a:spcBef>
                <a:spcPts val="0"/>
              </a:spcBef>
              <a:buNone/>
              <a:defRPr sz="1800"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 descr="C:\Users\Игорь\Desktop\цукецурорпапорпрпапра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2495"/>
            <a:ext cx="7193749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24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792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Выносливость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sz="18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Способность </a:t>
            </a:r>
            <a:r>
              <a:rPr lang="ru-RU" sz="18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человека к длительному выполнению деятельности без снижения эффективности.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sz="18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Выносливость - физическое качество, необходимое всем спортсменам, особенно </a:t>
            </a:r>
            <a:r>
              <a:rPr lang="ru-RU" sz="18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дзюдоистам </a:t>
            </a:r>
            <a:r>
              <a:rPr lang="ru-RU" sz="18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и является решающим фактором в достижении спортивного результата..</a:t>
            </a:r>
          </a:p>
          <a:p>
            <a:pPr marL="343080" lvl="0" indent="-342720" algn="just">
              <a:spcBef>
                <a:spcPts val="0"/>
              </a:spcBef>
              <a:buNone/>
              <a:defRPr sz="1800"/>
            </a:pPr>
            <a:r>
              <a:rPr lang="ru-RU" sz="18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Различают четыре основных типа утомления - умственное, сенсорное (</a:t>
            </a:r>
            <a:r>
              <a:rPr lang="ru-RU" sz="18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от напряженной </a:t>
            </a:r>
            <a:r>
              <a:rPr lang="ru-RU" sz="18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деятельности анализаторов), эмоциональное (от переживаний) и физическое (от мышечной работы).  Общая выносливость - способность продолжительное время выполнять любую физическую работу, в которой участвуют различные группы мышц в режиме аэробного обмена. </a:t>
            </a:r>
            <a:endParaRPr lang="ru-RU" sz="1800" dirty="0" smtClean="0">
              <a:solidFill>
                <a:schemeClr val="bg1"/>
              </a:solidFill>
              <a:effectLst>
                <a:outerShdw dist="17961" dir="2700000">
                  <a:scrgbClr r="0" g="0" b="0"/>
                </a:outerShdw>
              </a:effectLst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343080" lvl="0" indent="-342720" algn="just">
              <a:spcBef>
                <a:spcPts val="0"/>
              </a:spcBef>
              <a:buNone/>
              <a:defRPr sz="1800"/>
            </a:pPr>
            <a:r>
              <a:rPr lang="ru-RU" sz="18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Специальная </a:t>
            </a:r>
            <a:r>
              <a:rPr lang="ru-RU" sz="18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выносливость - способность продолжительное время выполнять специфическую работу в режиме аэробного обмена или аэробно-анаэробного обмена. </a:t>
            </a:r>
            <a:endParaRPr lang="ru-RU" sz="1800" dirty="0" smtClean="0">
              <a:solidFill>
                <a:schemeClr val="bg1"/>
              </a:solidFill>
              <a:effectLst>
                <a:outerShdw dist="17961" dir="2700000">
                  <a:scrgbClr r="0" g="0" b="0"/>
                </a:outerShdw>
              </a:effectLst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343080" lvl="0" indent="-342720" algn="just">
              <a:spcBef>
                <a:spcPts val="0"/>
              </a:spcBef>
              <a:buNone/>
              <a:defRPr sz="1800"/>
            </a:pPr>
            <a:r>
              <a:rPr lang="ru-RU" sz="18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Скоростная </a:t>
            </a:r>
            <a:r>
              <a:rPr lang="ru-RU" sz="18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выносливость - способность продолжительное время выполнять работу с соревновательной интенсивностью в режиме аэробно-анаэробного обмена. </a:t>
            </a:r>
            <a:endParaRPr lang="ru-RU" sz="1800" dirty="0" smtClean="0">
              <a:solidFill>
                <a:schemeClr val="bg1"/>
              </a:solidFill>
              <a:effectLst>
                <a:outerShdw dist="17961" dir="2700000">
                  <a:scrgbClr r="0" g="0" b="0"/>
                </a:outerShdw>
              </a:effectLst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343080" lvl="0" indent="-342720" algn="just">
              <a:spcBef>
                <a:spcPts val="0"/>
              </a:spcBef>
              <a:buNone/>
              <a:defRPr sz="1800"/>
            </a:pPr>
            <a:r>
              <a:rPr lang="ru-RU" sz="1800" dirty="0" smtClean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Силовая </a:t>
            </a:r>
            <a:r>
              <a:rPr lang="ru-RU" sz="18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выносливость - способность продолжительное время выполнять работу с выраженными моментами силовых напряжений. (Силовые напряжения должны превышать 1/3 индивидуальной максимальной величины)</a:t>
            </a:r>
          </a:p>
          <a:p>
            <a:endParaRPr lang="ru-RU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09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/>
          <a:lstStyle/>
          <a:p>
            <a:pPr marL="0" lvl="0" indent="0" algn="ctr">
              <a:spcBef>
                <a:spcPts val="0"/>
              </a:spcBef>
              <a:buNone/>
              <a:defRPr sz="1800"/>
            </a:pPr>
            <a:r>
              <a:rPr lang="ru-RU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Georgia" pitchFamily="18"/>
                <a:ea typeface="Microsoft YaHei" pitchFamily="2"/>
                <a:cs typeface="Mangal" pitchFamily="2"/>
              </a:rPr>
              <a:t>Факторы выносливости: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Georgia" pitchFamily="18"/>
                <a:ea typeface="Microsoft YaHei" pitchFamily="2"/>
                <a:cs typeface="Mangal" pitchFamily="2"/>
              </a:rPr>
              <a:t>а) личностно-психические - прежде всего, те из них, которые характеризуются силой мотивов и устойчивостью установки на результат деятельности, проявляемыми в ней волевыми качествами, особенно целеустремленностью, настойчивостью, выдержкой, способностью терпеть;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Georgia" pitchFamily="18"/>
                <a:ea typeface="Microsoft YaHei" pitchFamily="2"/>
                <a:cs typeface="Mangal" pitchFamily="2"/>
              </a:rPr>
              <a:t>б) факторы функциональной устойчивости, позволяющие сохранить на том или ином уровне активность функциональных систем организма при неблагоприятных сдвигах в его внутренней среде, вызываемых работой (нарастании кислородного долга, повышения концентрации молочной кислоты в крови и т.д.);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Georgia" pitchFamily="18"/>
                <a:ea typeface="Microsoft YaHei" pitchFamily="2"/>
                <a:cs typeface="Mangal" pitchFamily="2"/>
              </a:rPr>
              <a:t>в) факторы функциональной экономичности (оправданно экономного расходования энергии на работу), технической отлаженности действий и рационального распределения сил в процессе работы, способствующие эффективному использованию энергетических ресурсов организма.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endParaRPr lang="ru-RU" dirty="0">
              <a:solidFill>
                <a:schemeClr val="bg1"/>
              </a:solidFill>
              <a:effectLst>
                <a:outerShdw dist="17961" dir="2700000">
                  <a:scrgbClr r="0" g="0" b="0"/>
                </a:outerShdw>
              </a:effectLst>
              <a:latin typeface="Georgia" pitchFamily="18"/>
              <a:ea typeface="Microsoft YaHei" pitchFamily="2"/>
              <a:cs typeface="Mangal" pitchFamily="2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s://alexandrnevskii.ru/uploadedFiles/sectionsimages/big/1280-641175184-judo-thro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674" y="4841776"/>
            <a:ext cx="236334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54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  <a:defRPr sz="1800"/>
            </a:pPr>
            <a:r>
              <a:rPr lang="ru-RU" sz="2400" b="1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Ловкость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sz="24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Способность человека быстро овладевать новыми достижениями, быстро перестраивать двигательную деятельность в соответствиями с требованиями меняющейся обстановки.</a:t>
            </a:r>
          </a:p>
          <a:p>
            <a:pPr marL="0" lvl="0" indent="0" algn="just">
              <a:spcBef>
                <a:spcPts val="0"/>
              </a:spcBef>
              <a:buNone/>
              <a:defRPr sz="1800"/>
            </a:pPr>
            <a:r>
              <a:rPr lang="ru-RU" sz="24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Ловкость бывает общая и специальная. Общая проявляется в многообразных сферах деятельности. Специальная- это способность к освоению специальной техники.</a:t>
            </a:r>
          </a:p>
          <a:p>
            <a:pPr marL="343080" lvl="0" indent="-342720">
              <a:spcBef>
                <a:spcPts val="0"/>
              </a:spcBef>
              <a:buNone/>
              <a:defRPr sz="1800"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4" name="Picture 8" descr="https://gazetaingush.ru/sites/default/files/news/20181107-ismail-chasygov-i-husen-halmurziev-vystupyat-na-sorevnovaniyah-po-dzyudo-v-tashkente/judo-1024x8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39116"/>
            <a:ext cx="4053284" cy="320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12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  <a:defRPr sz="1800"/>
            </a:pPr>
            <a:r>
              <a:rPr lang="ru-RU" sz="2400" b="1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Гибкость</a:t>
            </a:r>
          </a:p>
          <a:p>
            <a:pPr marL="0" lvl="0" indent="0" algn="ctr">
              <a:spcBef>
                <a:spcPts val="0"/>
              </a:spcBef>
              <a:buNone/>
              <a:defRPr sz="1800"/>
            </a:pPr>
            <a:r>
              <a:rPr lang="ru-RU" sz="2400" dirty="0">
                <a:solidFill>
                  <a:schemeClr val="bg1"/>
                </a:solidFill>
                <a:effectLst>
                  <a:outerShdw dist="17961" dir="2700000">
                    <a:scrgbClr r="0" g="0" b="0"/>
                  </a:outerShdw>
                </a:effectLst>
                <a:latin typeface="Times New Roman" panose="02020603050405020304" pitchFamily="18" charset="0"/>
                <a:ea typeface="Microsoft YaHei" pitchFamily="2"/>
                <a:cs typeface="Times New Roman" panose="02020603050405020304" pitchFamily="18" charset="0"/>
              </a:rPr>
              <a:t>Гибкость - способность выполнять движения с большой амплитудой.</a:t>
            </a:r>
          </a:p>
          <a:p>
            <a:pPr marL="343080" lvl="0" indent="-342720">
              <a:spcBef>
                <a:spcPts val="0"/>
              </a:spcBef>
              <a:buNone/>
              <a:defRPr sz="1800"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Microsoft YaHei" pitchFamily="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d-art.ppstatic.pl/kadry/k/r/1/31/5b/5aad2e92f3b68_o_origi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60848"/>
            <a:ext cx="6398769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84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484</Words>
  <Application>Microsoft Office PowerPoint</Application>
  <PresentationFormat>Экран (4:3)</PresentationFormat>
  <Paragraphs>60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Microsoft YaHei</vt:lpstr>
      <vt:lpstr>ＭＳ Ｐゴシック</vt:lpstr>
      <vt:lpstr>Arial</vt:lpstr>
      <vt:lpstr>Calibri</vt:lpstr>
      <vt:lpstr>Calibri Light</vt:lpstr>
      <vt:lpstr>Georgia</vt:lpstr>
      <vt:lpstr>Mangal</vt:lpstr>
      <vt:lpstr>StarSymbol</vt:lpstr>
      <vt:lpstr>Times New Roman</vt:lpstr>
      <vt:lpstr>Тема Office</vt:lpstr>
      <vt:lpstr>День Дзюдо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физические качества, имеющие психические</vt:lpstr>
      <vt:lpstr>Презентация PowerPoint</vt:lpstr>
      <vt:lpstr>Презентация PowerPoint</vt:lpstr>
      <vt:lpstr>Выносливость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Дзюдо</dc:title>
  <dc:creator>Игорь</dc:creator>
  <cp:lastModifiedBy>Artur</cp:lastModifiedBy>
  <cp:revision>13</cp:revision>
  <dcterms:created xsi:type="dcterms:W3CDTF">2016-11-28T14:30:13Z</dcterms:created>
  <dcterms:modified xsi:type="dcterms:W3CDTF">2020-10-29T18:38:25Z</dcterms:modified>
</cp:coreProperties>
</file>