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8" r:id="rId11"/>
    <p:sldId id="279" r:id="rId12"/>
    <p:sldId id="282" r:id="rId13"/>
    <p:sldId id="266" r:id="rId14"/>
    <p:sldId id="276" r:id="rId15"/>
    <p:sldId id="267" r:id="rId16"/>
    <p:sldId id="269" r:id="rId17"/>
    <p:sldId id="268" r:id="rId18"/>
    <p:sldId id="270" r:id="rId19"/>
    <p:sldId id="271" r:id="rId20"/>
    <p:sldId id="277" r:id="rId21"/>
    <p:sldId id="272" r:id="rId22"/>
    <p:sldId id="273" r:id="rId23"/>
    <p:sldId id="274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D621E-D4FC-44E4-B179-DEBBD46A95F3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0735A-C282-433B-A408-BE328B63B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0735A-C282-433B-A408-BE328B63B8E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5B6E-74FC-449A-B07D-A4DF4B127086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C07662F-59C1-4DCB-8171-DD87ACEBF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5B6E-74FC-449A-B07D-A4DF4B127086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C07662F-59C1-4DCB-8171-DD87ACEBF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5B6E-74FC-449A-B07D-A4DF4B127086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662F-59C1-4DCB-8171-DD87ACEBF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5B6E-74FC-449A-B07D-A4DF4B127086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662F-59C1-4DCB-8171-DD87ACEBF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5B6E-74FC-449A-B07D-A4DF4B127086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C07662F-59C1-4DCB-8171-DD87ACEBF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5B6E-74FC-449A-B07D-A4DF4B127086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662F-59C1-4DCB-8171-DD87ACEBF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5B6E-74FC-449A-B07D-A4DF4B127086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662F-59C1-4DCB-8171-DD87ACEBF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5B6E-74FC-449A-B07D-A4DF4B127086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662F-59C1-4DCB-8171-DD87ACEBF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5B6E-74FC-449A-B07D-A4DF4B127086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662F-59C1-4DCB-8171-DD87ACEBF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5B6E-74FC-449A-B07D-A4DF4B127086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662F-59C1-4DCB-8171-DD87ACEBF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5B6E-74FC-449A-B07D-A4DF4B127086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662F-59C1-4DCB-8171-DD87ACEBF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215B6E-74FC-449A-B07D-A4DF4B127086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C07662F-59C1-4DCB-8171-DD87ACEBF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eg"/><Relationship Id="rId7" Type="http://schemas.openxmlformats.org/officeDocument/2006/relationships/hyperlink" Target="http://isaak-levitan.ru/photo/2.php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14489"/>
            <a:ext cx="7772400" cy="1885962"/>
          </a:xfrm>
        </p:spPr>
        <p:txBody>
          <a:bodyPr>
            <a:normAutofit/>
          </a:bodyPr>
          <a:lstStyle/>
          <a:p>
            <a:r>
              <a:rPr lang="ru-RU" dirty="0"/>
              <a:t>Тема урока: </a:t>
            </a:r>
            <a:r>
              <a:rPr lang="ru-RU" b="1" dirty="0"/>
              <a:t>«Русская (Восточно-Европейская) равнина»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28597" y="785813"/>
            <a:ext cx="8429683" cy="534035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Цели урока.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Создать образ Русской равнины, крупнейшей физико-географической страны России; показать ее уникальность, специфику, обеспечить географическое восприятие ее через эмоциональную сферу (с использованием произведений изобразительного искусства, стихов и прозы русских поэтов и писателей).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Развивать речевую активность, умение самостоятельно добывать знания из различных источников информации.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Воспитывать патриотизм, чувство прекрасного, любовь к природе.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Развивать умения анализировать карты и делать выводы.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28596" y="1143001"/>
            <a:ext cx="8715404" cy="3929074"/>
          </a:xfrm>
        </p:spPr>
        <p:txBody>
          <a:bodyPr/>
          <a:lstStyle/>
          <a:p>
            <a:r>
              <a:rPr lang="ru-RU" dirty="0"/>
              <a:t>Девиз урока:     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</a:t>
            </a:r>
            <a:r>
              <a:rPr lang="ru-RU" dirty="0"/>
              <a:t>«Кто же, если  не мы?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/>
              <a:t>Когда же, если не сейчас?»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Контрольные </a:t>
            </a:r>
            <a:r>
              <a:rPr lang="ru-RU" sz="3100" b="1" dirty="0"/>
              <a:t>вопросы по общему разделу география </a:t>
            </a:r>
            <a:r>
              <a:rPr lang="ru-RU" sz="3100" b="1" dirty="0" smtClean="0"/>
              <a:t>России.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1.Как называется самая большая по площади  равнина  в России?  </a:t>
            </a:r>
          </a:p>
          <a:p>
            <a:r>
              <a:rPr lang="ru-RU" dirty="0"/>
              <a:t>2.Представителями  животного мира  какой из перечисленных природных зон являются соболь, рысь.</a:t>
            </a:r>
          </a:p>
          <a:p>
            <a:r>
              <a:rPr lang="ru-RU" dirty="0"/>
              <a:t>А)тайга   б)тундра   в)степь   г) </a:t>
            </a:r>
            <a:r>
              <a:rPr lang="ru-RU" dirty="0" err="1"/>
              <a:t>п</a:t>
            </a:r>
            <a:r>
              <a:rPr lang="ru-RU" dirty="0"/>
              <a:t>/пустыня.</a:t>
            </a:r>
          </a:p>
          <a:p>
            <a:r>
              <a:rPr lang="ru-RU" dirty="0"/>
              <a:t>3.С каким из перечисленных государств Россия имеет сухопутную границу?</a:t>
            </a:r>
          </a:p>
          <a:p>
            <a:r>
              <a:rPr lang="ru-RU" dirty="0"/>
              <a:t>А) Норвегия  б) Молдавия  в) Турция  г) Монголия</a:t>
            </a:r>
          </a:p>
          <a:p>
            <a:r>
              <a:rPr lang="ru-RU" dirty="0" smtClean="0"/>
              <a:t>4. </a:t>
            </a:r>
            <a:r>
              <a:rPr lang="ru-RU" dirty="0"/>
              <a:t>Какие объекты разделяют: пролив Лонга и пролив Маточкин Шар?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785813"/>
            <a:ext cx="8286750" cy="534035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5.В </a:t>
            </a:r>
            <a:r>
              <a:rPr lang="ru-RU" dirty="0"/>
              <a:t>каких морях расположены следующие </a:t>
            </a:r>
            <a:r>
              <a:rPr lang="ru-RU" dirty="0" smtClean="0"/>
              <a:t>объекты: </a:t>
            </a:r>
            <a:r>
              <a:rPr lang="ru-RU" dirty="0"/>
              <a:t>Финский залив, Обская губа, </a:t>
            </a:r>
            <a:r>
              <a:rPr lang="ru-RU" dirty="0" err="1"/>
              <a:t>Пенжинская</a:t>
            </a:r>
            <a:r>
              <a:rPr lang="ru-RU" dirty="0"/>
              <a:t> губа, Шелихова.</a:t>
            </a:r>
          </a:p>
          <a:p>
            <a:r>
              <a:rPr lang="ru-RU" dirty="0" smtClean="0"/>
              <a:t>6.Расположите </a:t>
            </a:r>
            <a:r>
              <a:rPr lang="ru-RU" dirty="0"/>
              <a:t>с востока на запад острова: Северная Земля, Врангеля, Новая Земля,  Новосибирские острова. </a:t>
            </a:r>
          </a:p>
          <a:p>
            <a:r>
              <a:rPr lang="ru-RU" dirty="0" smtClean="0"/>
              <a:t>7. </a:t>
            </a:r>
            <a:r>
              <a:rPr lang="ru-RU" dirty="0"/>
              <a:t>Установите соответствие река – море:  (Дон, Обь, Анадырь, Лена, Амур ) – (Охотское, Азовское, Берингово, Карское, Лаптевых, Каспийское).</a:t>
            </a:r>
          </a:p>
          <a:p>
            <a:r>
              <a:rPr lang="ru-RU" dirty="0" smtClean="0"/>
              <a:t>8. </a:t>
            </a:r>
            <a:r>
              <a:rPr lang="ru-RU" dirty="0"/>
              <a:t>Соотнесите названия гор и горных вершин, которые на них расположены: (Алтай, Кавказ, Урал, хребет Черского) и (Народная, Победа, Казбек, Белуха, Эльбрус).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0"/>
            <a:ext cx="8929688" cy="6858000"/>
          </a:xfrm>
        </p:spPr>
        <p:txBody>
          <a:bodyPr>
            <a:noAutofit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9.Выделите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форму рельефа, образовавшуюся в результате древнего оледенения: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А)морена  б)лавина  в)сель  г)дюна.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10.Основная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часть России расположена в климатическом поясе: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А)арктическом б)умеренном  в)субарктическом  г)субтропическом.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Наиболее заболоченной территорией России является: а)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Западно-Сибирская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равнина  б)Восточно-Европейская равнина  в)Среднесибирское плоскогорье  г)Приамурье.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Плодородие почв обеспечивается наличием: а)гумуса  б)грунтовых вод  в)живых организмов 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13.Расставьте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смену почв при движении с юга на север: (чернозёмы, подзолистые, серые лесные, тундрово-глеевые,  каштановые).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14.Проверьте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свои знания.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А) Процесс разрушения почв называется эрозией или известкованием?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Б) В зоне смешанных лесов проводят орошение или осушение почв? 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В) На территории России большую площадь занимают подзолистые или чернозёмные почвы?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16.Установите </a:t>
            </a:r>
            <a:r>
              <a:rPr lang="ru-RU" dirty="0"/>
              <a:t>соответствие: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Тип климата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2390" marR="723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объекты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2390" marR="7239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Умеренно континентальный климат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2390" marR="723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Камчатка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2390" marR="7239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Континентальный климат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2390" marR="723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Приволжская возвышенность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2390" marR="7239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Резко континентальный  климат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2390" marR="723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Сахалин 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2390" marR="7239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Муссонный климат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2390" marR="723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Западно-Сибирская низменность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2390" marR="7239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Морской климат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2390" marR="723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Байкал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2390" marR="7239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6520" marR="9652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Географический диктант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карта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 Великий русский поэт М.Ю.Лермонтов написал о Русской равнине такие проникновенные строки. Согласны ли  вы с ним?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767266" cy="472440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Но я люблю – за что, не знаю сам </a:t>
            </a:r>
            <a:r>
              <a:rPr lang="ru-RU" b="1" dirty="0" smtClean="0"/>
              <a:t>–</a:t>
            </a:r>
          </a:p>
          <a:p>
            <a:pPr>
              <a:buNone/>
            </a:pPr>
            <a:r>
              <a:rPr lang="ru-RU" b="1" dirty="0" smtClean="0"/>
              <a:t>    Её </a:t>
            </a:r>
            <a:r>
              <a:rPr lang="ru-RU" b="1" dirty="0"/>
              <a:t>степей холодное молчанье</a:t>
            </a:r>
            <a:r>
              <a:rPr lang="ru-RU" b="1" dirty="0" smtClean="0"/>
              <a:t>.</a:t>
            </a:r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</a:t>
            </a:r>
            <a:r>
              <a:rPr lang="ru-RU" b="1" dirty="0"/>
              <a:t>Её лесов безбрежных колыханье,</a:t>
            </a:r>
          </a:p>
          <a:p>
            <a:pPr>
              <a:buNone/>
            </a:pPr>
            <a:r>
              <a:rPr lang="ru-RU" b="1" dirty="0" smtClean="0"/>
              <a:t>    Разливы рек, </a:t>
            </a:r>
            <a:r>
              <a:rPr lang="ru-RU" b="1" dirty="0"/>
              <a:t>подобные морям…</a:t>
            </a:r>
          </a:p>
          <a:p>
            <a:pPr>
              <a:buNone/>
            </a:pPr>
            <a:r>
              <a:rPr lang="ru-RU" b="1" dirty="0" smtClean="0"/>
              <a:t>    </a:t>
            </a:r>
            <a:r>
              <a:rPr lang="ru-RU" b="1" dirty="0"/>
              <a:t>Люблю дымок спалённой жнивы.</a:t>
            </a:r>
          </a:p>
          <a:p>
            <a:pPr>
              <a:buNone/>
            </a:pPr>
            <a:r>
              <a:rPr lang="ru-RU" b="1" dirty="0" smtClean="0"/>
              <a:t>    В </a:t>
            </a:r>
            <a:r>
              <a:rPr lang="ru-RU" b="1" dirty="0"/>
              <a:t>степи кочующий обоз.</a:t>
            </a:r>
          </a:p>
          <a:p>
            <a:pPr>
              <a:buNone/>
            </a:pPr>
            <a:r>
              <a:rPr lang="ru-RU" b="1" dirty="0" smtClean="0"/>
              <a:t>    И </a:t>
            </a:r>
            <a:r>
              <a:rPr lang="ru-RU" b="1" dirty="0"/>
              <a:t>на холме средь жёлтой нивы</a:t>
            </a:r>
          </a:p>
          <a:p>
            <a:pPr>
              <a:buNone/>
            </a:pPr>
            <a:r>
              <a:rPr lang="ru-RU" b="1" dirty="0" smtClean="0"/>
              <a:t>    Чету </a:t>
            </a:r>
            <a:r>
              <a:rPr lang="ru-RU" b="1" dirty="0"/>
              <a:t>белеющих берёз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098" name="Picture 2" descr="D:\Documents and Settings\Аня\Рабочий стол\Русская равнина\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86381" y="2024452"/>
            <a:ext cx="2928958" cy="31904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500174"/>
          </a:xfrm>
        </p:spPr>
        <p:txBody>
          <a:bodyPr/>
          <a:lstStyle/>
          <a:p>
            <a:r>
              <a:rPr lang="ru-RU" sz="2800" b="1" dirty="0" smtClean="0"/>
              <a:t>                          Иван Иванович Шишкин </a:t>
            </a:r>
            <a:r>
              <a:rPr lang="ru-RU" sz="2000" b="1" dirty="0" smtClean="0"/>
              <a:t>(1832-1898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1026" name="Picture 2" descr="D:\Documents and Settings\Аня\Рабочий стол\dolina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000240"/>
            <a:ext cx="2571736" cy="1966101"/>
          </a:xfrm>
          <a:prstGeom prst="rect">
            <a:avLst/>
          </a:prstGeom>
          <a:noFill/>
        </p:spPr>
      </p:pic>
      <p:pic>
        <p:nvPicPr>
          <p:cNvPr id="1027" name="Picture 3" descr="D:\Documents and Settings\Аня\Рабочий стол\tutro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429107"/>
            <a:ext cx="2536083" cy="1857414"/>
          </a:xfrm>
          <a:prstGeom prst="rect">
            <a:avLst/>
          </a:prstGeom>
          <a:noFill/>
        </p:spPr>
      </p:pic>
      <p:pic>
        <p:nvPicPr>
          <p:cNvPr id="1028" name="Picture 4" descr="D:\Documents and Settings\Аня\Рабочий стол\sestror96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1285860"/>
            <a:ext cx="2653256" cy="2643206"/>
          </a:xfrm>
          <a:prstGeom prst="rect">
            <a:avLst/>
          </a:prstGeom>
          <a:noFill/>
        </p:spPr>
      </p:pic>
      <p:pic>
        <p:nvPicPr>
          <p:cNvPr id="1030" name="Picture 6" descr="D:\Documents and Settings\Аня\Рабочий стол\burelom88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59300" y="3419475"/>
            <a:ext cx="23813" cy="19050"/>
          </a:xfrm>
          <a:prstGeom prst="rect">
            <a:avLst/>
          </a:prstGeom>
          <a:noFill/>
        </p:spPr>
      </p:pic>
      <p:pic>
        <p:nvPicPr>
          <p:cNvPr id="1031" name="Picture 7" descr="D:\Documents and Settings\Аня\Рабочий стол\trohg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86445" y="4071943"/>
            <a:ext cx="3017457" cy="2428892"/>
          </a:xfrm>
          <a:prstGeom prst="rect">
            <a:avLst/>
          </a:prstGeom>
          <a:noFill/>
        </p:spPr>
      </p:pic>
      <p:pic>
        <p:nvPicPr>
          <p:cNvPr id="1032" name="Picture 8" descr="D:\Documents and Settings\Аня\Рабочий стол\burelom88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59300" y="3419475"/>
            <a:ext cx="23813" cy="19050"/>
          </a:xfrm>
          <a:prstGeom prst="rect">
            <a:avLst/>
          </a:prstGeom>
          <a:noFill/>
        </p:spPr>
      </p:pic>
      <p:pic>
        <p:nvPicPr>
          <p:cNvPr id="1033" name="Picture 9" descr="D:\Documents and Settings\Аня\Рабочий стол\burelom88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802" y="4205269"/>
            <a:ext cx="2565851" cy="265273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571736" y="1500174"/>
            <a:ext cx="39290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Шишкин - художник народный. Всю жизнь он изучал русский, преимущественно северный лес, русское дерево, русскую чащу, русскую глушь. Это его царство, и тут он не имеет соперников, он единственный.</a:t>
            </a:r>
            <a:br>
              <a:rPr lang="ru-RU" i="1" dirty="0" smtClean="0"/>
            </a:br>
            <a:endParaRPr lang="ru-RU" dirty="0"/>
          </a:p>
        </p:txBody>
      </p:sp>
      <p:pic>
        <p:nvPicPr>
          <p:cNvPr id="1034" name="Picture 10" descr="D:\Documents and Settings\Аня\Рабочий стол\0self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5721" y="0"/>
            <a:ext cx="2143140" cy="200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428736"/>
          </a:xfrm>
        </p:spPr>
        <p:txBody>
          <a:bodyPr/>
          <a:lstStyle/>
          <a:p>
            <a:r>
              <a:rPr lang="ru-RU" b="1" dirty="0" smtClean="0"/>
              <a:t>                     Исаак  Ильич  Левитан (1860           (1860-1900)</a:t>
            </a:r>
            <a:endParaRPr lang="ru-RU" dirty="0"/>
          </a:p>
        </p:txBody>
      </p:sp>
      <p:pic>
        <p:nvPicPr>
          <p:cNvPr id="2050" name="Picture 2" descr="D:\Documents and Settings\Аня\Рабочий стол\dolin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3418536" cy="2214579"/>
          </a:xfrm>
          <a:prstGeom prst="rect">
            <a:avLst/>
          </a:prstGeom>
          <a:noFill/>
        </p:spPr>
      </p:pic>
      <p:pic>
        <p:nvPicPr>
          <p:cNvPr id="2051" name="Picture 3" descr="D:\Documents and Settings\Аня\Рабочий стол\oak-fore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863" y="4214818"/>
            <a:ext cx="3122861" cy="2357454"/>
          </a:xfrm>
          <a:prstGeom prst="rect">
            <a:avLst/>
          </a:prstGeom>
          <a:noFill/>
        </p:spPr>
      </p:pic>
      <p:pic>
        <p:nvPicPr>
          <p:cNvPr id="2052" name="Picture 4" descr="D:\Documents and Settings\Аня\Рабочий стол\v-park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0503" y="1714488"/>
            <a:ext cx="2903497" cy="2409838"/>
          </a:xfrm>
          <a:prstGeom prst="rect">
            <a:avLst/>
          </a:prstGeom>
          <a:noFill/>
        </p:spPr>
      </p:pic>
      <p:pic>
        <p:nvPicPr>
          <p:cNvPr id="2053" name="Picture 5" descr="D:\Documents and Settings\Аня\Рабочий стол\jun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34045" y="4500547"/>
            <a:ext cx="3309955" cy="2357453"/>
          </a:xfrm>
          <a:prstGeom prst="rect">
            <a:avLst/>
          </a:prstGeom>
          <a:noFill/>
        </p:spPr>
      </p:pic>
      <p:pic>
        <p:nvPicPr>
          <p:cNvPr id="2055" name="Picture 7" descr="D:\Documents and Settings\Аня\Рабочий стол\Русская равнина\snow-sprin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16" y="3929066"/>
            <a:ext cx="2357454" cy="220980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714744" y="1428736"/>
            <a:ext cx="278608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"Левитан - это художник, который так ясно, таким чистым, таким пленительным голосом спел свою песню о русской природе».</a:t>
            </a:r>
          </a:p>
          <a:p>
            <a:r>
              <a:rPr lang="ru-RU" sz="2000" dirty="0" smtClean="0"/>
              <a:t> (Иогансон Б.В.) </a:t>
            </a:r>
            <a:endParaRPr lang="ru-RU" sz="2000" dirty="0"/>
          </a:p>
        </p:txBody>
      </p:sp>
      <p:pic>
        <p:nvPicPr>
          <p:cNvPr id="2058" name="Picture 10" descr="Исаак Левитан">
            <a:hlinkClick r:id="rId7" tooltip="Исаак Левитан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58" y="0"/>
            <a:ext cx="2286016" cy="2438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 and Settings\Аня\Рабочий стол\Русская равнина\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286125" cy="2451100"/>
          </a:xfrm>
          <a:prstGeom prst="rect">
            <a:avLst/>
          </a:prstGeom>
          <a:noFill/>
        </p:spPr>
      </p:pic>
      <p:pic>
        <p:nvPicPr>
          <p:cNvPr id="1027" name="Picture 3" descr="D:\Documents and Settings\Аня\Рабочий стол\Русская равнина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8573" y="32041"/>
            <a:ext cx="3991145" cy="3111207"/>
          </a:xfrm>
          <a:prstGeom prst="rect">
            <a:avLst/>
          </a:prstGeom>
          <a:noFill/>
        </p:spPr>
      </p:pic>
      <p:pic>
        <p:nvPicPr>
          <p:cNvPr id="1028" name="Picture 4" descr="D:\Documents and Settings\Аня\Рабочий стол\Русская равнина\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3" y="4000504"/>
            <a:ext cx="3214709" cy="2615688"/>
          </a:xfrm>
          <a:prstGeom prst="rect">
            <a:avLst/>
          </a:prstGeom>
          <a:noFill/>
        </p:spPr>
      </p:pic>
      <p:pic>
        <p:nvPicPr>
          <p:cNvPr id="1029" name="Picture 5" descr="D:\Documents and Settings\Аня\Рабочий стол\Русская равнина\2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89" y="3952877"/>
            <a:ext cx="3714777" cy="2476518"/>
          </a:xfrm>
          <a:prstGeom prst="rect">
            <a:avLst/>
          </a:prstGeom>
          <a:noFill/>
        </p:spPr>
      </p:pic>
      <p:pic>
        <p:nvPicPr>
          <p:cNvPr id="1030" name="Picture 6" descr="D:\Documents and Settings\Аня\Рабочий стол\Русская равнина\2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489" y="1137643"/>
            <a:ext cx="2224100" cy="2972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ПЛАН ХАРАКТЕРИСТИКИ </a:t>
            </a:r>
            <a:r>
              <a:rPr lang="ru-RU" b="1" dirty="0" smtClean="0"/>
              <a:t>ПТК( в </a:t>
            </a:r>
            <a:r>
              <a:rPr lang="ru-RU" b="1" smtClean="0"/>
              <a:t>тетради выполнить)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Географическое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положение.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Тектоническое  строение и рельеф.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Климат.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Почвы.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Внутренние воды.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Растительный и животный мир.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Природные зоны.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Памятники природы.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Проблемы хозяйственного использования природных ресурсов региона.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Определение ФГП равнины.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D:\Documents and Settings\Аня\Рабочий стол\Русская равнина\3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8429" y="1857363"/>
            <a:ext cx="7225446" cy="42862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Определение ФГП равнины.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выводы: </a:t>
            </a:r>
          </a:p>
          <a:p>
            <a:pPr lvl="0"/>
            <a:r>
              <a:rPr lang="ru-RU" dirty="0" smtClean="0"/>
              <a:t>По площади территории равнина уступает в мире лишь Амазонской низменности, крупнейшая в России; </a:t>
            </a:r>
          </a:p>
          <a:p>
            <a:pPr lvl="0"/>
            <a:r>
              <a:rPr lang="ru-RU" dirty="0" smtClean="0"/>
              <a:t>Находится на северо-востоке Европы, на севере омывается Баренцевым и Белым морями, затем граница совпадает с государственными границами России и Финляндии, на юге омывается Черным, Азовским и Каспийским морями, на востоке расположены Уральские горы; </a:t>
            </a:r>
          </a:p>
          <a:p>
            <a:pPr lvl="0"/>
            <a:r>
              <a:rPr lang="ru-RU" dirty="0" smtClean="0"/>
              <a:t>Равнина расположена в пределах субарктического и умеренного типов климата; </a:t>
            </a:r>
          </a:p>
          <a:p>
            <a:pPr lvl="0"/>
            <a:r>
              <a:rPr lang="ru-RU" dirty="0" smtClean="0"/>
              <a:t>Природные зоны на территории равнины: тундра и лесотундра, тайга, смешанные и широколиственные леса, лесостепь, степь, полупустыни, пустыни.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Опорный сигнал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Вывод: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Крупнейшая </a:t>
            </a:r>
            <a:r>
              <a:rPr lang="ru-RU" dirty="0"/>
              <a:t>равнина мира. </a:t>
            </a:r>
          </a:p>
          <a:p>
            <a:pPr lvl="0"/>
            <a:r>
              <a:rPr lang="ru-RU" dirty="0"/>
              <a:t>Древняя равнина. </a:t>
            </a:r>
          </a:p>
          <a:p>
            <a:pPr lvl="0"/>
            <a:r>
              <a:rPr lang="ru-RU" dirty="0"/>
              <a:t>Разнообразие рельефа (возвышенности и низменности). </a:t>
            </a:r>
          </a:p>
          <a:p>
            <a:pPr lvl="0"/>
            <a:r>
              <a:rPr lang="ru-RU" dirty="0"/>
              <a:t>Самая низкая точка России – Прикаспийская низменность, - 28 м. </a:t>
            </a:r>
          </a:p>
          <a:p>
            <a:pPr lvl="0"/>
            <a:r>
              <a:rPr lang="ru-RU" dirty="0"/>
              <a:t>На севере альпийские черты ландшафта при отсутствии гор – скалы, каменные развалы (связано с деятельностью ледника). </a:t>
            </a:r>
          </a:p>
          <a:p>
            <a:pPr lvl="0"/>
            <a:r>
              <a:rPr lang="ru-RU" dirty="0"/>
              <a:t>Имеются водопады!  </a:t>
            </a:r>
          </a:p>
          <a:p>
            <a:pPr lvl="0"/>
            <a:r>
              <a:rPr lang="ru-RU" dirty="0"/>
              <a:t>На юге имеют место землетрясения!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43116"/>
          </a:xfrm>
        </p:spPr>
        <p:txBody>
          <a:bodyPr>
            <a:normAutofit fontScale="90000"/>
          </a:bodyPr>
          <a:lstStyle/>
          <a:p>
            <a:r>
              <a:rPr lang="ru-RU" sz="2200" b="1" dirty="0"/>
              <a:t> 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Климат</a:t>
            </a:r>
            <a:r>
              <a:rPr lang="ru-RU" sz="2200" b="1" dirty="0"/>
              <a:t>.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dirty="0" smtClean="0"/>
              <a:t>Распределите </a:t>
            </a:r>
            <a:r>
              <a:rPr lang="ru-RU" sz="2200" b="1" dirty="0"/>
              <a:t>природные объекты с учётом характеристик</a:t>
            </a:r>
            <a:r>
              <a:rPr lang="ru-RU" sz="2200" dirty="0"/>
              <a:t>.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(перечертить таблицу в тетрадь и </a:t>
            </a:r>
            <a:r>
              <a:rPr lang="ru-RU" sz="2200" dirty="0" err="1" smtClean="0"/>
              <a:t>заполнитиь</a:t>
            </a:r>
            <a:r>
              <a:rPr lang="ru-RU" sz="2200" dirty="0" smtClean="0"/>
              <a:t>)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1</a:t>
            </a:r>
            <a:r>
              <a:rPr lang="ru-RU" sz="2200" dirty="0"/>
              <a:t>. Прикаспийская низменность, 2. Кольский полуостров, 3. Приволжская возвышенность, 4. Смоленско-Московская возвышенность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1406" y="2285990"/>
          <a:ext cx="9072596" cy="3429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4314"/>
                <a:gridCol w="1238047"/>
                <a:gridCol w="1238047"/>
                <a:gridCol w="1238047"/>
                <a:gridCol w="1238047"/>
                <a:gridCol w="1238047"/>
                <a:gridCol w="1238047"/>
              </a:tblGrid>
              <a:tr h="601730">
                <a:tc rowSpan="2"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Территория</a:t>
                      </a:r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b="0" dirty="0" smtClean="0"/>
                        <a:t>Температура</a:t>
                      </a:r>
                      <a:endParaRPr lang="ru-RU" sz="24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Год.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амплитуда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Осадки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Испаряемость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К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2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Января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Июля</a:t>
                      </a:r>
                      <a:endParaRPr lang="ru-RU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857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-7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+12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300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250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1,2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85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-11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+20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31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400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600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0,8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857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-10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+26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200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900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0,2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857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-7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+18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700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550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1,3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Работа по карте: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71546"/>
            <a:ext cx="4495800" cy="5786454"/>
          </a:xfrm>
        </p:spPr>
        <p:txBody>
          <a:bodyPr>
            <a:noAutofit/>
          </a:bodyPr>
          <a:lstStyle/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Назовите речные системы Восточно-Европейской равнины. 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Между бассейнами каких океанов распределены реки равнины?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Чем объяснить сток на север и юг ?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Выявите различия в густоте речной и озерной сети северной и южной частей равнины.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берегах каких рек и озер расположены города Рязань, Владимир, Тверь, Ростов Великий, Архангельск, Новгород?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Какое питание характерно для рек Русской равнины? (смешанное)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Каков режим рек? (с весенним половодьем)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Назовите крупные озёра равнины.</a:t>
            </a:r>
          </a:p>
          <a:p>
            <a:endParaRPr lang="ru-RU" sz="2000" dirty="0"/>
          </a:p>
        </p:txBody>
      </p:sp>
      <p:pic>
        <p:nvPicPr>
          <p:cNvPr id="3074" name="Picture 2" descr="D:\Documents and Settings\Аня\Рабочий стол\Русская равнина\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214421"/>
            <a:ext cx="3643306" cy="2226149"/>
          </a:xfrm>
          <a:prstGeom prst="rect">
            <a:avLst/>
          </a:prstGeom>
          <a:noFill/>
        </p:spPr>
      </p:pic>
      <p:pic>
        <p:nvPicPr>
          <p:cNvPr id="3075" name="Picture 3" descr="D:\Documents and Settings\Аня\Рабочий стол\Русская равнина\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0572" y="3786190"/>
            <a:ext cx="3763427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471602"/>
          </a:xfrm>
        </p:spPr>
        <p:txBody>
          <a:bodyPr/>
          <a:lstStyle/>
          <a:p>
            <a:r>
              <a:rPr lang="ru-RU" dirty="0" smtClean="0"/>
              <a:t>Распределите по природным зонам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928802"/>
            <a:ext cx="8686800" cy="4151323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Вывод: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24000" y="1397000"/>
          <a:ext cx="6096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Тундра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Тайга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С</a:t>
                      </a:r>
                      <a:r>
                        <a:rPr lang="ru-RU" dirty="0" smtClean="0"/>
                        <a:t>тепь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Полупустыня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Закрепление.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857250"/>
            <a:ext cx="8715375" cy="5643563"/>
          </a:xfrm>
        </p:spPr>
        <p:txBody>
          <a:bodyPr>
            <a:normAutofit fontScale="25000" lnSpcReduction="20000"/>
          </a:bodyPr>
          <a:lstStyle/>
          <a:p>
            <a:r>
              <a:rPr lang="ru-RU" sz="9600" b="1" dirty="0" smtClean="0"/>
              <a:t>Закончите </a:t>
            </a:r>
            <a:r>
              <a:rPr lang="ru-RU" sz="9600" b="1" dirty="0"/>
              <a:t>предложение</a:t>
            </a:r>
            <a:r>
              <a:rPr lang="ru-RU" sz="9600" b="1" dirty="0" smtClean="0"/>
              <a:t>.</a:t>
            </a:r>
            <a:endParaRPr lang="ru-RU" sz="9600" dirty="0"/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Русская равнина по площади занимает … место после … низменности в мире.</a:t>
            </a:r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2.Протяжённость равнины с севера  на юг … км, а с запада на восток …км.</a:t>
            </a:r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3.Равнинность рельефа обусловлена наличием в основании … .</a:t>
            </a:r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4. На Русской равнине расположены самые древние и славные города России … .</a:t>
            </a:r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5.На Кольском полуострове и Карелии выходит на поверхность фундамент, в виде  … .</a:t>
            </a:r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6. К  поднятиям фундамента приурочены  возвышенности …  .</a:t>
            </a:r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7. При отступлении ледника  образовались огромные озёра … .</a:t>
            </a:r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8. Основная часть равнины расположена в … климатическом поясе.</a:t>
            </a:r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9. Особенно сильно расчленены оврагами и балками возвышенности: … .</a:t>
            </a:r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10. Равнина находится под влиянием  … , приходящих с Атлантики и получает много осадков.</a:t>
            </a:r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11. Крупными реками являются: … .</a:t>
            </a:r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12. Характерной особенностью природы равнины является … зональность.</a:t>
            </a:r>
          </a:p>
          <a:p>
            <a:endParaRPr lang="ru-RU" sz="6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Рефлексия осуществленной деятельности на уроке.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Содержимое 3" descr="http://festival.1september.ru/articles/100137/img3.gi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9144000" cy="3044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5734"/>
          </a:xfrm>
        </p:spPr>
        <p:txBody>
          <a:bodyPr>
            <a:normAutofit fontScale="90000"/>
          </a:bodyPr>
          <a:lstStyle/>
          <a:p>
            <a:pPr lvl="0"/>
            <a:r>
              <a:rPr lang="ru-RU" sz="2400" dirty="0"/>
              <a:t>В конце  урока прошу  каждого </a:t>
            </a:r>
            <a:r>
              <a:rPr lang="ru-RU" sz="2400" dirty="0" smtClean="0"/>
              <a:t>учащегося </a:t>
            </a:r>
            <a:r>
              <a:rPr lang="ru-RU" sz="2400" dirty="0"/>
              <a:t>оценить и заполнить предложенную схему по 5 бальной системе</a:t>
            </a:r>
            <a:r>
              <a:rPr lang="ru-RU" sz="2400" dirty="0" smtClean="0"/>
              <a:t>:</a:t>
            </a:r>
            <a:br>
              <a:rPr lang="ru-RU" sz="2400" dirty="0" smtClean="0"/>
            </a:br>
            <a:r>
              <a:rPr lang="ru-RU" sz="2400" dirty="0" smtClean="0"/>
              <a:t>- </a:t>
            </a:r>
            <a:r>
              <a:rPr lang="ru-RU" sz="2400" dirty="0"/>
              <a:t>свою работу в процессе урока (я);</a:t>
            </a:r>
            <a:br>
              <a:rPr lang="ru-RU" sz="2400" dirty="0"/>
            </a:br>
            <a:r>
              <a:rPr lang="ru-RU" sz="2400" dirty="0"/>
              <a:t>- работу  в паре, с одноклассником  с которым  Вы принимали участие (мы);</a:t>
            </a:r>
            <a:br>
              <a:rPr lang="ru-RU" sz="2400" dirty="0"/>
            </a:br>
            <a:r>
              <a:rPr lang="ru-RU" sz="2400" dirty="0"/>
              <a:t>- работу всего коллектива (дело).</a:t>
            </a:r>
            <a:br>
              <a:rPr lang="ru-RU" sz="2400" dirty="0"/>
            </a:br>
            <a:r>
              <a:rPr lang="ru-RU" sz="2400" dirty="0"/>
              <a:t>Далее проводится итог (вычисляется средний балл по каждому параметру) .</a:t>
            </a:r>
          </a:p>
        </p:txBody>
      </p:sp>
      <p:pic>
        <p:nvPicPr>
          <p:cNvPr id="6" name="Содержимое 5" descr="http://festival.1september.ru/articles/100137/img2.gi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071810"/>
            <a:ext cx="5786478" cy="2928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</a:t>
            </a:r>
            <a:r>
              <a:rPr lang="ru-RU" b="1" dirty="0" smtClean="0"/>
              <a:t>омашнее задание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параграф </a:t>
            </a:r>
            <a:r>
              <a:rPr lang="en-US" dirty="0" smtClean="0"/>
              <a:t>38</a:t>
            </a:r>
            <a:r>
              <a:rPr lang="ru-RU" dirty="0" smtClean="0"/>
              <a:t> </a:t>
            </a:r>
            <a:r>
              <a:rPr lang="ru-RU" dirty="0"/>
              <a:t>учебника, </a:t>
            </a:r>
            <a:r>
              <a:rPr lang="ru-RU" dirty="0" smtClean="0"/>
              <a:t>выполнить задания на слайдах.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4F4F4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150</TotalTime>
  <Words>1092</Words>
  <Application>Microsoft Office PowerPoint</Application>
  <PresentationFormat>Экран (4:3)</PresentationFormat>
  <Paragraphs>161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Трек</vt:lpstr>
      <vt:lpstr>Тема урока: «Русская (Восточно-Европейская) равнина» </vt:lpstr>
      <vt:lpstr>Слайд 2</vt:lpstr>
      <vt:lpstr>Слайд 3</vt:lpstr>
      <vt:lpstr> Контрольные вопросы по общему разделу география России.</vt:lpstr>
      <vt:lpstr>Слайд 5</vt:lpstr>
      <vt:lpstr>Слайд 6</vt:lpstr>
      <vt:lpstr>16.Установите соответствие: </vt:lpstr>
      <vt:lpstr>Географический диктант </vt:lpstr>
      <vt:lpstr> Великий русский поэт М.Ю.Лермонтов написал о Русской равнине такие проникновенные строки. Согласны ли  вы с ним?</vt:lpstr>
      <vt:lpstr>                          Иван Иванович Шишкин (1832-1898)</vt:lpstr>
      <vt:lpstr>                     Исаак  Ильич  Левитан (1860           (1860-1900)</vt:lpstr>
      <vt:lpstr>Слайд 12</vt:lpstr>
      <vt:lpstr>ПЛАН ХАРАКТЕРИСТИКИ ПТК( в тетради выполнить)  </vt:lpstr>
      <vt:lpstr>Определение ФГП равнины. </vt:lpstr>
      <vt:lpstr>Определение ФГП равнины. </vt:lpstr>
      <vt:lpstr>Опорный сигнал</vt:lpstr>
      <vt:lpstr>Вывод: </vt:lpstr>
      <vt:lpstr>   Климат. Распределите природные объекты с учётом характеристик.  (перечертить таблицу в тетрадь и заполнитиь) 1. Прикаспийская низменность, 2. Кольский полуостров, 3. Приволжская возвышенность, 4. Смоленско-Московская возвышенность </vt:lpstr>
      <vt:lpstr>Работа по карте: </vt:lpstr>
      <vt:lpstr>Распределите по природным зонам</vt:lpstr>
      <vt:lpstr>Закрепление.  </vt:lpstr>
      <vt:lpstr>Рефлексия осуществленной деятельности на уроке. </vt:lpstr>
      <vt:lpstr>В конце  урока прошу  каждого учащегося оценить и заполнить предложенную схему по 5 бальной системе: - свою работу в процессе урока (я); - работу  в паре, с одноклассником  с которым  Вы принимали участие (мы); - работу всего коллектива (дело). Далее проводится итог (вычисляется средний балл по каждому параметру) .</vt:lpstr>
      <vt:lpstr>Домашнее задание: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«Русская (Восточно-Европейская) равнина» </dc:title>
  <dc:creator>Аня</dc:creator>
  <cp:lastModifiedBy>Tujh</cp:lastModifiedBy>
  <cp:revision>17</cp:revision>
  <dcterms:created xsi:type="dcterms:W3CDTF">2010-01-31T13:06:46Z</dcterms:created>
  <dcterms:modified xsi:type="dcterms:W3CDTF">2020-03-11T12:06:25Z</dcterms:modified>
</cp:coreProperties>
</file>