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68" r:id="rId5"/>
  </p:sldMasterIdLst>
  <p:notesMasterIdLst>
    <p:notesMasterId r:id="rId59"/>
  </p:notesMasterIdLst>
  <p:sldIdLst>
    <p:sldId id="256" r:id="rId6"/>
    <p:sldId id="305" r:id="rId7"/>
    <p:sldId id="262" r:id="rId8"/>
    <p:sldId id="263" r:id="rId9"/>
    <p:sldId id="264" r:id="rId10"/>
    <p:sldId id="268" r:id="rId11"/>
    <p:sldId id="267" r:id="rId12"/>
    <p:sldId id="271" r:id="rId13"/>
    <p:sldId id="270" r:id="rId14"/>
    <p:sldId id="274" r:id="rId15"/>
    <p:sldId id="273" r:id="rId16"/>
    <p:sldId id="275" r:id="rId17"/>
    <p:sldId id="307" r:id="rId18"/>
    <p:sldId id="308" r:id="rId19"/>
    <p:sldId id="326" r:id="rId20"/>
    <p:sldId id="330" r:id="rId21"/>
    <p:sldId id="332" r:id="rId22"/>
    <p:sldId id="334" r:id="rId23"/>
    <p:sldId id="386" r:id="rId24"/>
    <p:sldId id="317" r:id="rId25"/>
    <p:sldId id="323" r:id="rId26"/>
    <p:sldId id="336" r:id="rId27"/>
    <p:sldId id="337" r:id="rId28"/>
    <p:sldId id="348" r:id="rId29"/>
    <p:sldId id="344" r:id="rId30"/>
    <p:sldId id="350" r:id="rId31"/>
    <p:sldId id="341" r:id="rId32"/>
    <p:sldId id="352" r:id="rId33"/>
    <p:sldId id="354" r:id="rId34"/>
    <p:sldId id="356" r:id="rId35"/>
    <p:sldId id="358" r:id="rId36"/>
    <p:sldId id="366" r:id="rId37"/>
    <p:sldId id="367" r:id="rId38"/>
    <p:sldId id="373" r:id="rId39"/>
    <p:sldId id="375" r:id="rId40"/>
    <p:sldId id="377" r:id="rId41"/>
    <p:sldId id="382" r:id="rId42"/>
    <p:sldId id="470" r:id="rId43"/>
    <p:sldId id="469" r:id="rId44"/>
    <p:sldId id="468" r:id="rId45"/>
    <p:sldId id="466" r:id="rId46"/>
    <p:sldId id="456" r:id="rId47"/>
    <p:sldId id="458" r:id="rId48"/>
    <p:sldId id="460" r:id="rId49"/>
    <p:sldId id="462" r:id="rId50"/>
    <p:sldId id="464" r:id="rId51"/>
    <p:sldId id="309" r:id="rId52"/>
    <p:sldId id="310" r:id="rId53"/>
    <p:sldId id="416" r:id="rId54"/>
    <p:sldId id="407" r:id="rId55"/>
    <p:sldId id="408" r:id="rId56"/>
    <p:sldId id="412" r:id="rId57"/>
    <p:sldId id="410" r:id="rId5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CC0000"/>
    <a:srgbClr val="6C0000"/>
    <a:srgbClr val="7A0000"/>
    <a:srgbClr val="005000"/>
    <a:srgbClr val="194B32"/>
    <a:srgbClr val="006600"/>
    <a:srgbClr val="007A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43DDC5D-951E-4CA2-ADEB-0D59677752C9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0169A3B-BE43-49BD-82E3-69031D47D7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85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83E16B-B7D9-486E-8225-BC1E20228A34}" type="slidenum">
              <a:rPr lang="ru-RU">
                <a:solidFill>
                  <a:srgbClr val="000000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187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BB4FF6-2B16-4B3F-82E5-72F5648A8C60}" type="slidenum">
              <a:rPr lang="ru-RU">
                <a:solidFill>
                  <a:srgbClr val="000000"/>
                </a:solidFill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ru-RU">
              <a:solidFill>
                <a:srgbClr val="00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F0725-38DD-43E6-85C5-4062460131F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EE2BD-C849-4AD1-8AB9-FB243DA8A8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C65A4-BB60-4AC1-8D99-FF16CA328174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01600-98F9-4E1D-836F-B5935E9EA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8BFE8-4168-4861-BEE8-C8DEE531251C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9A0AB-5274-4C35-9279-1C040801A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0CD71-A68E-437E-B384-8322EC1A8E47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84BE2-6D75-438B-936B-FB40CA159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743AB-82BA-4304-A598-77C90CD2350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7D0EA-163C-43DC-89C3-D95FCBE14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253DF-A486-4DDC-9AC6-C1BE977E388D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561F-BE5F-4608-8621-E069D8B5C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6F792-41BD-46AB-B8A9-211F730E6A97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ED845-F474-447A-83F0-45FB81BF28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FF5D1-961A-4AC0-819E-45378F2FFF8B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D08A4-E155-4064-9F09-0898125D3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D6DF4-AA5E-4984-A159-339D21F4D5AA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E0786-1BDF-4DF9-9DFF-AEC969B572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23AF6-AC4C-4516-9A72-244EA10F225D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3FD18-28B5-4692-8C27-69914371D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BAF77-B41F-46E2-ADB8-6AF79D7435C4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185C2-E8A3-4280-8792-48CB0C0A7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79F96-E953-41DE-8565-4F0A28C4D66D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4215E-E23A-4CB0-AF56-058F91576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6F334-0D5C-46B8-B62C-DDE45486C246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39479-3C5A-409C-BF85-27B1E211E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60789-D7D1-4708-AF12-7C15251FEC1E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18680-05DD-48C5-BDE6-0502BD3F8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D313-F73C-4A55-ABA2-DD542F36BAA5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2A966-AB5C-43C5-BE52-B48B3C73E9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1C3FA-C443-4E98-8953-7CCB7736AFF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1CD3F-2919-41BB-BB96-833FFF2F42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F9DCF-8A39-4094-832E-7A0ED0F2ED02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1534D-08CE-4566-990A-8D6A6455E0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B6BF4-2CDD-4F09-B933-BC1B841FF15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0A07-9C79-4031-B4E0-20CAEB3A4A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EA88-27D3-4897-B8A6-BCC697C84127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7B28B-5E61-411E-9144-C64CFB2403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E4869-692B-46D3-9BDD-8C48A3828A86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1259C-231A-46D2-9490-9A465CDF10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2562D-E823-47D7-8F08-A2C8FD69DA7D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80808-6D90-4953-AC78-F5EF04E2D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0A418-D51D-4AAF-9299-C45DE07B0124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28933-A38F-49CD-832C-E4B0CBE90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AE65C-3D42-4991-B450-BC8EBC20FBDB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022A2-9433-4C2A-B1CD-EF6EEEB67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48E6F-319B-484A-8D69-1270DFD039A4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237E6-0740-4B3A-984D-2848FCBB6F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DA5CB-14FB-4A54-9A44-5443DB2E8B6C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722A0-07E0-4539-883C-25F9D8D4E5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0927F-08C6-4965-BA5C-D17C16102918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B7C6A-6416-42FD-8EA4-5C925A612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ED8EC-FF8A-443C-937D-C03A10D9B9DA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24A02-2561-465D-924E-597F2DD07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56725-282E-4642-8C10-C6B3A4B5F8F9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E4CED-D871-46D7-952A-8B4681586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A9AD0-A2D5-45FD-BC51-F82EB32CE59C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D472-1F28-44BC-B321-D863ECA71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FBDA7-5537-4B7E-93CA-0D98766F4304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D08C5-6A9F-41C4-9DD7-438093771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BD968-A2CD-481F-A964-3D4AD74FFC63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4062B-5FDA-4C65-B341-D0C117F22F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703DE-BA24-40BD-9C90-7EA01DDA3F13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7D2AB-8FFF-4125-AAC9-B608526C8A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FA9AB-A1AE-4090-8404-2EBA12CF0215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39431-E7BA-440C-8986-B0651EE28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F1AE6-1F99-4FCC-956A-407BA77CDF1C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5D2F4-86A7-454C-A43F-B2197BA7D6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57736-CCFD-4C00-8E9E-9350930B249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9B370-84C1-4CC4-9C62-3508E4D941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FA6D6-5DA0-4EC0-8BAB-9FB3960BE4D6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8E1EC-7038-49D1-AFE2-97A4337F5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4233B-A30D-4C8C-B385-A46F9DCC5F95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FEF15-F868-4DE4-B608-45303C65C5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D8DB1-5B1D-4F21-A6DE-83E0D024BAF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260EF-60D1-4A6B-A85C-32A9D2ABA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6112D-2B6B-4E6C-B35F-31BDEBAD0E90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05405-67D5-4398-9778-2492FAA49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FB3C-3072-4438-BE8C-3C26197BC9CE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9E705-79B3-40C7-AEB5-7552001B8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715D2-D1FD-4353-9B81-59897ADE42B3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0976A-8ACC-46E3-AC53-201C9EAC92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4F9B2-36E6-41C8-84D8-87B2673216BE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26186-698E-4C07-B203-B8F125DD9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852D8-8B49-46C6-83DD-9DA5BD8471B5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3F6FD-0A32-4D49-9D00-95B4FC7E35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495CE-EE11-4413-88DE-060D3747DF1D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D2095-3A7E-4D69-AA49-242641AA6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3C975-C99B-4516-AF75-0B648695D4A0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43489-0926-4139-9374-0CF870774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81FCD-8852-4963-8AF9-102716AB37CF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4B7AB-A016-4613-A09E-4A4BCCB52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B7BC6-CD10-457F-8370-F03410D5DD68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CDC06-DA20-48B6-A185-B5D1B41195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7ACDE-B981-4E05-B716-8048F5E24E40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C74DF-5CFA-4AC1-B704-63115055D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BCFB4-47CB-4EB2-BD9B-B56B798FE457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CF656-F6F2-448F-8285-B992DBC39A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9EC10-C32F-4282-8816-83D4004D40B8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730F1-4FAD-4AC9-A644-9859B71DB4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898D1-C6AE-44DD-9D57-EB1D9B05C489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C5BD5-D43E-48D2-90F0-276734586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45682-1CBF-4A99-80E5-947EB311A640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877AA-4B4F-4FD1-B258-B2A96768F2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2241F-CB20-4C1C-A33C-924BDA257A77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BDE28-1950-4702-9F19-7091F6A26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1BF74-DE17-4EC4-8B02-64290612BA77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66BD1-5556-4576-9DD8-49BC7A18A1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1DC9-6252-4597-8F6A-026724B88D16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A77A-7235-4FB3-BF88-FB9B15B2A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FAB0F3-BF72-43AA-B389-E54E7F252E8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BDE83E-3DFB-4AE7-B9FA-7D35AF00A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8725C9-F2C4-4AC5-AD44-3D23A79CEA2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8721F7-1D89-4B32-89A5-07E7BEE54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715EED-F6CF-41A6-8B5D-83DD04BC2B7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C5AAB8-51C4-4267-9C8D-3E468CD5B2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B3F033-79F0-4133-98E2-C98018B0199D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40C0E2-0B38-49CD-8BBA-88EB99435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AE04F5-0B2C-44C5-ADF0-6DCB008A14F1}" type="datetimeFigureOut">
              <a:rPr lang="ru-RU"/>
              <a:pPr>
                <a:defRPr/>
              </a:pPr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0083D7-AC2D-436C-8700-4E253619F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spd="slow">
    <p:circl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223275"/>
            <a:ext cx="7020780" cy="1656184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викторина</a:t>
            </a:r>
            <a:b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2447925"/>
            <a:ext cx="7920037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n-cs"/>
              </a:rPr>
              <a:t>«Здравствуй,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n-cs"/>
              </a:rPr>
              <a:t>осень золотая!» </a:t>
            </a:r>
            <a:endParaRPr lang="ru-RU" sz="7200" dirty="0">
              <a:latin typeface="+mn-lt"/>
              <a:cs typeface="+mn-cs"/>
            </a:endParaRPr>
          </a:p>
        </p:txBody>
      </p:sp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" y="585787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710" y="1268760"/>
            <a:ext cx="7020780" cy="1656184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4213" y="2911475"/>
            <a:ext cx="7704137" cy="11064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«Осенние загадки» </a:t>
            </a:r>
            <a:endParaRPr lang="ru-RU" sz="66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768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835150" y="836613"/>
            <a:ext cx="6337300" cy="7778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Угадайте  загадки про осень</a:t>
            </a:r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84438" y="1628775"/>
            <a:ext cx="6480175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>
            <a:spAutoFit/>
          </a:bodyPr>
          <a:lstStyle>
            <a:lvl1pPr indent="127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Листья с веток облетают,</a:t>
            </a:r>
            <a:endParaRPr lang="ru-RU" altLang="ru-RU" sz="3200" b="1" dirty="0" smtClean="0">
              <a:latin typeface="+mj-lt"/>
            </a:endParaRPr>
          </a:p>
          <a:p>
            <a:pPr algn="just" eaLnBrk="0" hangingPunct="0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Птицы к югу улетают.</a:t>
            </a:r>
            <a:endParaRPr lang="ru-RU" altLang="ru-RU" sz="3200" b="1" dirty="0" smtClean="0">
              <a:latin typeface="+mj-lt"/>
            </a:endParaRPr>
          </a:p>
          <a:p>
            <a:pPr algn="just" eaLnBrk="0" hangingPunct="0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«Что за время года?» — спросим.</a:t>
            </a:r>
            <a:endParaRPr lang="ru-RU" altLang="ru-RU" sz="3200" b="1" dirty="0" smtClean="0">
              <a:latin typeface="+mj-lt"/>
            </a:endParaRPr>
          </a:p>
          <a:p>
            <a:pPr algn="just" eaLnBrk="0" hangingPunct="0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Нам ответят: «Это...» </a:t>
            </a:r>
            <a:endParaRPr lang="ru-RU" altLang="ru-RU" sz="3200" b="1" dirty="0" smtClean="0">
              <a:latin typeface="+mj-lt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813425" y="3716338"/>
            <a:ext cx="22510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Осень</a:t>
            </a:r>
          </a:p>
        </p:txBody>
      </p:sp>
      <p:pic>
        <p:nvPicPr>
          <p:cNvPr id="7782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25" y="5868988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476375" y="692150"/>
            <a:ext cx="6911975" cy="777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4932363" y="3716338"/>
            <a:ext cx="3095625" cy="936625"/>
          </a:xfrm>
        </p:spPr>
        <p:txBody>
          <a:bodyPr rtlCol="0">
            <a:normAutofit/>
          </a:bodyPr>
          <a:lstStyle/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altLang="ru-RU" sz="4800" b="1" dirty="0" smtClean="0">
                <a:solidFill>
                  <a:srgbClr val="FFC000"/>
                </a:solidFill>
                <a:cs typeface="Arial" pitchFamily="34" charset="0"/>
              </a:rPr>
              <a:t>Листопад</a:t>
            </a:r>
            <a:endParaRPr lang="ru-RU" altLang="ru-RU" sz="4800" b="1" dirty="0">
              <a:solidFill>
                <a:srgbClr val="FFC000"/>
              </a:solidFill>
              <a:cs typeface="Arial" pitchFamily="34" charset="0"/>
            </a:endParaRP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16013" y="1989138"/>
            <a:ext cx="5903912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>
            <a:spAutoFit/>
          </a:bodyPr>
          <a:lstStyle>
            <a:lvl1pPr indent="127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Листья в воздухе кружатся,</a:t>
            </a:r>
            <a:endParaRPr lang="ru-RU" altLang="ru-RU" sz="3200" b="1" dirty="0" smtClean="0">
              <a:latin typeface="+mj-lt"/>
            </a:endParaRPr>
          </a:p>
          <a:p>
            <a:pPr algn="just" eaLnBrk="0" hangingPunct="0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Тихо на траву ложатся.</a:t>
            </a:r>
            <a:endParaRPr lang="ru-RU" altLang="ru-RU" sz="3200" b="1" dirty="0" smtClean="0">
              <a:latin typeface="+mj-lt"/>
            </a:endParaRPr>
          </a:p>
          <a:p>
            <a:pPr algn="just" eaLnBrk="0" hangingPunct="0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Сбрасывает листья сад —</a:t>
            </a:r>
            <a:endParaRPr lang="ru-RU" altLang="ru-RU" sz="3200" b="1" dirty="0" smtClean="0">
              <a:latin typeface="+mj-lt"/>
            </a:endParaRPr>
          </a:p>
          <a:p>
            <a:pPr algn="just" eaLnBrk="0" hangingPunct="0">
              <a:defRPr/>
            </a:pPr>
            <a:r>
              <a:rPr lang="ru-RU" altLang="ru-RU" sz="3200" b="1" dirty="0" smtClean="0">
                <a:solidFill>
                  <a:srgbClr val="000000"/>
                </a:solidFill>
                <a:latin typeface="+mj-lt"/>
              </a:rPr>
              <a:t>Это просто... </a:t>
            </a:r>
            <a:endParaRPr lang="ru-RU" altLang="ru-RU" sz="3200" b="1" dirty="0" smtClean="0">
              <a:latin typeface="+mj-lt"/>
            </a:endParaRPr>
          </a:p>
        </p:txBody>
      </p:sp>
      <p:pic>
        <p:nvPicPr>
          <p:cNvPr id="7885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527175"/>
            <a:ext cx="7653337" cy="4383088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Ветер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тучу позовет,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Туча по небу плывет.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И поверх садов и рощ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Моросит холодный..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219700" y="3749675"/>
            <a:ext cx="21097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Дождь</a:t>
            </a:r>
          </a:p>
        </p:txBody>
      </p:sp>
      <p:pic>
        <p:nvPicPr>
          <p:cNvPr id="7987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773238"/>
            <a:ext cx="7654925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Стало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хмуро за окном,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Дождик просится к нам в дом.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В доме сухо, а снаружи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Появились </a:t>
            </a: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всюду …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343525" y="3749675"/>
            <a:ext cx="1854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Лужи</a:t>
            </a:r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773238"/>
            <a:ext cx="7654925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Лист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осенний долго кружит,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И его Варвара сушит.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А потом мы вместе с Варей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Дома делаем... 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833938" y="3573463"/>
            <a:ext cx="29400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Гербарий</a:t>
            </a:r>
          </a:p>
        </p:txBody>
      </p:sp>
      <p:pic>
        <p:nvPicPr>
          <p:cNvPr id="8192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450" y="1341438"/>
            <a:ext cx="7653338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Он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с весны висел на ветке,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Был зелёный – пожелтел,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Только дунул слабый ветер,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Он уже и полетел. </a:t>
            </a: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724525" y="3141663"/>
            <a:ext cx="17002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Лист</a:t>
            </a:r>
          </a:p>
        </p:txBody>
      </p:sp>
      <p:pic>
        <p:nvPicPr>
          <p:cNvPr id="8294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" y="5859463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773238"/>
            <a:ext cx="7654925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Лето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кончилось,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Пора снова в школу, детвора,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К атласам и букварям.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Что за месяц в гости к нам? 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292725" y="3857625"/>
            <a:ext cx="29956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Сентябрь</a:t>
            </a:r>
          </a:p>
        </p:txBody>
      </p:sp>
      <p:pic>
        <p:nvPicPr>
          <p:cNvPr id="8397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0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773238"/>
            <a:ext cx="7654925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Листья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клёна пожелтели,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Зеленеют сосны, ели,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Ветер, дождь, по речке рябь.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Это к нам пришел ... </a:t>
            </a: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219700" y="3644900"/>
            <a:ext cx="27511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Октябрь</a:t>
            </a:r>
          </a:p>
        </p:txBody>
      </p:sp>
      <p:pic>
        <p:nvPicPr>
          <p:cNvPr id="8499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773238"/>
            <a:ext cx="7654925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Месяц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отгадай скорей: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Он длиною в тридцать дней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(часто эти дни с дождём),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А идёт за октябрем. </a:t>
            </a: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219700" y="3573463"/>
            <a:ext cx="23987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Ноябрь</a:t>
            </a:r>
          </a:p>
        </p:txBody>
      </p:sp>
      <p:pic>
        <p:nvPicPr>
          <p:cNvPr id="8602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Осенняя загадка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773238"/>
            <a:ext cx="7654925" cy="4381500"/>
          </a:xfrm>
        </p:spPr>
        <p:txBody>
          <a:bodyPr rtlCol="0">
            <a:normAutofit/>
          </a:bodyPr>
          <a:lstStyle/>
          <a:p>
            <a:pPr marL="0" indent="127000" algn="just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Дождь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и слякоть, грязь и ветер,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Осень, ты за все в ответе! </a:t>
            </a: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Мерзнет, мерзнет человек, </a:t>
            </a:r>
            <a:endParaRPr lang="ru-RU" altLang="ru-RU" b="1" dirty="0" smtClean="0">
              <a:solidFill>
                <a:srgbClr val="000000"/>
              </a:solidFill>
              <a:cs typeface="Arial" pitchFamily="34" charset="0"/>
            </a:endParaRPr>
          </a:p>
          <a:p>
            <a:pPr marL="0" indent="127000" algn="just" eaLnBrk="0" hangingPunct="0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В</a:t>
            </a: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ыпал </a:t>
            </a:r>
            <a:r>
              <a:rPr lang="ru-RU" altLang="ru-RU" b="1" dirty="0">
                <a:solidFill>
                  <a:srgbClr val="000000"/>
                </a:solidFill>
                <a:cs typeface="Arial" pitchFamily="34" charset="0"/>
              </a:rPr>
              <a:t>первый белый ... </a:t>
            </a:r>
            <a:r>
              <a:rPr lang="ru-RU" altLang="ru-RU" b="1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  <a:endParaRPr lang="ru-RU" altLang="ru-RU" b="1" dirty="0">
              <a:solidFill>
                <a:prstClr val="black"/>
              </a:solidFill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580063" y="3749675"/>
            <a:ext cx="16621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127000" algn="just" eaLnBrk="0" hangingPunct="0"/>
            <a:r>
              <a:rPr lang="ru-RU" altLang="ru-RU" sz="4800" b="1">
                <a:solidFill>
                  <a:srgbClr val="FFC000"/>
                </a:solidFill>
                <a:latin typeface="Times New Roman" pitchFamily="18" charset="0"/>
              </a:rPr>
              <a:t>Снег</a:t>
            </a:r>
          </a:p>
        </p:txBody>
      </p:sp>
      <p:pic>
        <p:nvPicPr>
          <p:cNvPr id="8704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4098" y="1268760"/>
            <a:ext cx="7020780" cy="1656184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2781300"/>
            <a:ext cx="808672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«Пословицы про осень» </a:t>
            </a:r>
            <a:endParaRPr lang="ru-RU" sz="54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63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143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Задание:</a:t>
            </a:r>
            <a:r>
              <a:rPr lang="ru-RU" sz="3200" b="1" dirty="0" smtClean="0">
                <a:ln w="1905"/>
                <a:solidFill>
                  <a:srgbClr val="A423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 </a:t>
            </a:r>
            <a:r>
              <a:rPr lang="ru-RU" sz="32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в</a:t>
            </a:r>
            <a:r>
              <a:rPr lang="ru-RU" sz="32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ставьте пропущенное слово</a:t>
            </a:r>
            <a:r>
              <a:rPr lang="ru-RU" sz="32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32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916832"/>
            <a:ext cx="8111244" cy="154076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ru-RU" sz="4400" b="1" dirty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сентябре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просит осень в гости.</a:t>
            </a: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789040"/>
            <a:ext cx="7776864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 воробей, синица, ворона)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8909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99150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16832"/>
            <a:ext cx="8039236" cy="1540768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</a:t>
            </a:r>
            <a:r>
              <a:rPr lang="ru-RU" sz="4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Осень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идёт и за собою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800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ведёт .</a:t>
            </a: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789040"/>
            <a:ext cx="7704856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(дождь, урожай, снег)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55260" cy="1540768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прозевал — урожай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789040"/>
            <a:ext cx="7704856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(собрал, пропал, потерял)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5891213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16832"/>
            <a:ext cx="8039236" cy="154076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Сентябрь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пахнет яблоками, октябрь — </a:t>
            </a:r>
            <a:r>
              <a:rPr lang="ru-RU" sz="1800" b="1" u="sng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.</a:t>
            </a: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789040"/>
            <a:ext cx="7848872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(капустой, картошкой, луком)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216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8039236" cy="154076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4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Октябрь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развезёт -</a:t>
            </a:r>
            <a:r>
              <a:rPr lang="ru-RU" sz="44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</a:t>
            </a:r>
            <a:r>
              <a:rPr lang="ru-RU" sz="18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подберёт.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789040"/>
            <a:ext cx="770485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(сентябрь, декабрь, ноябрь)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318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577688" y="2244417"/>
            <a:ext cx="1973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</a:t>
            </a:r>
            <a:r>
              <a:rPr lang="ru-RU" b="1" u="sng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                        </a:t>
            </a:r>
            <a:endParaRPr lang="ru-RU" dirty="0">
              <a:latin typeface="+mn-lt"/>
              <a:cs typeface="+mn-cs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16832"/>
            <a:ext cx="8039236" cy="154076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6.</a:t>
            </a:r>
            <a:r>
              <a:rPr lang="ru-RU" sz="4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сентябре </a:t>
            </a:r>
            <a:r>
              <a:rPr lang="ru-RU" sz="1800" b="1" u="sng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кафтаном тянется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789040"/>
            <a:ext cx="7704856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(шуба, шапка, валенки)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42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56288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8A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8A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8A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16832"/>
            <a:ext cx="7967228" cy="1540768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7.</a:t>
            </a:r>
            <a:r>
              <a:rPr lang="ru-RU" sz="4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ноябре  </a:t>
            </a:r>
            <a:r>
              <a:rPr lang="ru-RU" sz="18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надует — хлеба прибудет.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789040"/>
            <a:ext cx="7776864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(снег, дождь, ветер)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585787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836712"/>
            <a:ext cx="8229600" cy="1143000"/>
          </a:xfrm>
        </p:spPr>
        <p:txBody>
          <a:bodyPr rtlCol="0">
            <a:no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>Пословица про осень</a:t>
            </a:r>
            <a: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  <a:t/>
            </a:r>
            <a:br>
              <a:rPr lang="ru-RU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n-ea"/>
              </a:rPr>
            </a:b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916832"/>
            <a:ext cx="8039236" cy="1540768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 smtClean="0">
                <a:ln w="1905"/>
                <a:solidFill>
                  <a:srgbClr val="F90B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C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8.</a:t>
            </a:r>
            <a:r>
              <a:rPr lang="ru-RU" sz="4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</a:t>
            </a:r>
            <a:r>
              <a:rPr lang="ru-RU" sz="4400" b="1" dirty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ноябре зима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осенью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              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44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18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18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</a:t>
            </a:r>
            <a:r>
              <a:rPr lang="ru-RU" sz="18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400" b="1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r>
              <a:rPr lang="ru-RU" sz="4400" b="1" u="sng" dirty="0" smtClean="0">
                <a:ln w="1905"/>
                <a:solidFill>
                  <a:srgbClr val="6C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  <a:endParaRPr lang="ru-RU" sz="4400" b="1" u="sng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789040"/>
            <a:ext cx="7704856" cy="158197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( играют, борются, ругаются)</a:t>
            </a:r>
            <a:endParaRPr lang="ru-RU" sz="4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4400" b="1" dirty="0">
              <a:ln w="1905"/>
              <a:solidFill>
                <a:srgbClr val="6C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9626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0812" y="1134142"/>
            <a:ext cx="7020780" cy="1656184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Познавательный тест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2781300"/>
            <a:ext cx="8137525" cy="968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7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«Осенний календарь» </a:t>
            </a:r>
            <a:endParaRPr lang="ru-RU" sz="57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9728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Задание: </a:t>
            </a:r>
            <a:r>
              <a:rPr lang="ru-RU" sz="3200" b="1" smtClean="0">
                <a:solidFill>
                  <a:srgbClr val="FFC000"/>
                </a:solidFill>
              </a:rPr>
              <a:t>ответьте на вопросы теста  </a:t>
            </a:r>
            <a:r>
              <a:rPr lang="ru-RU" sz="3200" b="1" smtClean="0">
                <a:solidFill>
                  <a:srgbClr val="C00000"/>
                </a:solidFill>
              </a:rPr>
              <a:t/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Как  древние славяне называли сентябрь?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листопад;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грудень;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хмурень;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</a:t>
            </a:r>
            <a:r>
              <a:rPr lang="ru-RU" b="1" dirty="0" err="1" smtClean="0">
                <a:solidFill>
                  <a:srgbClr val="000000"/>
                </a:solidFill>
                <a:latin typeface="Helvetica Neue"/>
              </a:rPr>
              <a:t>травень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036763" y="5373688"/>
            <a:ext cx="262413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Хмурень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830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2060575"/>
            <a:ext cx="4737100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00"/>
                </a:solidFill>
                <a:latin typeface="Helvetica Neue"/>
              </a:rPr>
              <a:t>2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 Какой праздник отмечается 27 сентября?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День воспитателя;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День учителя;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День знаний;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День ребёнка.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771775" y="5357813"/>
            <a:ext cx="529748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День воспитателя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дминистратор\Desktop\998030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98950" y="2636838"/>
            <a:ext cx="4243388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00"/>
                </a:solidFill>
                <a:latin typeface="Helvetica Neue"/>
              </a:rPr>
              <a:t>3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 Какие </a:t>
            </a:r>
            <a:r>
              <a:rPr lang="ru-RU" b="1" dirty="0">
                <a:solidFill>
                  <a:srgbClr val="000000"/>
                </a:solidFill>
                <a:latin typeface="Helvetica Neue"/>
              </a:rPr>
              <a:t>птицы 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 октябре прилетают </a:t>
            </a:r>
            <a:r>
              <a:rPr lang="ru-RU" b="1" dirty="0">
                <a:solidFill>
                  <a:srgbClr val="000000"/>
                </a:solidFill>
                <a:latin typeface="Helvetica Neue"/>
              </a:rPr>
              <a:t>на юг первыми? </a:t>
            </a:r>
            <a:endParaRPr lang="ru-RU" b="1" dirty="0" smtClean="0">
              <a:solidFill>
                <a:srgbClr val="000000"/>
              </a:solidFill>
              <a:latin typeface="Helvetica Neue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ласточки;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грачи;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вороны;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дятлы.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2205038"/>
            <a:ext cx="4760912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427538" y="5373688"/>
            <a:ext cx="180181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Грачи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5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00"/>
                </a:solidFill>
                <a:latin typeface="Helvetica Neue"/>
              </a:rPr>
              <a:t>4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 Какой овощ по народному календарю нужно копать 13 сентября?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картофель;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капуста;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свёкла;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морковь.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427538" y="5373688"/>
            <a:ext cx="330676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Картофель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potatoes-11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8050" y="2946400"/>
            <a:ext cx="3673475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8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8" y="5876925"/>
            <a:ext cx="28352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00"/>
                </a:solidFill>
                <a:latin typeface="Helvetica Neue"/>
              </a:rPr>
              <a:t>5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 Какие  грибы можно собирать в лесу до середины октября?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грузди;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волнушки;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подосиновики;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лисички.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708400" y="5370513"/>
            <a:ext cx="21113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Грузди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дминистратор\Desktop\mushroom09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2571750"/>
            <a:ext cx="295275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0" y="5738813"/>
            <a:ext cx="28352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00"/>
                </a:solidFill>
                <a:latin typeface="Helvetica Neue"/>
              </a:rPr>
              <a:t>6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 Какие полезные ягоды собирают осенью после первых заморозков?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облепиха;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рябина;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голубика;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брусника.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492500" y="5391150"/>
            <a:ext cx="22320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Рябина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Администратор\Desktop\117680327_________________Ryabina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2863" y="2460625"/>
            <a:ext cx="4643437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0875"/>
            <a:ext cx="28352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>
                <a:solidFill>
                  <a:srgbClr val="000000"/>
                </a:solidFill>
                <a:latin typeface="Helvetica Neue"/>
              </a:rPr>
              <a:t>7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. Какие садовые цветы </a:t>
            </a:r>
            <a:r>
              <a:rPr lang="ru-RU" b="1" dirty="0">
                <a:solidFill>
                  <a:srgbClr val="000000"/>
                </a:solidFill>
                <a:latin typeface="Helvetica Neue"/>
              </a:rPr>
              <a:t>продолжают 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цвести осенью , </a:t>
            </a:r>
            <a:r>
              <a:rPr lang="ru-RU" b="1" dirty="0">
                <a:solidFill>
                  <a:srgbClr val="000000"/>
                </a:solidFill>
                <a:latin typeface="Helvetica Neue"/>
              </a:rPr>
              <a:t>пока не выпадет первый снег</a:t>
            </a: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?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А) розы;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Б) хризантемы;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В) гладиолусы;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0000"/>
                </a:solidFill>
                <a:latin typeface="Helvetica Neue"/>
              </a:rPr>
              <a:t>Г) ромашки.</a:t>
            </a:r>
            <a:endParaRPr lang="ru-RU" b="1" dirty="0">
              <a:solidFill>
                <a:prstClr val="black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348038" y="5411788"/>
            <a:ext cx="366236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Хризантемы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Администратор\Desktop\1049525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513" y="2708275"/>
            <a:ext cx="4530725" cy="343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0875"/>
            <a:ext cx="28352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105474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8. У какого дерева листья осенью становятся красными? 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А) осина;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Б) берёза;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В) дуб;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Г) тополь.</a:t>
            </a:r>
            <a:endParaRPr lang="ru-RU" b="1" smtClean="0">
              <a:solidFill>
                <a:srgbClr val="000000"/>
              </a:solidFill>
            </a:endParaRPr>
          </a:p>
          <a:p>
            <a:pPr marL="0" indent="0"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140200" y="5414963"/>
            <a:ext cx="19399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Осина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 descr="C:\Users\Администратор\Desktop\cliparts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1628775"/>
            <a:ext cx="3773487" cy="53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30875"/>
            <a:ext cx="28352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0137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Познавательный тест</a:t>
            </a:r>
            <a:br>
              <a:rPr lang="ru-RU" sz="3200" b="1" smtClean="0">
                <a:solidFill>
                  <a:srgbClr val="C00000"/>
                </a:solidFill>
              </a:rPr>
            </a:br>
            <a:r>
              <a:rPr lang="ru-RU" sz="3200" b="1" smtClean="0">
                <a:solidFill>
                  <a:srgbClr val="C00000"/>
                </a:solidFill>
              </a:rPr>
              <a:t> </a:t>
            </a:r>
            <a:r>
              <a:rPr lang="ru-RU" sz="3200" b="1" smtClean="0">
                <a:solidFill>
                  <a:srgbClr val="FFC000"/>
                </a:solidFill>
              </a:rPr>
              <a:t>«Осенний календарь»</a:t>
            </a:r>
            <a:endParaRPr lang="ru-RU" sz="3200" smtClean="0"/>
          </a:p>
        </p:txBody>
      </p:sp>
      <p:sp>
        <p:nvSpPr>
          <p:cNvPr id="106498" name="Объект 2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9. Что осенью называют «тихой охотой»? 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А) уборка пшеницы;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Б) сбор ягод;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В) сбор грибов;</a:t>
            </a:r>
          </a:p>
          <a:p>
            <a:pPr marL="0" indent="0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Helvetica Neue"/>
              </a:rPr>
              <a:t>Г) уборка урожая.</a:t>
            </a:r>
            <a:endParaRPr lang="ru-RU" b="1" smtClean="0">
              <a:solidFill>
                <a:srgbClr val="000000"/>
              </a:solidFill>
            </a:endParaRPr>
          </a:p>
          <a:p>
            <a:pPr marL="0" indent="0"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195513" y="5445125"/>
            <a:ext cx="37449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4400" b="1">
                <a:solidFill>
                  <a:srgbClr val="FFC000"/>
                </a:solidFill>
                <a:latin typeface="Helvetica Neue"/>
                <a:cs typeface="Times New Roman" pitchFamily="18" charset="0"/>
              </a:rPr>
              <a:t>Сбор грибов</a:t>
            </a:r>
            <a:endParaRPr lang="ru-RU" sz="4400" b="1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4763" y="2349500"/>
            <a:ext cx="3465512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75" y="5730875"/>
            <a:ext cx="2835275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4925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7" descr="C:\Users\Администратор\Desktop\20150504203809-7796b9d3-m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1238" y="742950"/>
            <a:ext cx="4346575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710" y="1268760"/>
            <a:ext cx="7020780" cy="1440160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50" y="2852738"/>
            <a:ext cx="80645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«Зимующие  птицы» </a:t>
            </a:r>
            <a:endParaRPr lang="ru-RU" sz="54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07526" name="Picture 3" descr="C:\Users\Администратор\Desktop\1143515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946556" flipH="1">
            <a:off x="4227513" y="4246563"/>
            <a:ext cx="25781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7" name="Picture 5" descr="C:\Users\Администратор\Desktop\1058420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950" y="4957763"/>
            <a:ext cx="3095625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Задание: </a:t>
            </a:r>
            <a:r>
              <a:rPr lang="ru-RU" sz="3200" b="1" smtClean="0">
                <a:solidFill>
                  <a:srgbClr val="FFC000"/>
                </a:solidFill>
              </a:rPr>
              <a:t>назвать зимующих птиц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055393" y="5013176"/>
            <a:ext cx="32303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Ворона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0957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057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484313"/>
            <a:ext cx="5370513" cy="38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319888" y="5013176"/>
            <a:ext cx="27013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Дятел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0595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0596" name="Picture 2"/>
          <p:cNvPicPr>
            <a:picLocks noChangeAspect="1" noChangeArrowheads="1"/>
          </p:cNvPicPr>
          <p:nvPr/>
        </p:nvPicPr>
        <p:blipFill>
          <a:blip r:embed="rId2"/>
          <a:srcRect t="15816"/>
          <a:stretch>
            <a:fillRect/>
          </a:stretch>
        </p:blipFill>
        <p:spPr bwMode="auto">
          <a:xfrm>
            <a:off x="2051050" y="1484313"/>
            <a:ext cx="50704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949596" y="5013176"/>
            <a:ext cx="34419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Синица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1619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16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1485900"/>
            <a:ext cx="4922837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62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304388" y="5013176"/>
            <a:ext cx="47323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Куропатка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2643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44" name="Picture 2"/>
          <p:cNvPicPr>
            <a:picLocks noChangeAspect="1" noChangeArrowheads="1"/>
          </p:cNvPicPr>
          <p:nvPr/>
        </p:nvPicPr>
        <p:blipFill>
          <a:blip r:embed="rId2"/>
          <a:srcRect l="13203" t="12682" r="4031" b="4108"/>
          <a:stretch>
            <a:fillRect/>
          </a:stretch>
        </p:blipFill>
        <p:spPr bwMode="auto">
          <a:xfrm>
            <a:off x="2051050" y="1462088"/>
            <a:ext cx="5256213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67400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166001" y="5013176"/>
            <a:ext cx="30091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Щегол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3667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366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3563" y="1462088"/>
            <a:ext cx="5673725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796509" y="5013176"/>
            <a:ext cx="37481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Снегирь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4691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469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69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1462088"/>
            <a:ext cx="5322887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844600" y="5013176"/>
            <a:ext cx="36519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Чечётка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5715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71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7" name="Picture 2"/>
          <p:cNvPicPr>
            <a:picLocks noChangeAspect="1" noChangeArrowheads="1"/>
          </p:cNvPicPr>
          <p:nvPr/>
        </p:nvPicPr>
        <p:blipFill>
          <a:blip r:embed="rId3"/>
          <a:srcRect t="7310" r="24994" b="15912"/>
          <a:stretch>
            <a:fillRect/>
          </a:stretch>
        </p:blipFill>
        <p:spPr bwMode="auto">
          <a:xfrm>
            <a:off x="1835150" y="1462088"/>
            <a:ext cx="5411788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Заголовок 1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</a:rPr>
              <a:t> </a:t>
            </a: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66344" y="5013176"/>
            <a:ext cx="52084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Свиристель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16739" name="Прямоугольник 2"/>
          <p:cNvSpPr>
            <a:spLocks noChangeArrowheads="1"/>
          </p:cNvSpPr>
          <p:nvPr/>
        </p:nvSpPr>
        <p:spPr bwMode="auto">
          <a:xfrm>
            <a:off x="1547813" y="692150"/>
            <a:ext cx="64960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зимующая птица … </a:t>
            </a:r>
            <a:endParaRPr lang="ru-RU" sz="4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67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" y="5876925"/>
            <a:ext cx="28416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1" name="Picture 2"/>
          <p:cNvPicPr>
            <a:picLocks noChangeAspect="1" noChangeArrowheads="1"/>
          </p:cNvPicPr>
          <p:nvPr/>
        </p:nvPicPr>
        <p:blipFill>
          <a:blip r:embed="rId3"/>
          <a:srcRect l="3017" t="4201" r="2197" b="6674"/>
          <a:stretch>
            <a:fillRect/>
          </a:stretch>
        </p:blipFill>
        <p:spPr bwMode="auto">
          <a:xfrm>
            <a:off x="2243138" y="1622425"/>
            <a:ext cx="4897437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4925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763" name="Picture 7" descr="C:\Users\Администратор\Desktop\20150504203809-7796b9d3-m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1238" y="742950"/>
            <a:ext cx="4346575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710" y="1268760"/>
            <a:ext cx="7020780" cy="1440160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3250" y="2852738"/>
            <a:ext cx="80645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«Перелётные птицы» </a:t>
            </a:r>
            <a:endParaRPr lang="ru-RU" sz="54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17766" name="Picture 2" descr="C:\Users\Администратор\Desktop\843KxY9G9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3938" y="3860800"/>
            <a:ext cx="24384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17637" y="5013175"/>
            <a:ext cx="41745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Ласточка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04963" y="1196975"/>
            <a:ext cx="5153025" cy="1430338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a typeface="+mn-ea"/>
              </a:rPr>
              <a:t>Ребус 1 </a:t>
            </a:r>
            <a:r>
              <a:rPr lang="ru-RU" sz="5400" dirty="0">
                <a:solidFill>
                  <a:prstClr val="black"/>
                </a:solidFill>
                <a:ea typeface="+mn-ea"/>
              </a:rPr>
              <a:t/>
            </a:r>
            <a:br>
              <a:rPr lang="ru-RU" sz="5400" dirty="0">
                <a:solidFill>
                  <a:prstClr val="black"/>
                </a:solidFill>
                <a:ea typeface="+mn-ea"/>
              </a:rPr>
            </a:br>
            <a:r>
              <a:rPr lang="ru-RU" sz="7200" b="1" kern="0" dirty="0">
                <a:solidFill>
                  <a:srgbClr val="C00000"/>
                </a:solidFill>
                <a:ea typeface="+mn-ea"/>
              </a:rPr>
              <a:t/>
            </a:r>
            <a:br>
              <a:rPr lang="ru-RU" sz="7200" b="1" kern="0" dirty="0">
                <a:solidFill>
                  <a:srgbClr val="C00000"/>
                </a:solidFill>
                <a:ea typeface="+mn-ea"/>
              </a:rPr>
            </a:br>
            <a:endParaRPr lang="ru-RU" sz="5400" dirty="0"/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0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2" name="Picture 2" descr="C:\Users\Администратор\Desktop\GetEncoded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55650" y="1196975"/>
            <a:ext cx="3095625" cy="3095625"/>
          </a:xfrm>
        </p:spPr>
      </p:pic>
      <p:pic>
        <p:nvPicPr>
          <p:cNvPr id="119813" name="Picture 3" descr="C:\Users\Администратор\Desktop\512_3eb5dac3bc3f3bb13874fc6962174aa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4988" y="1268413"/>
            <a:ext cx="275431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344988" y="1484313"/>
            <a:ext cx="492125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solidFill>
                  <a:srgbClr val="C00000"/>
                </a:solidFill>
                <a:latin typeface="+mn-lt"/>
                <a:cs typeface="+mn-cs"/>
              </a:rPr>
              <a:t>ʽ</a:t>
            </a:r>
            <a:endParaRPr lang="ru-RU" sz="7200" b="1" kern="0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08520" y="1484784"/>
            <a:ext cx="396044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7">
              <a:spcBef>
                <a:spcPct val="20000"/>
              </a:spcBef>
              <a:defRPr/>
            </a:pPr>
            <a:r>
              <a:rPr lang="ru-RU" sz="7200" b="1" dirty="0">
                <a:solidFill>
                  <a:srgbClr val="C00000"/>
                </a:solidFill>
                <a:latin typeface="+mn-lt"/>
                <a:cs typeface="+mn-cs"/>
              </a:rPr>
              <a:t>̓</a:t>
            </a:r>
            <a:endParaRPr lang="ru-RU" sz="20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19816" name="Picture 4" descr="C:\Users\Администратор\Desktop\0_69795_ce087289_M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4437063"/>
            <a:ext cx="2876550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81041" y="5013175"/>
            <a:ext cx="2247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Аист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04963" y="1196975"/>
            <a:ext cx="5153025" cy="1430338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a typeface="+mn-ea"/>
              </a:rPr>
              <a:t>Ребус 2 </a:t>
            </a:r>
            <a:r>
              <a:rPr lang="ru-RU" sz="5400" dirty="0">
                <a:solidFill>
                  <a:prstClr val="black"/>
                </a:solidFill>
                <a:ea typeface="+mn-ea"/>
              </a:rPr>
              <a:t/>
            </a:r>
            <a:br>
              <a:rPr lang="ru-RU" sz="5400" dirty="0">
                <a:solidFill>
                  <a:prstClr val="black"/>
                </a:solidFill>
                <a:ea typeface="+mn-ea"/>
              </a:rPr>
            </a:br>
            <a:r>
              <a:rPr lang="ru-RU" sz="7200" b="1" kern="0" dirty="0">
                <a:solidFill>
                  <a:srgbClr val="C00000"/>
                </a:solidFill>
                <a:ea typeface="+mn-ea"/>
              </a:rPr>
              <a:t/>
            </a:r>
            <a:br>
              <a:rPr lang="ru-RU" sz="7200" b="1" kern="0" dirty="0">
                <a:solidFill>
                  <a:srgbClr val="C00000"/>
                </a:solidFill>
                <a:ea typeface="+mn-ea"/>
              </a:rPr>
            </a:br>
            <a:endParaRPr lang="ru-RU" sz="5400" dirty="0"/>
          </a:p>
        </p:txBody>
      </p:sp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0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740025" y="1916113"/>
            <a:ext cx="492125" cy="12017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solidFill>
                  <a:srgbClr val="C00000"/>
                </a:solidFill>
                <a:latin typeface="+mn-lt"/>
                <a:cs typeface="+mn-cs"/>
              </a:rPr>
              <a:t>ʽ</a:t>
            </a:r>
            <a:endParaRPr lang="ru-RU" sz="7200" b="1" kern="0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pic>
        <p:nvPicPr>
          <p:cNvPr id="120837" name="Picture 2" descr="C:\Users\Администратор\Desktop\eyoApyCYVK_ERRaWDKX0wLAI9Ro@776x98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5150" y="2689225"/>
            <a:ext cx="2886075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8" name="Picture 3"/>
          <p:cNvPicPr>
            <a:picLocks noChangeAspect="1" noChangeArrowheads="1"/>
          </p:cNvPicPr>
          <p:nvPr/>
        </p:nvPicPr>
        <p:blipFill>
          <a:blip r:embed="rId4"/>
          <a:srcRect l="17157" t="13091" r="11063" b="21025"/>
          <a:stretch>
            <a:fillRect/>
          </a:stretch>
        </p:blipFill>
        <p:spPr bwMode="auto">
          <a:xfrm>
            <a:off x="2381250" y="1381125"/>
            <a:ext cx="360045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9" name="Объект 1"/>
          <p:cNvSpPr>
            <a:spLocks noGrp="1"/>
          </p:cNvSpPr>
          <p:nvPr>
            <p:ph idx="1"/>
          </p:nvPr>
        </p:nvSpPr>
        <p:spPr>
          <a:xfrm>
            <a:off x="1187450" y="1628775"/>
            <a:ext cx="1944688" cy="21605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9600" b="1" smtClean="0">
                <a:solidFill>
                  <a:srgbClr val="8A0000"/>
                </a:solidFill>
              </a:rPr>
              <a:t>А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4446" y="5013175"/>
            <a:ext cx="50209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Жаворонок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913" y="1201738"/>
            <a:ext cx="5151437" cy="1430337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a typeface="+mn-ea"/>
              </a:rPr>
              <a:t>Ребус 3 </a:t>
            </a:r>
            <a:r>
              <a:rPr lang="ru-RU" sz="5400" dirty="0">
                <a:solidFill>
                  <a:prstClr val="black"/>
                </a:solidFill>
                <a:ea typeface="+mn-ea"/>
              </a:rPr>
              <a:t/>
            </a:r>
            <a:br>
              <a:rPr lang="ru-RU" sz="5400" dirty="0">
                <a:solidFill>
                  <a:prstClr val="black"/>
                </a:solidFill>
                <a:ea typeface="+mn-ea"/>
              </a:rPr>
            </a:br>
            <a:r>
              <a:rPr lang="ru-RU" sz="7200" b="1" kern="0" dirty="0">
                <a:solidFill>
                  <a:srgbClr val="C00000"/>
                </a:solidFill>
                <a:ea typeface="+mn-ea"/>
              </a:rPr>
              <a:t/>
            </a:r>
            <a:br>
              <a:rPr lang="ru-RU" sz="7200" b="1" kern="0" dirty="0">
                <a:solidFill>
                  <a:srgbClr val="C00000"/>
                </a:solidFill>
                <a:ea typeface="+mn-ea"/>
              </a:rPr>
            </a:br>
            <a:endParaRPr lang="ru-RU" sz="5400" dirty="0"/>
          </a:p>
        </p:txBody>
      </p:sp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0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987824" y="1700807"/>
            <a:ext cx="396044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7">
              <a:spcBef>
                <a:spcPct val="20000"/>
              </a:spcBef>
              <a:defRPr/>
            </a:pPr>
            <a:r>
              <a:rPr lang="ru-RU" sz="7200" b="1" dirty="0">
                <a:solidFill>
                  <a:srgbClr val="C00000"/>
                </a:solidFill>
                <a:latin typeface="+mn-lt"/>
                <a:cs typeface="+mn-cs"/>
              </a:rPr>
              <a:t>̓</a:t>
            </a:r>
            <a:endParaRPr lang="ru-RU" sz="20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21861" name="Picture 2" descr="C:\Users\Администратор\Desktop\1050692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5038" y="3643313"/>
            <a:ext cx="2689225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62" name="Прямоугольник 1"/>
          <p:cNvSpPr>
            <a:spLocks noChangeArrowheads="1"/>
          </p:cNvSpPr>
          <p:nvPr/>
        </p:nvSpPr>
        <p:spPr bwMode="auto">
          <a:xfrm>
            <a:off x="6627813" y="1847850"/>
            <a:ext cx="20351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9600" b="1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ОК</a:t>
            </a:r>
          </a:p>
        </p:txBody>
      </p:sp>
      <p:pic>
        <p:nvPicPr>
          <p:cNvPr id="121863" name="Picture 4" descr="C:\Users\Администратор\Desktop\hello_html_m242fcad3.pn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11188" y="1700213"/>
            <a:ext cx="2592387" cy="2589212"/>
          </a:xfrm>
        </p:spPr>
      </p:pic>
      <p:sp>
        <p:nvSpPr>
          <p:cNvPr id="8" name="Прямоугольник 7"/>
          <p:cNvSpPr/>
          <p:nvPr/>
        </p:nvSpPr>
        <p:spPr>
          <a:xfrm>
            <a:off x="3059113" y="1666875"/>
            <a:ext cx="1108075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ru-RU" sz="7200" b="1" kern="0" dirty="0">
                <a:solidFill>
                  <a:srgbClr val="C00000"/>
                </a:solidFill>
                <a:latin typeface="+mn-lt"/>
                <a:cs typeface="+mn-cs"/>
              </a:rPr>
              <a:t>̓</a:t>
            </a:r>
            <a:r>
              <a:rPr lang="ru-RU" sz="7200" b="1" kern="0" dirty="0">
                <a:solidFill>
                  <a:srgbClr val="C00000"/>
                </a:solidFill>
                <a:latin typeface="+mn-lt"/>
                <a:cs typeface="+mn-cs"/>
              </a:rPr>
              <a:t> ̓ </a:t>
            </a:r>
            <a:r>
              <a:rPr lang="ru-RU" sz="7200" b="1" kern="0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121865" name="Picture 5" descr="C:\Users\Администратор\Desktop\animal-160795_64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038" y="1884363"/>
            <a:ext cx="2825750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5029805"/>
            <a:ext cx="22669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Грач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913" y="1201738"/>
            <a:ext cx="5151437" cy="1430337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a typeface="+mn-ea"/>
              </a:rPr>
              <a:t>Ребус 4 </a:t>
            </a:r>
            <a:r>
              <a:rPr lang="ru-RU" sz="5400" dirty="0">
                <a:solidFill>
                  <a:prstClr val="black"/>
                </a:solidFill>
                <a:ea typeface="+mn-ea"/>
              </a:rPr>
              <a:t/>
            </a:r>
            <a:br>
              <a:rPr lang="ru-RU" sz="5400" dirty="0">
                <a:solidFill>
                  <a:prstClr val="black"/>
                </a:solidFill>
                <a:ea typeface="+mn-ea"/>
              </a:rPr>
            </a:br>
            <a:r>
              <a:rPr lang="ru-RU" sz="7200" b="1" kern="0" dirty="0">
                <a:solidFill>
                  <a:srgbClr val="C00000"/>
                </a:solidFill>
                <a:ea typeface="+mn-ea"/>
              </a:rPr>
              <a:t/>
            </a:r>
            <a:br>
              <a:rPr lang="ru-RU" sz="7200" b="1" kern="0" dirty="0">
                <a:solidFill>
                  <a:srgbClr val="C00000"/>
                </a:solidFill>
                <a:ea typeface="+mn-ea"/>
              </a:rPr>
            </a:br>
            <a:endParaRPr lang="ru-RU" sz="5400" dirty="0"/>
          </a:p>
        </p:txBody>
      </p:sp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0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4" name="Picture 2" descr="C:\Users\Администратор\Desktop\z2qc7qrbYGiYKAabO2RvYizTno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4065588"/>
            <a:ext cx="3033712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5" name="Picture 3" descr="C:\Users\Администратор\Desktop\91413602_kaagard_fixmeupdoc__doctor2b.pn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995738" y="1317625"/>
            <a:ext cx="1930400" cy="3821113"/>
          </a:xfrm>
        </p:spPr>
      </p:pic>
      <p:sp>
        <p:nvSpPr>
          <p:cNvPr id="122886" name="Прямоугольник 5"/>
          <p:cNvSpPr>
            <a:spLocks noChangeArrowheads="1"/>
          </p:cNvSpPr>
          <p:nvPr/>
        </p:nvSpPr>
        <p:spPr bwMode="auto">
          <a:xfrm>
            <a:off x="1295400" y="2276475"/>
            <a:ext cx="24907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9600" b="1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В=Г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1929" y="5029805"/>
            <a:ext cx="29145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kern="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Цапля</a:t>
            </a:r>
            <a:endParaRPr lang="ru-RU" sz="7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913" y="1201738"/>
            <a:ext cx="5151437" cy="1430337"/>
          </a:xfrm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a typeface="+mn-ea"/>
              </a:rPr>
              <a:t>Ребус 5 </a:t>
            </a:r>
            <a:r>
              <a:rPr lang="ru-RU" sz="5400" dirty="0">
                <a:solidFill>
                  <a:prstClr val="black"/>
                </a:solidFill>
                <a:ea typeface="+mn-ea"/>
              </a:rPr>
              <a:t/>
            </a:r>
            <a:br>
              <a:rPr lang="ru-RU" sz="5400" dirty="0">
                <a:solidFill>
                  <a:prstClr val="black"/>
                </a:solidFill>
                <a:ea typeface="+mn-ea"/>
              </a:rPr>
            </a:br>
            <a:r>
              <a:rPr lang="ru-RU" sz="7200" b="1" kern="0" dirty="0">
                <a:solidFill>
                  <a:srgbClr val="C00000"/>
                </a:solidFill>
                <a:ea typeface="+mn-ea"/>
              </a:rPr>
              <a:t/>
            </a:r>
            <a:br>
              <a:rPr lang="ru-RU" sz="7200" b="1" kern="0" dirty="0">
                <a:solidFill>
                  <a:srgbClr val="C00000"/>
                </a:solidFill>
                <a:ea typeface="+mn-ea"/>
              </a:rPr>
            </a:br>
            <a:endParaRPr lang="ru-RU" sz="5400" dirty="0"/>
          </a:p>
        </p:txBody>
      </p:sp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42000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908" name="Прямоугольник 5"/>
          <p:cNvSpPr>
            <a:spLocks noChangeArrowheads="1"/>
          </p:cNvSpPr>
          <p:nvPr/>
        </p:nvSpPr>
        <p:spPr bwMode="auto">
          <a:xfrm>
            <a:off x="1223963" y="2276475"/>
            <a:ext cx="27368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9600" b="1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К=Ц</a:t>
            </a:r>
          </a:p>
        </p:txBody>
      </p:sp>
      <p:pic>
        <p:nvPicPr>
          <p:cNvPr id="123909" name="Picture 2" descr="C:\Users\Администратор\Desktop\14484630.png"/>
          <p:cNvPicPr>
            <a:picLocks noChangeAspect="1" noChangeArrowheads="1"/>
          </p:cNvPicPr>
          <p:nvPr/>
        </p:nvPicPr>
        <p:blipFill>
          <a:blip r:embed="rId3"/>
          <a:srcRect l="21381" t="19324" r="20207" b="2795"/>
          <a:stretch>
            <a:fillRect/>
          </a:stretch>
        </p:blipFill>
        <p:spPr bwMode="auto">
          <a:xfrm>
            <a:off x="6083300" y="2852738"/>
            <a:ext cx="2532063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0" name="Picture 3" descr="C:\Users\Администратор\Desktop\12045_html_392f2702.pn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960813" y="1628775"/>
            <a:ext cx="2214562" cy="3257550"/>
          </a:xfr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5710" y="1268760"/>
            <a:ext cx="7020780" cy="1656184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2781300"/>
            <a:ext cx="8353425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«Витаминный сканворд» </a:t>
            </a:r>
            <a:endParaRPr lang="ru-RU" sz="48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3517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3" y="5856288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692150"/>
            <a:ext cx="7797800" cy="865188"/>
          </a:xfrm>
        </p:spPr>
        <p:txBody>
          <a:bodyPr>
            <a:normAutofit/>
          </a:bodyPr>
          <a:lstStyle/>
          <a:p>
            <a:r>
              <a:rPr lang="ru-RU" sz="2900" b="1" smtClean="0">
                <a:solidFill>
                  <a:srgbClr val="CC0000"/>
                </a:solidFill>
              </a:rPr>
              <a:t>Задание:</a:t>
            </a:r>
            <a:r>
              <a:rPr lang="ru-RU" sz="2900" b="1" smtClean="0">
                <a:solidFill>
                  <a:srgbClr val="BE730E"/>
                </a:solidFill>
              </a:rPr>
              <a:t> </a:t>
            </a:r>
            <a:r>
              <a:rPr lang="ru-RU" sz="2900" b="1" smtClean="0">
                <a:solidFill>
                  <a:srgbClr val="FFC000"/>
                </a:solidFill>
              </a:rPr>
              <a:t>разгадать сканворд о витаминах</a:t>
            </a:r>
            <a:r>
              <a:rPr lang="ru-RU" sz="2900" b="1" smtClean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ru-RU" sz="2900" b="1" smtClean="0">
                <a:solidFill>
                  <a:srgbClr val="FFC000"/>
                </a:solidFill>
                <a:latin typeface="Calibri" pitchFamily="34" charset="0"/>
              </a:rPr>
            </a:br>
            <a:endParaRPr lang="ru-RU" sz="4000" smtClean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647825" y="1700213"/>
          <a:ext cx="6669088" cy="3960812"/>
        </p:xfrm>
        <a:graphic>
          <a:graphicData uri="http://schemas.openxmlformats.org/drawingml/2006/table">
            <a:tbl>
              <a:tblPr/>
              <a:tblGrid>
                <a:gridCol w="554038"/>
                <a:gridCol w="555625"/>
                <a:gridCol w="557212"/>
                <a:gridCol w="555625"/>
                <a:gridCol w="555625"/>
                <a:gridCol w="555625"/>
                <a:gridCol w="555625"/>
                <a:gridCol w="555625"/>
                <a:gridCol w="555625"/>
                <a:gridCol w="555625"/>
                <a:gridCol w="557213"/>
                <a:gridCol w="555625"/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6296" name="Rectangle 1"/>
          <p:cNvSpPr>
            <a:spLocks noChangeArrowheads="1"/>
          </p:cNvSpPr>
          <p:nvPr/>
        </p:nvSpPr>
        <p:spPr bwMode="auto">
          <a:xfrm>
            <a:off x="1619250" y="260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1362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9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484313"/>
            <a:ext cx="1741488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9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96150" y="3883025"/>
            <a:ext cx="1296988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5788" y="2579688"/>
            <a:ext cx="1368425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1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6550" y="3086100"/>
            <a:ext cx="1503363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2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5053013"/>
            <a:ext cx="1473200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3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79613" y="4797425"/>
            <a:ext cx="6159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4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6563" y="3697288"/>
            <a:ext cx="1447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5" name="Picture 10" descr="C:\Users\Администратор\Desktop\14940150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4213" y="2038350"/>
            <a:ext cx="10795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6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76900" y="1484313"/>
            <a:ext cx="407988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7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8650" y="2039938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8" name="Picture 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954838" y="2960688"/>
            <a:ext cx="40798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09" name="Picture 1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6925" y="4143375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10" name="Picture 1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56375" y="5541963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11" name="Picture 1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4213" y="4803775"/>
            <a:ext cx="40798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12" name="Picture 1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692275" y="3373438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313" name="Picture 2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89113" y="5145088"/>
            <a:ext cx="40163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314" name="TextBox 8"/>
          <p:cNvSpPr txBox="1">
            <a:spLocks noChangeArrowheads="1"/>
          </p:cNvSpPr>
          <p:nvPr/>
        </p:nvSpPr>
        <p:spPr bwMode="auto">
          <a:xfrm>
            <a:off x="5713413" y="1798638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6315" name="TextBox 9"/>
          <p:cNvSpPr txBox="1">
            <a:spLocks noChangeArrowheads="1"/>
          </p:cNvSpPr>
          <p:nvPr/>
        </p:nvSpPr>
        <p:spPr bwMode="auto">
          <a:xfrm>
            <a:off x="657225" y="2314575"/>
            <a:ext cx="30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36316" name="Прямоугольник 10"/>
          <p:cNvSpPr>
            <a:spLocks noChangeArrowheads="1"/>
          </p:cNvSpPr>
          <p:nvPr/>
        </p:nvSpPr>
        <p:spPr bwMode="auto">
          <a:xfrm>
            <a:off x="6954838" y="3244850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36317" name="Прямоугольник 11"/>
          <p:cNvSpPr>
            <a:spLocks noChangeArrowheads="1"/>
          </p:cNvSpPr>
          <p:nvPr/>
        </p:nvSpPr>
        <p:spPr bwMode="auto">
          <a:xfrm>
            <a:off x="1733550" y="3643313"/>
            <a:ext cx="300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6318" name="Прямоугольник 12"/>
          <p:cNvSpPr>
            <a:spLocks noChangeArrowheads="1"/>
          </p:cNvSpPr>
          <p:nvPr/>
        </p:nvSpPr>
        <p:spPr bwMode="auto">
          <a:xfrm>
            <a:off x="7159625" y="4421188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6319" name="Прямоугольник 13"/>
          <p:cNvSpPr>
            <a:spLocks noChangeArrowheads="1"/>
          </p:cNvSpPr>
          <p:nvPr/>
        </p:nvSpPr>
        <p:spPr bwMode="auto">
          <a:xfrm>
            <a:off x="712788" y="5118100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6320" name="Прямоугольник 14"/>
          <p:cNvSpPr>
            <a:spLocks noChangeArrowheads="1"/>
          </p:cNvSpPr>
          <p:nvPr/>
        </p:nvSpPr>
        <p:spPr bwMode="auto">
          <a:xfrm>
            <a:off x="1817688" y="5459413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36321" name="Прямоугольник 15"/>
          <p:cNvSpPr>
            <a:spLocks noChangeArrowheads="1"/>
          </p:cNvSpPr>
          <p:nvPr/>
        </p:nvSpPr>
        <p:spPr bwMode="auto">
          <a:xfrm>
            <a:off x="6562725" y="5827713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647825" y="1700213"/>
          <a:ext cx="6669088" cy="3960812"/>
        </p:xfrm>
        <a:graphic>
          <a:graphicData uri="http://schemas.openxmlformats.org/drawingml/2006/table">
            <a:tbl>
              <a:tblPr/>
              <a:tblGrid>
                <a:gridCol w="554038"/>
                <a:gridCol w="555625"/>
                <a:gridCol w="557212"/>
                <a:gridCol w="555625"/>
                <a:gridCol w="555625"/>
                <a:gridCol w="555625"/>
                <a:gridCol w="555625"/>
                <a:gridCol w="555625"/>
                <a:gridCol w="555625"/>
                <a:gridCol w="555625"/>
                <a:gridCol w="557213"/>
                <a:gridCol w="555625"/>
              </a:tblGrid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3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CDB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7319" name="Rectangle 1"/>
          <p:cNvSpPr>
            <a:spLocks noChangeArrowheads="1"/>
          </p:cNvSpPr>
          <p:nvPr/>
        </p:nvSpPr>
        <p:spPr bwMode="auto">
          <a:xfrm>
            <a:off x="1619250" y="2603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1373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1484313"/>
            <a:ext cx="1741488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96150" y="3883025"/>
            <a:ext cx="1296988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5788" y="2579688"/>
            <a:ext cx="1368425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3213100"/>
            <a:ext cx="12954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5053013"/>
            <a:ext cx="1473200" cy="12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79613" y="4797425"/>
            <a:ext cx="6159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6563" y="3963988"/>
            <a:ext cx="1182687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8" name="Picture 10" descr="C:\Users\Администратор\Desktop\14940150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4213" y="2038350"/>
            <a:ext cx="10795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29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76900" y="1484313"/>
            <a:ext cx="407988" cy="68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0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8650" y="2039938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1" name="Picture 1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954838" y="2960688"/>
            <a:ext cx="40798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2" name="Picture 1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46925" y="4143375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3" name="Picture 1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56375" y="5541963"/>
            <a:ext cx="4079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4" name="Picture 1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4213" y="4803775"/>
            <a:ext cx="40798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5" name="Picture 19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649413" y="3460750"/>
            <a:ext cx="40798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336" name="Picture 2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89113" y="5145088"/>
            <a:ext cx="401637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337" name="TextBox 8"/>
          <p:cNvSpPr txBox="1">
            <a:spLocks noChangeArrowheads="1"/>
          </p:cNvSpPr>
          <p:nvPr/>
        </p:nvSpPr>
        <p:spPr bwMode="auto">
          <a:xfrm>
            <a:off x="5713413" y="1798638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37338" name="TextBox 9"/>
          <p:cNvSpPr txBox="1">
            <a:spLocks noChangeArrowheads="1"/>
          </p:cNvSpPr>
          <p:nvPr/>
        </p:nvSpPr>
        <p:spPr bwMode="auto">
          <a:xfrm>
            <a:off x="657225" y="2314575"/>
            <a:ext cx="30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37339" name="Прямоугольник 10"/>
          <p:cNvSpPr>
            <a:spLocks noChangeArrowheads="1"/>
          </p:cNvSpPr>
          <p:nvPr/>
        </p:nvSpPr>
        <p:spPr bwMode="auto">
          <a:xfrm>
            <a:off x="6954838" y="3244850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37340" name="Прямоугольник 11"/>
          <p:cNvSpPr>
            <a:spLocks noChangeArrowheads="1"/>
          </p:cNvSpPr>
          <p:nvPr/>
        </p:nvSpPr>
        <p:spPr bwMode="auto">
          <a:xfrm>
            <a:off x="1660525" y="3756025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37341" name="Прямоугольник 12"/>
          <p:cNvSpPr>
            <a:spLocks noChangeArrowheads="1"/>
          </p:cNvSpPr>
          <p:nvPr/>
        </p:nvSpPr>
        <p:spPr bwMode="auto">
          <a:xfrm>
            <a:off x="7159625" y="4421188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37342" name="Прямоугольник 13"/>
          <p:cNvSpPr>
            <a:spLocks noChangeArrowheads="1"/>
          </p:cNvSpPr>
          <p:nvPr/>
        </p:nvSpPr>
        <p:spPr bwMode="auto">
          <a:xfrm>
            <a:off x="712788" y="5118100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7343" name="Прямоугольник 14"/>
          <p:cNvSpPr>
            <a:spLocks noChangeArrowheads="1"/>
          </p:cNvSpPr>
          <p:nvPr/>
        </p:nvSpPr>
        <p:spPr bwMode="auto">
          <a:xfrm>
            <a:off x="1817688" y="5459413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37344" name="Прямоугольник 15"/>
          <p:cNvSpPr>
            <a:spLocks noChangeArrowheads="1"/>
          </p:cNvSpPr>
          <p:nvPr/>
        </p:nvSpPr>
        <p:spPr bwMode="auto">
          <a:xfrm>
            <a:off x="6562725" y="5827713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37345" name="Прямоугольник 3"/>
          <p:cNvSpPr>
            <a:spLocks noChangeArrowheads="1"/>
          </p:cNvSpPr>
          <p:nvPr/>
        </p:nvSpPr>
        <p:spPr bwMode="auto">
          <a:xfrm>
            <a:off x="2435225" y="765175"/>
            <a:ext cx="4130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Сканворд</a:t>
            </a:r>
            <a:r>
              <a:rPr lang="ru-RU" sz="3200" b="1">
                <a:solidFill>
                  <a:srgbClr val="BE730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 ответами</a:t>
            </a: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124744"/>
            <a:ext cx="7020780" cy="1656184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Филворд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188" y="2420938"/>
            <a:ext cx="813752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«Хлебобулочные изделия» </a:t>
            </a:r>
            <a:endParaRPr lang="ru-RU" sz="48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382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5" name="Picture 10" descr="C:\Users\Администратор\Desktop\0_6e1c6_145e798a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97111">
            <a:off x="755650" y="2566988"/>
            <a:ext cx="41275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66" name="Picture 5" descr="C:\Users\Администратор\Desktop\104348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338" y="3598863"/>
            <a:ext cx="2166937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67" name="Picture 8" descr="C:\Users\Администратор\Desktop\29c9fcb3944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058878">
            <a:off x="6893719" y="1515269"/>
            <a:ext cx="1697037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68" name="Picture 7" descr="C:\Users\Администратор\Desktop\chips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1500" y="3203575"/>
            <a:ext cx="3068638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8229600" cy="1079500"/>
          </a:xfrm>
        </p:spPr>
        <p:txBody>
          <a:bodyPr>
            <a:normAutofit/>
          </a:bodyPr>
          <a:lstStyle/>
          <a:p>
            <a:r>
              <a:rPr lang="ru-RU" sz="2900" b="1" smtClean="0">
                <a:solidFill>
                  <a:srgbClr val="CC0000"/>
                </a:solidFill>
              </a:rPr>
              <a:t>Задание:</a:t>
            </a:r>
            <a:r>
              <a:rPr lang="ru-RU" sz="2900" b="1" smtClean="0">
                <a:solidFill>
                  <a:srgbClr val="BE730E"/>
                </a:solidFill>
              </a:rPr>
              <a:t> </a:t>
            </a:r>
            <a:r>
              <a:rPr lang="ru-RU" sz="2900" b="1" smtClean="0">
                <a:solidFill>
                  <a:srgbClr val="FFC000"/>
                </a:solidFill>
              </a:rPr>
              <a:t>найти 8 названий </a:t>
            </a:r>
            <a:br>
              <a:rPr lang="ru-RU" sz="2900" b="1" smtClean="0">
                <a:solidFill>
                  <a:srgbClr val="FFC000"/>
                </a:solidFill>
              </a:rPr>
            </a:br>
            <a:r>
              <a:rPr lang="ru-RU" sz="2900" b="1" smtClean="0">
                <a:solidFill>
                  <a:srgbClr val="FFC000"/>
                </a:solidFill>
              </a:rPr>
              <a:t>хлебобулочных изделий</a:t>
            </a:r>
            <a:r>
              <a:rPr lang="ru-RU" sz="2900" b="1" smtClean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ru-RU" sz="2900" b="1" smtClean="0">
                <a:solidFill>
                  <a:srgbClr val="FFC000"/>
                </a:solidFill>
                <a:latin typeface="Calibri" pitchFamily="34" charset="0"/>
              </a:rPr>
            </a:br>
            <a:endParaRPr lang="ru-RU" sz="4000" smtClean="0"/>
          </a:p>
        </p:txBody>
      </p:sp>
      <p:pic>
        <p:nvPicPr>
          <p:cNvPr id="1392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859463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2339975" y="1557338"/>
          <a:ext cx="5184775" cy="439261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21903"/>
                <a:gridCol w="732309"/>
                <a:gridCol w="695491"/>
                <a:gridCol w="758719"/>
                <a:gridCol w="695491"/>
                <a:gridCol w="758719"/>
                <a:gridCol w="821945"/>
              </a:tblGrid>
              <a:tr h="59288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Б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У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О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Т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Б</a:t>
                      </a:r>
                      <a:endParaRPr lang="ru-RU" sz="3200" b="1" dirty="0"/>
                    </a:p>
                  </a:txBody>
                  <a:tcPr/>
                </a:tc>
              </a:tr>
              <a:tr h="59324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О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Л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Б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Р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К</a:t>
                      </a:r>
                      <a:endParaRPr lang="ru-RU" sz="3200" b="1" dirty="0"/>
                    </a:p>
                  </a:txBody>
                  <a:tcPr/>
                </a:tc>
              </a:tr>
              <a:tr h="65916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Ч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К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К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К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</a:tr>
              <a:tr h="65916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Б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С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У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Ш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Л</a:t>
                      </a:r>
                      <a:endParaRPr lang="ru-RU" sz="3200" b="1" dirty="0"/>
                    </a:p>
                  </a:txBody>
                  <a:tcPr/>
                </a:tc>
              </a:tr>
              <a:tr h="65916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Г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Р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Т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Ч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</a:tr>
              <a:tr h="59324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Т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Е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У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К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В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Й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</a:tr>
              <a:tr h="63563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К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Ш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Р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В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9337" name="Picture 4" descr="C:\Users\Администратор\Desktop\0_6e1f1_ed570da5_orig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87450" y="5302250"/>
            <a:ext cx="12858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338" name="Picture 6" descr="C:\Users\Администратор\Desktop\0_6a7b5_ddf1fe7a_XL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88125" y="5222875"/>
            <a:ext cx="24384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89" name="Picture 10" descr="C:\Users\Администратор\Desktop\0_6e1c6_145e798a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97111">
            <a:off x="755650" y="2566988"/>
            <a:ext cx="41275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0" name="Picture 5" descr="C:\Users\Администратор\Desktop\104348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338" y="3598863"/>
            <a:ext cx="2166937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1" name="Picture 8" descr="C:\Users\Администратор\Desktop\29c9fcb3944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058878">
            <a:off x="6893719" y="1515269"/>
            <a:ext cx="1697037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292" name="Picture 7" descr="C:\Users\Администратор\Desktop\chips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1500" y="3203575"/>
            <a:ext cx="3068638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500" y="1008063"/>
            <a:ext cx="8229600" cy="1079500"/>
          </a:xfrm>
        </p:spPr>
        <p:txBody>
          <a:bodyPr>
            <a:normAutofit/>
          </a:bodyPr>
          <a:lstStyle/>
          <a:p>
            <a:r>
              <a:rPr lang="ru-RU" sz="2900" b="1" smtClean="0">
                <a:solidFill>
                  <a:srgbClr val="CC0000"/>
                </a:solidFill>
              </a:rPr>
              <a:t>Филворд с ответами:</a:t>
            </a:r>
            <a:r>
              <a:rPr lang="ru-RU" sz="2900" b="1" smtClean="0">
                <a:solidFill>
                  <a:srgbClr val="BE730E"/>
                </a:solidFill>
              </a:rPr>
              <a:t> </a:t>
            </a:r>
            <a:r>
              <a:rPr lang="ru-RU" sz="2900" b="1" smtClean="0">
                <a:solidFill>
                  <a:srgbClr val="FFC000"/>
                </a:solidFill>
              </a:rPr>
              <a:t>булочка, багет, батон, баранка, каравай, сушка, ватрушка, калач</a:t>
            </a:r>
            <a:br>
              <a:rPr lang="ru-RU" sz="2900" b="1" smtClean="0">
                <a:solidFill>
                  <a:srgbClr val="FFC000"/>
                </a:solidFill>
              </a:rPr>
            </a:br>
            <a:r>
              <a:rPr lang="ru-RU" sz="2900" b="1" smtClean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ru-RU" sz="2900" b="1" smtClean="0">
                <a:solidFill>
                  <a:srgbClr val="FFC000"/>
                </a:solidFill>
                <a:latin typeface="Calibri" pitchFamily="34" charset="0"/>
              </a:rPr>
            </a:br>
            <a:endParaRPr lang="ru-RU" sz="4000" smtClean="0"/>
          </a:p>
        </p:txBody>
      </p:sp>
      <p:pic>
        <p:nvPicPr>
          <p:cNvPr id="14029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859463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2339975" y="1557338"/>
          <a:ext cx="5184775" cy="439261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21903"/>
                <a:gridCol w="732309"/>
                <a:gridCol w="695491"/>
                <a:gridCol w="758719"/>
                <a:gridCol w="695491"/>
                <a:gridCol w="758719"/>
                <a:gridCol w="821945"/>
              </a:tblGrid>
              <a:tr h="59288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Т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2060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9324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5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005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916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Ч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Н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5000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rgbClr val="005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916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194B32"/>
                          </a:solidFill>
                        </a:rPr>
                        <a:t>Б</a:t>
                      </a:r>
                      <a:endParaRPr lang="ru-RU" sz="3200" b="1" dirty="0">
                        <a:solidFill>
                          <a:srgbClr val="194B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7A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7A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5000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rgbClr val="005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5000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rgbClr val="005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5000"/>
                          </a:solidFill>
                        </a:rPr>
                        <a:t>Ш</a:t>
                      </a:r>
                      <a:endParaRPr lang="ru-RU" sz="3200" b="1" dirty="0">
                        <a:solidFill>
                          <a:srgbClr val="005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Л</a:t>
                      </a:r>
                      <a:endParaRPr lang="ru-RU" sz="3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916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194B32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194B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194B32"/>
                          </a:solidFill>
                        </a:rPr>
                        <a:t>Г</a:t>
                      </a:r>
                      <a:endParaRPr lang="ru-RU" sz="3200" b="1" dirty="0">
                        <a:solidFill>
                          <a:srgbClr val="194B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Т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Ч</a:t>
                      </a:r>
                      <a:endParaRPr lang="ru-RU" sz="3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93243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194B32"/>
                          </a:solidFill>
                        </a:rPr>
                        <a:t>Т</a:t>
                      </a:r>
                      <a:endParaRPr lang="ru-RU" sz="3200" b="1" dirty="0">
                        <a:solidFill>
                          <a:srgbClr val="194B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194B32"/>
                          </a:solidFill>
                        </a:rPr>
                        <a:t>Е</a:t>
                      </a:r>
                      <a:endParaRPr lang="ru-RU" sz="3200" b="1" dirty="0">
                        <a:solidFill>
                          <a:srgbClr val="194B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В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Й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35636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0070C0"/>
                          </a:solidFill>
                        </a:rPr>
                        <a:t>Ш</a:t>
                      </a:r>
                      <a:endParaRPr lang="ru-RU" sz="3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Р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C00000"/>
                          </a:solidFill>
                        </a:rPr>
                        <a:t>В</a:t>
                      </a:r>
                      <a:endParaRPr lang="ru-RU" sz="3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0361" name="Picture 4" descr="C:\Users\Администратор\Desktop\0_6e1f1_ed570da5_orig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87450" y="5302250"/>
            <a:ext cx="12858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362" name="Picture 6" descr="C:\Users\Администратор\Desktop\0_6a7b5_ddf1fe7a_XL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88125" y="5222875"/>
            <a:ext cx="24384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3550" y="2349500"/>
            <a:ext cx="8424863" cy="23383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Молодцы</a:t>
            </a:r>
            <a:r>
              <a:rPr lang="ru-RU" sz="96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0" b="1" spc="50" dirty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ru-RU" sz="50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14131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8" y="5876925"/>
            <a:ext cx="28352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2208</TotalTime>
  <Words>671</Words>
  <Application>Microsoft Office PowerPoint</Application>
  <PresentationFormat>Экран (4:3)</PresentationFormat>
  <Paragraphs>376</Paragraphs>
  <Slides>53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Times New Roman</vt:lpstr>
      <vt:lpstr>Arial</vt:lpstr>
      <vt:lpstr>Calibri</vt:lpstr>
      <vt:lpstr>Helvetica Neue</vt:lpstr>
      <vt:lpstr>Тема Office</vt:lpstr>
      <vt:lpstr>1_Тема Office</vt:lpstr>
      <vt:lpstr>2_Тема Office</vt:lpstr>
      <vt:lpstr>3_Тема Office</vt:lpstr>
      <vt:lpstr>10_Тема Office</vt:lpstr>
      <vt:lpstr>Слайд 1</vt:lpstr>
      <vt:lpstr>Слайд 2</vt:lpstr>
      <vt:lpstr>Угадайте  загадки про осень</vt:lpstr>
      <vt:lpstr>Осенняя загадка</vt:lpstr>
      <vt:lpstr>Осенняя загадка</vt:lpstr>
      <vt:lpstr>Осенняя загадка</vt:lpstr>
      <vt:lpstr>Осенняя загадка</vt:lpstr>
      <vt:lpstr>Осенняя загадка</vt:lpstr>
      <vt:lpstr>Осенняя загадка</vt:lpstr>
      <vt:lpstr>Осенняя загадка</vt:lpstr>
      <vt:lpstr>Осенняя загадка</vt:lpstr>
      <vt:lpstr>Осенняя загадка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Задание: ответьте на вопросы теста   «Осенний календарь»</vt:lpstr>
      <vt:lpstr>Познавательный тест  «Осенний календарь»</vt:lpstr>
      <vt:lpstr>Познавательный тест  «Осенний календарь»</vt:lpstr>
      <vt:lpstr>Познавательный тест  «Осенний календарь»</vt:lpstr>
      <vt:lpstr>Познавательный тест  «Осенний календарь»</vt:lpstr>
      <vt:lpstr>Познавательный тест  «Осенний календарь»</vt:lpstr>
      <vt:lpstr>Познавательный тест  «Осенний календарь»</vt:lpstr>
      <vt:lpstr>Познавательный тест  «Осенний календарь»</vt:lpstr>
      <vt:lpstr>Познавательный тест  «Осенний календарь»</vt:lpstr>
      <vt:lpstr>Слайд 32</vt:lpstr>
      <vt:lpstr>Задание: назвать зимующих птиц</vt:lpstr>
      <vt:lpstr> </vt:lpstr>
      <vt:lpstr> </vt:lpstr>
      <vt:lpstr> </vt:lpstr>
      <vt:lpstr> </vt:lpstr>
      <vt:lpstr> </vt:lpstr>
      <vt:lpstr> </vt:lpstr>
      <vt:lpstr> </vt:lpstr>
      <vt:lpstr>Слайд 41</vt:lpstr>
      <vt:lpstr>Ребус 1   </vt:lpstr>
      <vt:lpstr>Ребус 2   </vt:lpstr>
      <vt:lpstr>Ребус 3   </vt:lpstr>
      <vt:lpstr>Ребус 4   </vt:lpstr>
      <vt:lpstr>Ребус 5   </vt:lpstr>
      <vt:lpstr>Слайд 47</vt:lpstr>
      <vt:lpstr>Задание: разгадать сканворд о витаминах </vt:lpstr>
      <vt:lpstr>Слайд 49</vt:lpstr>
      <vt:lpstr>Слайд 50</vt:lpstr>
      <vt:lpstr>Задание: найти 8 названий  хлебобулочных изделий </vt:lpstr>
      <vt:lpstr>Филворд с ответами: булочка, багет, батон, баранка, каравай, сушка, ватрушка, калач  </vt:lpstr>
      <vt:lpstr>Слайд 53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Ольга</cp:lastModifiedBy>
  <cp:revision>186</cp:revision>
  <dcterms:created xsi:type="dcterms:W3CDTF">2014-08-08T16:01:14Z</dcterms:created>
  <dcterms:modified xsi:type="dcterms:W3CDTF">2020-11-13T16:31:51Z</dcterms:modified>
</cp:coreProperties>
</file>