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4" r:id="rId5"/>
    <p:sldId id="265" r:id="rId6"/>
    <p:sldId id="262" r:id="rId7"/>
    <p:sldId id="263" r:id="rId8"/>
    <p:sldId id="261" r:id="rId9"/>
    <p:sldId id="274" r:id="rId10"/>
    <p:sldId id="275" r:id="rId11"/>
    <p:sldId id="266" r:id="rId12"/>
    <p:sldId id="276" r:id="rId13"/>
    <p:sldId id="271" r:id="rId14"/>
    <p:sldId id="269" r:id="rId15"/>
    <p:sldId id="277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37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35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2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34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46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04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06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10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739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1599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17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979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007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332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65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18.11.2020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 userDrawn="1"/>
        </p:nvSpPr>
        <p:spPr>
          <a:xfrm>
            <a:off x="0" y="1296537"/>
            <a:ext cx="9144000" cy="556146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389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Последовательность закаливающих процедур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8364" y="365126"/>
            <a:ext cx="8652681" cy="1325563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Тема. </a:t>
            </a:r>
            <a:r>
              <a:rPr lang="ru-RU" b="1" dirty="0">
                <a:solidFill>
                  <a:schemeClr val="bg1"/>
                </a:solidFill>
              </a:rPr>
              <a:t>Последовательность закаливающих процедур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28048" y="1924333"/>
            <a:ext cx="2647665" cy="580741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629843" y="2620369"/>
            <a:ext cx="3491782" cy="3569293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800" b="1" dirty="0" smtClean="0"/>
              <a:t>создать условия для формирования одного из компонентов здорового образа жизни - навыка закаливания организма. 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336275" y="1924333"/>
            <a:ext cx="2797791" cy="580741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5186149" y="2674961"/>
            <a:ext cx="3330392" cy="351470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lvl="0"/>
            <a:r>
              <a:rPr lang="ru-RU" sz="2800" b="1" dirty="0" smtClean="0"/>
              <a:t>Рассмотреть, в чем суть успешности и эффективности закаливания.</a:t>
            </a:r>
          </a:p>
          <a:p>
            <a:pPr lvl="0"/>
            <a:r>
              <a:rPr lang="ru-RU" sz="2800" b="1" dirty="0" smtClean="0"/>
              <a:t>Воспитывать чувство ответственности за свое здоровье.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uild="p" animBg="1"/>
      <p:bldP spid="8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avatars.mds.yandex.net/get-zen_doc/1602486/pub_5d0c66d7adbba500af18fc5f_5d0c68f9b34feb00af5ddfef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358" y="0"/>
            <a:ext cx="54606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5870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Повторим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30721" y="1499101"/>
            <a:ext cx="3552637" cy="406908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2800" b="1" dirty="0" smtClean="0"/>
              <a:t>Что такое закаливание?</a:t>
            </a:r>
          </a:p>
          <a:p>
            <a:pPr lvl="0"/>
            <a:r>
              <a:rPr lang="ru-RU" sz="2800" b="1" dirty="0" smtClean="0"/>
              <a:t>Какие виды закаливания вы знаете?</a:t>
            </a:r>
          </a:p>
          <a:p>
            <a:pPr lvl="0"/>
            <a:r>
              <a:rPr lang="ru-RU" sz="2800" b="1" dirty="0" smtClean="0"/>
              <a:t>Расскажите о закаливании солнцем</a:t>
            </a:r>
          </a:p>
          <a:p>
            <a:pPr lvl="0"/>
            <a:r>
              <a:rPr lang="ru-RU" sz="2800" b="1" dirty="0" smtClean="0"/>
              <a:t>Закаливание водой.</a:t>
            </a:r>
          </a:p>
          <a:p>
            <a:pPr lvl="0"/>
            <a:r>
              <a:rPr lang="ru-RU" sz="2800" b="1" dirty="0" smtClean="0"/>
              <a:t>В чем, на ваш взгляд, состоит залог успеха закаливания?</a:t>
            </a:r>
          </a:p>
          <a:p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edvoice.ru/wp-content/uploads/2016/05/972808907574abddef2ada1.049689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8957"/>
            <a:ext cx="9144000" cy="559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500562" y="2936841"/>
            <a:ext cx="4429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86603" y="1363389"/>
            <a:ext cx="49950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8463" algn="l"/>
              </a:tabLs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Закаливание водой</a:t>
            </a:r>
          </a:p>
          <a:p>
            <a:pPr marL="0" marR="0" lvl="0" indent="2889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8463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98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Умывание и другие гигиенические процедуры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98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Влажное обтирание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98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Обливание ног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98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Душ, общее обливание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98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Купание в водоеме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98463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Полоскание горла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5343" y="300252"/>
            <a:ext cx="7383439" cy="6463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ЗАКАЛИВАНИЯ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1.wp.com/kataliya.ru/wp-content/uploads/2019/02/gelioterapiya-pri-ihtio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-17621"/>
            <a:ext cx="47641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899" y="313898"/>
            <a:ext cx="548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Закаливание солнцем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-17621"/>
            <a:ext cx="47641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88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5989983" y="4597074"/>
            <a:ext cx="3002415" cy="184665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5429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Световоздушные ванны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5429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Солнечные ванны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5429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Отдых в тени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429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1343568"/>
            <a:ext cx="4572000" cy="28392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Закаливание воздухом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Прогулка в любую погоду в соответствующей одежде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Сон на воздухе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Специальные воздушные ванны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Хождение босиком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 smtClean="0">
                <a:solidFill>
                  <a:srgbClr val="00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Суховоздушная баня (сауна)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ytimg.com/vi/xzfddGRGlS8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50" y="1310184"/>
            <a:ext cx="9156650" cy="554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751527"/>
            <a:ext cx="3335628" cy="495520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укрепление нервной системы,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развитие мышц и костей,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улучшение работы внутренних органов,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активизация обмена веществ,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невосприимчивость к действию болезнетворных факторов.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1319" y="327545"/>
            <a:ext cx="8270544" cy="9826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эффекты закаливающих процедур.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amcompany.ru/upload/medialibrary/74b/xtnythpgwmp%20zqw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avatars.mds.yandex.net/get-zen_doc/1361478/pub_5dac616d1ee34f00ae0fcb45_5dac9056fc69ab00aef02075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0766"/>
            <a:ext cx="9144000" cy="555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7158" y="1561856"/>
            <a:ext cx="8429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Проводить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закаливающие процедуры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систематически (ежедневно).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Увеличивать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 воздействия закаливающего фактора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постепенно.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Учитывать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настроение ребенка и проводить процедуры в форме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игры.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Никогда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выполнять процедуры, если малыш замерз, то есть не допускать переохлаждения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ребенка.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8490" y="214290"/>
            <a:ext cx="8418352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принципы закаливания</a:t>
            </a:r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oream.ru/wp-content/uploads/5/1/c/51cd8c6350588fc0892953a05858cf23.j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1487"/>
            <a:ext cx="9144000" cy="559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377309"/>
              </p:ext>
            </p:extLst>
          </p:nvPr>
        </p:nvGraphicFramePr>
        <p:xfrm>
          <a:off x="1369453" y="4971245"/>
          <a:ext cx="60960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100712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• Избегать сильных раздражителей: продолжительного воздействия холодной воды или очень низких температур воздуха, а также перегревания на солнце.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• Правильно подбирать одежду и обувь: они должна соответствовать температуре окружающего воздуха и быть из натуральных тканей и материалов.</a:t>
                      </a:r>
                      <a:b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8490" y="214290"/>
            <a:ext cx="8418352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принципы закаливания</a:t>
            </a:r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34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avatars.mds.yandex.net/get-zen_doc/920263/pub_5c13ac06bba29200ab485624_5c18a13eb42df700ae52aa0e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9905"/>
            <a:ext cx="9144000" cy="557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542958"/>
              </p:ext>
            </p:extLst>
          </p:nvPr>
        </p:nvGraphicFramePr>
        <p:xfrm>
          <a:off x="0" y="1269905"/>
          <a:ext cx="8306873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873"/>
              </a:tblGrid>
              <a:tr h="156344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•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случае болезни в  не тяжелой форме прекращать закаливание не нужно. Надо уменьшить силу воздействия (увеличить </a:t>
                      </a:r>
                      <a:r>
                        <a:rPr lang="en-US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воды и уменьшить время обливания), но проводить эти процедуры обязательно.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Если вы все же серьезно заболели, временно можно отменить процедуры, но перерыв должен быть не более 5-7 дней. Если перерыв между закаливанием продлился более двух недель, нужно все начинать сначала.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68490" y="214290"/>
            <a:ext cx="8418352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принципы закаливания</a:t>
            </a:r>
            <a:r>
              <a:rPr lang="ru-RU" sz="2400" b="1" dirty="0" smtClean="0">
                <a:solidFill>
                  <a:srgbClr val="FF0000"/>
                </a:solidFill>
              </a:rPr>
              <a:t> 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68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006" y="1141030"/>
            <a:ext cx="855714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*открытая форма туберкулеза;</a:t>
            </a:r>
          </a:p>
          <a:p>
            <a:r>
              <a:rPr lang="ru-RU" dirty="0" smtClean="0"/>
              <a:t>*пороки сердца;</a:t>
            </a:r>
          </a:p>
          <a:p>
            <a:r>
              <a:rPr lang="ru-RU" dirty="0" smtClean="0"/>
              <a:t>*болезни почек;</a:t>
            </a:r>
          </a:p>
          <a:p>
            <a:r>
              <a:rPr lang="ru-RU" dirty="0" smtClean="0"/>
              <a:t>*повышенная светочувствительность кожи;</a:t>
            </a:r>
          </a:p>
          <a:p>
            <a:r>
              <a:rPr lang="ru-RU" dirty="0" smtClean="0"/>
              <a:t>*заболевания глаз, сопровождающиеся повышенной чувствительностью к свету;</a:t>
            </a:r>
          </a:p>
          <a:p>
            <a:r>
              <a:rPr lang="ru-RU" dirty="0" smtClean="0"/>
              <a:t>*прием повышающих чувствительность кожи лекарств;</a:t>
            </a:r>
          </a:p>
          <a:p>
            <a:r>
              <a:rPr lang="ru-RU" dirty="0" smtClean="0"/>
              <a:t>*гипервозбудимость нервной системы;</a:t>
            </a:r>
          </a:p>
          <a:p>
            <a:r>
              <a:rPr lang="ru-RU" dirty="0" smtClean="0"/>
              <a:t>*острый период любого заболевания и обострение хронических;</a:t>
            </a:r>
          </a:p>
          <a:p>
            <a:r>
              <a:rPr lang="ru-RU" dirty="0" smtClean="0"/>
              <a:t>*постоянные головные боли</a:t>
            </a:r>
            <a:r>
              <a:rPr lang="ru-RU" dirty="0" smtClean="0"/>
              <a:t>;</a:t>
            </a:r>
            <a:endParaRPr 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1214651" y="300251"/>
            <a:ext cx="6359856" cy="70968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Противопоказания к закаливанию солнечными ваннами.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un9-6.userapi.com/c857328/v857328146/1d8488/UDW4-uTqH4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9777"/>
            <a:ext cx="9144000" cy="55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29068" y="257578"/>
            <a:ext cx="6277970" cy="7340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Противопоказания к закаливанию водой.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349" y="1647147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*инфекционные заболевания;</a:t>
            </a:r>
          </a:p>
          <a:p>
            <a:r>
              <a:rPr lang="ru-RU" dirty="0"/>
              <a:t>*эпилепсия;</a:t>
            </a:r>
          </a:p>
          <a:p>
            <a:r>
              <a:rPr lang="ru-RU" dirty="0"/>
              <a:t>*хронический отит;</a:t>
            </a:r>
          </a:p>
          <a:p>
            <a:r>
              <a:rPr lang="ru-RU" dirty="0"/>
              <a:t> *аллергия на холод;</a:t>
            </a:r>
          </a:p>
          <a:p>
            <a:r>
              <a:rPr lang="ru-RU" dirty="0"/>
              <a:t>*</a:t>
            </a:r>
            <a:r>
              <a:rPr lang="ru-RU" dirty="0" err="1"/>
              <a:t>гипервозбудимость</a:t>
            </a:r>
            <a:r>
              <a:rPr lang="ru-RU" dirty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41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6" y="189399"/>
            <a:ext cx="8434316" cy="97235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6"/>
                </a:solidFill>
              </a:rPr>
              <a:t/>
            </a:r>
            <a:br>
              <a:rPr lang="ru-RU" dirty="0" smtClean="0">
                <a:solidFill>
                  <a:schemeClr val="accent6"/>
                </a:solidFill>
              </a:rPr>
            </a:b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длительных перерывах в закаливании его эффект снижается или теряется совсем.</a:t>
            </a:r>
            <a:r>
              <a:rPr lang="ru-RU" sz="1800" dirty="0" smtClean="0">
                <a:solidFill>
                  <a:schemeClr val="accent6"/>
                </a:solidFill>
              </a:rPr>
              <a:t/>
            </a:r>
            <a:br>
              <a:rPr lang="ru-RU" sz="1800" dirty="0" smtClean="0">
                <a:solidFill>
                  <a:schemeClr val="accent6"/>
                </a:solidFill>
              </a:rPr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3774" y="1555845"/>
            <a:ext cx="7574507" cy="450376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Начинать закаливание  нужно только после посещения и проверки врача, так как закаливание - это тренировка, а не лечение, и людям с заболеванием и со слабым иммунитетом подобные процедуры могут быть противопоказаны.</a:t>
            </a:r>
          </a:p>
          <a:p>
            <a:r>
              <a:rPr lang="ru-RU" dirty="0" smtClean="0"/>
              <a:t>Закаливание следует рассматривать как попытку приблизить образ жизни человека к естественному, не дать угаснуть врождённым адаптационным способностям организма.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Врачи придают большое значение этому компоненту здорового образа жизни, так как:</a:t>
            </a:r>
          </a:p>
          <a:p>
            <a:r>
              <a:rPr lang="ru-RU" dirty="0" smtClean="0"/>
              <a:t>оно помогает избежать болезней органов дыхания;</a:t>
            </a:r>
          </a:p>
          <a:p>
            <a:r>
              <a:rPr lang="ru-RU" dirty="0" smtClean="0"/>
              <a:t>известно, что закаленные ребята болеют в 3 раза реже, чем незакаленные;</a:t>
            </a:r>
          </a:p>
          <a:p>
            <a:r>
              <a:rPr lang="ru-RU" dirty="0" smtClean="0"/>
              <a:t>закаливание помогает излечить уже имеющиеся хронические болезни.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846161" y="6196084"/>
            <a:ext cx="756086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Постепенность – важный принцип закаливания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6728" y="3125337"/>
            <a:ext cx="7970293" cy="4640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Врачи рекомендуют!</a:t>
            </a:r>
            <a:endParaRPr lang="ru-RU" sz="2000" b="1" dirty="0"/>
          </a:p>
        </p:txBody>
      </p:sp>
      <p:pic>
        <p:nvPicPr>
          <p:cNvPr id="6" name="Picture 4" descr="http://teremok149.caduk.ru/images/doktor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561" y="2648902"/>
            <a:ext cx="2497347" cy="39165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501" y="365127"/>
            <a:ext cx="8284192" cy="89046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Викторина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433015"/>
            <a:ext cx="7886700" cy="474394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 </a:t>
            </a:r>
            <a:r>
              <a:rPr lang="ru-RU" dirty="0" smtClean="0"/>
              <a:t>Сколько должна длиться первая солнечная процедура?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 На </a:t>
            </a:r>
            <a:r>
              <a:rPr lang="ru-RU" dirty="0" smtClean="0"/>
              <a:t>сколько минут каждый день  можно увеличивать продолжительность солнечной процедуры?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 В </a:t>
            </a:r>
            <a:r>
              <a:rPr lang="ru-RU" dirty="0" smtClean="0"/>
              <a:t>какое время суток безопаснее загорать?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 Как </a:t>
            </a:r>
            <a:r>
              <a:rPr lang="ru-RU" dirty="0" smtClean="0"/>
              <a:t>предотвратить солнечный удар? 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5 </a:t>
            </a:r>
            <a:r>
              <a:rPr lang="ru-RU" dirty="0" smtClean="0"/>
              <a:t>Что делать, если человек под солнцем потерял сознание?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949" y="412468"/>
            <a:ext cx="6377940" cy="55379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Проверь себя!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23849" y="1690954"/>
            <a:ext cx="1910686" cy="1412853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1.  3 </a:t>
            </a:r>
            <a:r>
              <a:rPr lang="ru-RU" b="1" dirty="0" smtClean="0"/>
              <a:t>– 5 минут</a:t>
            </a:r>
            <a:endParaRPr lang="ru-RU" b="1" dirty="0"/>
          </a:p>
        </p:txBody>
      </p:sp>
      <p:sp>
        <p:nvSpPr>
          <p:cNvPr id="5" name="Овал 4"/>
          <p:cNvSpPr/>
          <p:nvPr/>
        </p:nvSpPr>
        <p:spPr>
          <a:xfrm>
            <a:off x="2717633" y="1681897"/>
            <a:ext cx="3835021" cy="2353012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2. На </a:t>
            </a:r>
            <a:r>
              <a:rPr lang="ru-RU" b="1" dirty="0" smtClean="0"/>
              <a:t>5 минут, доводя время до 30 минут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40750" y="3828501"/>
            <a:ext cx="2676883" cy="206388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3. Утром</a:t>
            </a:r>
            <a:r>
              <a:rPr lang="ru-RU" b="1" dirty="0" smtClean="0"/>
              <a:t>: 9-11 ч, вечером: 16-18 ч</a:t>
            </a:r>
            <a:endParaRPr lang="ru-RU" b="1" dirty="0"/>
          </a:p>
        </p:txBody>
      </p:sp>
      <p:sp>
        <p:nvSpPr>
          <p:cNvPr id="7" name="Овал 6"/>
          <p:cNvSpPr/>
          <p:nvPr/>
        </p:nvSpPr>
        <p:spPr>
          <a:xfrm>
            <a:off x="6227984" y="2927326"/>
            <a:ext cx="2916016" cy="221516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4. Обязателен </a:t>
            </a:r>
            <a:r>
              <a:rPr lang="ru-RU" b="1" dirty="0" smtClean="0"/>
              <a:t>головной убор</a:t>
            </a:r>
            <a:endParaRPr lang="ru-RU" b="1" dirty="0"/>
          </a:p>
        </p:txBody>
      </p:sp>
      <p:sp>
        <p:nvSpPr>
          <p:cNvPr id="8" name="Овал 7"/>
          <p:cNvSpPr/>
          <p:nvPr/>
        </p:nvSpPr>
        <p:spPr>
          <a:xfrm>
            <a:off x="2534063" y="4860445"/>
            <a:ext cx="4961441" cy="180015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5. Отнести </a:t>
            </a:r>
            <a:r>
              <a:rPr lang="ru-RU" b="1" dirty="0" smtClean="0"/>
              <a:t>в тень, положить мокрое полотенце на грудь и голову, дать воды.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2847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7" y="365127"/>
            <a:ext cx="8557146" cy="1095184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Вредные советы. Исправь!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692322"/>
            <a:ext cx="7886700" cy="448464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Начинай купаться ранней весной, вместе с первыми проснувшимися лягушками.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Первый раз в сезоне купайся сразу 2 часа. </a:t>
            </a:r>
          </a:p>
          <a:p>
            <a:endParaRPr lang="ru-RU" dirty="0" smtClean="0"/>
          </a:p>
          <a:p>
            <a:r>
              <a:rPr lang="ru-RU" dirty="0" smtClean="0"/>
              <a:t>Купайся сразу после еды. </a:t>
            </a:r>
          </a:p>
          <a:p>
            <a:endParaRPr lang="ru-RU" dirty="0" smtClean="0"/>
          </a:p>
          <a:p>
            <a:r>
              <a:rPr lang="ru-RU" dirty="0" smtClean="0"/>
              <a:t> После купания никогда не вытирайся полотенцем.</a:t>
            </a:r>
          </a:p>
          <a:p>
            <a:endParaRPr lang="ru-RU" dirty="0" smtClean="0"/>
          </a:p>
          <a:p>
            <a:r>
              <a:rPr lang="ru-RU" dirty="0" smtClean="0"/>
              <a:t>Если губы посинели, и тебя колотит дрожь — ни в коем случае не выходи из воды.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3802" y="2278608"/>
            <a:ext cx="5581935" cy="49131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НЕТ: температура  воды должна быть не ниже 18 гр.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25087" y="3234519"/>
            <a:ext cx="5595582" cy="36848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НЕТ: не более 10 мин.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97539" y="3916908"/>
            <a:ext cx="5527344" cy="34119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НЕТ: через 2 часа после приёма пищи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0620" y="5445456"/>
            <a:ext cx="5636525" cy="4640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НЕТ: сразу выходи из воды, вытрись полотенцем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34770" y="4612943"/>
            <a:ext cx="4926841" cy="34119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НЕТ: вытирайся!</a:t>
            </a:r>
            <a:endParaRPr lang="ru-RU" dirty="0"/>
          </a:p>
        </p:txBody>
      </p:sp>
      <p:pic>
        <p:nvPicPr>
          <p:cNvPr id="9" name="Picture 2" descr="копаты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0549" y="0"/>
            <a:ext cx="2817175" cy="2019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842" y="365126"/>
            <a:ext cx="8311486" cy="1054241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Расскажи своим родителям!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4360" y="1571223"/>
            <a:ext cx="7955280" cy="4692417"/>
          </a:xfrm>
        </p:spPr>
        <p:txBody>
          <a:bodyPr/>
          <a:lstStyle/>
          <a:p>
            <a:r>
              <a:rPr lang="ru-RU" dirty="0" smtClean="0"/>
              <a:t>Закаливание детей требует безграничного терпения родителей. </a:t>
            </a:r>
          </a:p>
          <a:p>
            <a:r>
              <a:rPr lang="ru-RU" dirty="0" smtClean="0"/>
              <a:t>Но такая «инвестиция» принесет ни с чем не сравнимые «дивиденды»: крепкий иммунитет детей, спокойствие родителей за здоровье своих чад и отсутствие постоянного стресса из-за очередного больничного по уходу за ребенком. </a:t>
            </a:r>
          </a:p>
          <a:p>
            <a:r>
              <a:rPr lang="ru-RU" dirty="0" smtClean="0"/>
              <a:t>Кроме того, значительно сокращаются расходы на аптеку.</a:t>
            </a:r>
          </a:p>
          <a:p>
            <a:r>
              <a:rPr lang="ru-RU" dirty="0" smtClean="0"/>
              <a:t>Перед началом закаливания обязательно нужно проконсультироваться у педиатра.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fs01.urokinachalki.ru/e/0027aa-0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222</TotalTime>
  <Words>634</Words>
  <Application>Microsoft Office PowerPoint</Application>
  <PresentationFormat>Экран (4:3)</PresentationFormat>
  <Paragraphs>109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Times New Roman</vt:lpstr>
      <vt:lpstr>След самолета</vt:lpstr>
      <vt:lpstr>Последовательность закаливающих процедур</vt:lpstr>
      <vt:lpstr>Тема. Последовательность закаливающих процедур</vt:lpstr>
      <vt:lpstr>Повторим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При длительных перерывах в закаливании его эффект снижается или теряется совсем. </vt:lpstr>
      <vt:lpstr>Викторина</vt:lpstr>
      <vt:lpstr>Проверь себя!</vt:lpstr>
      <vt:lpstr>Вредные советы. Исправь!</vt:lpstr>
      <vt:lpstr>Расскажи своим родителям!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admin1</cp:lastModifiedBy>
  <cp:revision>53</cp:revision>
  <dcterms:created xsi:type="dcterms:W3CDTF">2014-11-21T11:00:06Z</dcterms:created>
  <dcterms:modified xsi:type="dcterms:W3CDTF">2020-11-18T10:32:03Z</dcterms:modified>
</cp:coreProperties>
</file>