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3" r:id="rId2"/>
    <p:sldId id="256" r:id="rId3"/>
    <p:sldId id="257" r:id="rId4"/>
    <p:sldId id="258" r:id="rId5"/>
    <p:sldId id="260" r:id="rId6"/>
    <p:sldId id="262" r:id="rId7"/>
    <p:sldId id="274" r:id="rId8"/>
    <p:sldId id="275" r:id="rId9"/>
    <p:sldId id="276" r:id="rId1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000000"/>
    <a:srgbClr val="FFFFFF"/>
    <a:srgbClr val="D60000"/>
    <a:srgbClr val="ECEC20"/>
    <a:srgbClr val="006600"/>
    <a:srgbClr val="000066"/>
    <a:srgbClr val="CC00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73" autoAdjust="0"/>
    <p:restoredTop sz="84909" autoAdjust="0"/>
  </p:normalViewPr>
  <p:slideViewPr>
    <p:cSldViewPr>
      <p:cViewPr varScale="1">
        <p:scale>
          <a:sx n="60" d="100"/>
          <a:sy n="60" d="100"/>
        </p:scale>
        <p:origin x="-264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68EA005-FA3F-42CE-82A8-DFA77B33DFC4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D79B6AC-F1C9-4838-875A-1AF4DE6E4A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A35A4C-C2F2-4B4C-9DBF-F83AA0D635CD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B872702-B2A1-4289-AA57-E8619CAF96AE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1945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FDCD182-E1C1-4BD9-8FB5-855A48180B6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150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BA0149-6EB8-439F-80E3-B38175C4345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CB4981-0E3D-4EB7-A408-896812E341C9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560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49DFC79-2C69-4871-A1A1-B3EE14C49212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29699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91E6627-5205-497A-918C-73D794E39EB5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7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A3FB76A-14DD-4400-8A8A-DE6B970D90DF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5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37CDA3-85CD-4ED9-ABFC-7F7FB23E60C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5CE88D-3726-4377-AF06-565E92A5EAD3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FEB5CF-3A31-462D-BD03-979F6BFAEE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2CCF9-ECA1-4F16-85CF-7B7C44B8B908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C3E66-6D84-40BE-AA6C-FCAC69A336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53C03-F30F-429E-A186-55629A918D45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78C05-F4B9-4840-9D5E-4FA885CD5ED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8966B-21D4-4F97-916B-050FB0A97D8F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80C9C-D579-4449-8BF8-754DE8966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063699-44CD-4904-A303-4D40B8466ED8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EF95F-CE26-4AD2-988A-3FD19ED8062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7436EA-B0D1-430D-B595-C183236DC25C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9B089-FCB3-4FDF-869D-A0ACC12D45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D006A-0E53-48E0-B9C5-69F014BE956D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AE3049-2BB6-4539-BF88-03C3E12C467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0BC78-16D5-4561-A90D-8F520445906E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AC1EC6-F666-4548-AADC-2B34A231FF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74015-2EDB-4C43-8EAC-0674B5F955E5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846541-B22E-46DA-8407-3CF7A608C0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20DFE-2B6A-46A7-9066-F23631E35DDD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28E371-005D-414A-A8CA-DBD0576F3F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7F1187-0A9D-496D-AF71-6AC32F4F6A8B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72CCF6-10DA-4D3E-96DC-8D354FCE43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9C8B033-D7DA-4697-80D5-808B51F1A4AD}" type="datetimeFigureOut">
              <a:rPr lang="ru-RU"/>
              <a:pPr>
                <a:defRPr/>
              </a:pPr>
              <a:t>13.02.2020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72B35CE-7A43-4946-9BEF-B559590E41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gif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 descr="C:\Users\Наталья\Desktop\свет\67097812_0_16c0d_342ecea2_X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6206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419872" y="-1755576"/>
            <a:ext cx="9144000" cy="732508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dirty="0" smtClean="0">
              <a:solidFill>
                <a:schemeClr val="tx2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Презентация</a:t>
            </a:r>
            <a:endParaRPr lang="ru-RU" sz="5400" dirty="0">
              <a:solidFill>
                <a:schemeClr val="tx2">
                  <a:lumMod val="60000"/>
                  <a:lumOff val="40000"/>
                </a:schemeClr>
              </a:solidFill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solidFill>
                  <a:schemeClr val="accent5">
                    <a:lumMod val="60000"/>
                    <a:lumOff val="40000"/>
                  </a:schemeClr>
                </a:solidFill>
                <a:latin typeface="Bookman Old Style" pitchFamily="18" charset="0"/>
              </a:rPr>
              <a:t>к</a:t>
            </a:r>
            <a:r>
              <a:rPr lang="ru-RU" sz="5400" dirty="0">
                <a:solidFill>
                  <a:srgbClr val="009900"/>
                </a:solidFill>
                <a:latin typeface="Bookman Old Style" pitchFamily="18" charset="0"/>
              </a:rPr>
              <a:t> </a:t>
            </a:r>
            <a:r>
              <a:rPr lang="ru-RU" sz="5400" dirty="0" smtClean="0">
                <a:solidFill>
                  <a:srgbClr val="009900"/>
                </a:solidFill>
                <a:latin typeface="Bookman Old Style" pitchFamily="18" charset="0"/>
              </a:rPr>
              <a:t>занятию по познавательному развитию </a:t>
            </a:r>
            <a:endParaRPr lang="ru-RU" sz="5400" dirty="0">
              <a:solidFill>
                <a:srgbClr val="009900"/>
              </a:solidFill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FF00"/>
                </a:solidFill>
              </a:rPr>
              <a:t>Александровна</a:t>
            </a:r>
            <a:endParaRPr lang="ru-RU" sz="2800" dirty="0" smtClean="0">
              <a:solidFill>
                <a:srgbClr val="FFFF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solidFill>
                  <a:srgbClr val="FFFF00"/>
                </a:solidFill>
              </a:rPr>
              <a:t>   </a:t>
            </a:r>
            <a:r>
              <a:rPr lang="ru-RU" sz="2800" dirty="0">
                <a:solidFill>
                  <a:srgbClr val="009900"/>
                </a:solidFill>
                <a:latin typeface="Bookman Old Style" pitchFamily="18" charset="0"/>
              </a:rPr>
              <a:t>Тема:</a:t>
            </a:r>
            <a:r>
              <a:rPr lang="ru-RU" sz="2800" dirty="0">
                <a:solidFill>
                  <a:srgbClr val="009900"/>
                </a:solidFill>
                <a:latin typeface="+mn-lt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rgbClr val="00B0F0"/>
                </a:solidFill>
                <a:latin typeface="Bookman Old Style" pitchFamily="18" charset="0"/>
              </a:rPr>
              <a:t>«</a:t>
            </a:r>
            <a:r>
              <a:rPr lang="ru-RU" sz="2800" dirty="0" smtClean="0">
                <a:solidFill>
                  <a:srgbClr val="00B0F0"/>
                </a:solidFill>
                <a:latin typeface="Bookman Old Style" pitchFamily="18" charset="0"/>
              </a:rPr>
              <a:t>Волшебный </a:t>
            </a:r>
            <a:r>
              <a:rPr lang="ru-RU" sz="2800" dirty="0">
                <a:solidFill>
                  <a:srgbClr val="00B0F0"/>
                </a:solidFill>
                <a:latin typeface="Bookman Old Style" pitchFamily="18" charset="0"/>
              </a:rPr>
              <a:t>свет»</a:t>
            </a:r>
            <a:endParaRPr lang="ru-RU" sz="2000" dirty="0">
              <a:solidFill>
                <a:srgbClr val="00B0F0"/>
              </a:solidFill>
              <a:latin typeface="Bookman Old Style" pitchFamily="18" charset="0"/>
            </a:endParaRPr>
          </a:p>
          <a:p>
            <a:pPr algn="r" eaLnBrk="1" hangingPunct="1"/>
            <a:r>
              <a:rPr lang="ru-RU" sz="2000" dirty="0">
                <a:solidFill>
                  <a:srgbClr val="00B0F0"/>
                </a:solidFill>
                <a:latin typeface="Bookman Old Style" pitchFamily="18" charset="0"/>
              </a:rPr>
              <a:t>  </a:t>
            </a:r>
            <a:r>
              <a:rPr lang="ru-RU" sz="1200" dirty="0">
                <a:solidFill>
                  <a:srgbClr val="00B0F0"/>
                </a:solidFill>
                <a:latin typeface="Bookman Old Style" pitchFamily="18" charset="0"/>
              </a:rPr>
              <a:t>Автор: </a:t>
            </a:r>
            <a:r>
              <a:rPr lang="ru-RU" sz="1200" dirty="0">
                <a:solidFill>
                  <a:srgbClr val="FFFF00"/>
                </a:solidFill>
              </a:rPr>
              <a:t>Горьковец Инна </a:t>
            </a:r>
            <a:r>
              <a:rPr lang="ru-RU" sz="2800" dirty="0" smtClean="0">
                <a:solidFill>
                  <a:srgbClr val="FFFF00"/>
                </a:solidFill>
              </a:rPr>
              <a:t> МАДОУ № 304</a:t>
            </a:r>
            <a:endParaRPr lang="ru-RU" sz="2800" dirty="0" smtClean="0">
              <a:solidFill>
                <a:srgbClr val="00B0F0"/>
              </a:solidFill>
              <a:latin typeface="Bookman Old Style" pitchFamily="18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400" dirty="0" smtClean="0">
              <a:solidFill>
                <a:srgbClr val="00B0F0"/>
              </a:solidFill>
              <a:latin typeface="Bookman Old Style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dirty="0" smtClean="0">
                <a:solidFill>
                  <a:srgbClr val="FFFF00"/>
                </a:solidFill>
                <a:latin typeface="Bookman Old Style" pitchFamily="18" charset="0"/>
              </a:rPr>
              <a:t> </a:t>
            </a:r>
            <a:r>
              <a:rPr lang="ru-RU" sz="4400" dirty="0">
                <a:solidFill>
                  <a:srgbClr val="00B0F0"/>
                </a:solidFill>
                <a:latin typeface="Bookman Old Style" pitchFamily="18" charset="0"/>
              </a:rPr>
              <a:t>е</a:t>
            </a:r>
            <a:endParaRPr lang="ru-RU" sz="44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28613" y="-158750"/>
            <a:ext cx="9863138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Наталья\Desktop\свет\330546-7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463" y="692150"/>
            <a:ext cx="3856037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G:\765228919.gif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750" y="4005263"/>
            <a:ext cx="2087563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Прямоугольник 10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6075" y="3127375"/>
            <a:ext cx="203517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Прямоугольник 11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03500" y="3846513"/>
            <a:ext cx="272415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Стрелка вправо 13"/>
          <p:cNvSpPr/>
          <p:nvPr/>
        </p:nvSpPr>
        <p:spPr>
          <a:xfrm>
            <a:off x="3708400" y="5949950"/>
            <a:ext cx="1150938" cy="358775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 rot="10800000">
            <a:off x="3059113" y="4581525"/>
            <a:ext cx="1225550" cy="287338"/>
          </a:xfrm>
          <a:prstGeom prst="rightArrow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6" name="Picture 2" descr="C:\Users\Наталья\Desktop\свет\20100301-104637-236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163" y="4292600"/>
            <a:ext cx="2952750" cy="19224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11266" name="Picture 2" descr="C:\Users\Наталья\Desktop\свет\49261521_1254173289_rassvet.gif"/>
          <p:cNvPicPr>
            <a:picLocks noChangeAspect="1" noChangeArrowheads="1" noCrop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188" y="765175"/>
            <a:ext cx="3552825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Прямоугольник 9"/>
          <p:cNvPicPr>
            <a:picLocks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3141663"/>
            <a:ext cx="3651250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Прямоугольник 12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419350" y="5102225"/>
            <a:ext cx="3200400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1266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1126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4" dur="1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2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6" dur="1000" fill="hold"/>
                                        <p:tgtEl>
                                          <p:spTgt spid="1028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4" dur="2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80000" y="8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55563" y="-176213"/>
            <a:ext cx="9498013" cy="1066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Наталья\Desktop\свет\bioptrona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738" y="3789363"/>
            <a:ext cx="1800225" cy="271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 descr="C:\Users\Наталья\Desktop\свет\lasershow_files\laser_beam_show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9338" y="765175"/>
            <a:ext cx="3241675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Прямоугольник 10"/>
          <p:cNvPicPr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32450" y="2987675"/>
            <a:ext cx="2225675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Прямоугольник 12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437188" y="3786188"/>
            <a:ext cx="4687887" cy="265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 descr="C:\Users\Наталья\Desktop\свет\351673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550" y="765175"/>
            <a:ext cx="3240088" cy="243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Прямоугольник 9"/>
          <p:cNvPicPr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31913" y="2924175"/>
            <a:ext cx="2189162" cy="97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4" name="Picture 4" descr="C:\Users\Наталья\Desktop\свет\305344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27088" y="3933825"/>
            <a:ext cx="2735262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Прямоугольник 14"/>
          <p:cNvPicPr>
            <a:picLocks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4013" y="5778500"/>
            <a:ext cx="3248025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1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1000" fill="hold"/>
                                        <p:tgtEl>
                                          <p:spTgt spid="10242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4" dur="1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3" dur="1000" fill="hold"/>
                                        <p:tgtEl>
                                          <p:spTgt spid="2053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1" dur="1000" fill="hold"/>
                                        <p:tgtEl>
                                          <p:spTgt spid="1024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0" dur="1000" fill="hold"/>
                                        <p:tgtEl>
                                          <p:spTgt spid="10244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1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Наталья\Desktop\свет\master03_backgroun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1113" y="0"/>
            <a:ext cx="91551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387350"/>
            <a:ext cx="8229600" cy="1368425"/>
          </a:xfrm>
        </p:spPr>
        <p:txBody>
          <a:bodyPr/>
          <a:lstStyle/>
          <a:p>
            <a:pPr eaLnBrk="1" hangingPunct="1"/>
            <a:r>
              <a:rPr lang="ru-RU" sz="5400" b="1" i="1" smtClean="0">
                <a:solidFill>
                  <a:srgbClr val="FFFF00"/>
                </a:solidFill>
              </a:rPr>
              <a:t>Свет – начало жизни!</a:t>
            </a:r>
          </a:p>
        </p:txBody>
      </p:sp>
      <p:pic>
        <p:nvPicPr>
          <p:cNvPr id="9218" name="Picture 2" descr="C:\Users\Наталья\Desktop\свет\Sun_20090809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388" y="620713"/>
            <a:ext cx="3168650" cy="221773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404813"/>
            <a:ext cx="9144000" cy="6091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alibri" pitchFamily="34" charset="0"/>
              </a:rPr>
              <a:t>                                                                       </a:t>
            </a:r>
          </a:p>
          <a:p>
            <a:r>
              <a:rPr lang="ru-RU" sz="3600" b="1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 всех окружающих                      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нашу планету звёзд  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важнейшую роль играет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      </a:t>
            </a:r>
            <a:r>
              <a:rPr lang="ru-RU" sz="34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Солнце</a:t>
            </a:r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Это ближайшая  к  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нам звезда обеспечивает нас энергией в виде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тепла и света.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Действие волшебных </a:t>
            </a:r>
            <a:r>
              <a:rPr lang="ru-RU" sz="34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солнечных лучей</a:t>
            </a:r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оказывает витаминобразующее действие –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в организме накапливается витамин </a:t>
            </a:r>
            <a:r>
              <a:rPr lang="en-US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</a:t>
            </a:r>
          </a:p>
          <a:p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Солнечные лучи</a:t>
            </a:r>
            <a:r>
              <a:rPr lang="ru-RU" sz="3400" b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оказывают бактерицидное, убивающее микробов действие.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Прямоугольник 2"/>
          <p:cNvSpPr>
            <a:spLocks noChangeArrowheads="1"/>
          </p:cNvSpPr>
          <p:nvPr/>
        </p:nvSpPr>
        <p:spPr bwMode="auto">
          <a:xfrm>
            <a:off x="0" y="0"/>
            <a:ext cx="9525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6000" b="1" i="1">
                <a:solidFill>
                  <a:srgbClr val="CC0000"/>
                </a:solidFill>
                <a:latin typeface="Calibri" pitchFamily="34" charset="0"/>
              </a:rPr>
              <a:t>Солнце – источник жизни!</a:t>
            </a:r>
            <a:endParaRPr lang="ru-RU" sz="6000">
              <a:solidFill>
                <a:srgbClr val="CC0000"/>
              </a:solidFill>
              <a:latin typeface="Calibri" pitchFamily="34" charset="0"/>
            </a:endParaRPr>
          </a:p>
        </p:txBody>
      </p:sp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0" y="908050"/>
            <a:ext cx="9144000" cy="558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sz="3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Хлорофилл </a:t>
            </a:r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в листьях              </a:t>
            </a:r>
          </a:p>
          <a:p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растений  усваивает                 </a:t>
            </a:r>
          </a:p>
          <a:p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солнечную  энергию,                  </a:t>
            </a:r>
          </a:p>
          <a:p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накапливая её в виде       </a:t>
            </a:r>
          </a:p>
          <a:p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                            глюкозы.      </a:t>
            </a:r>
          </a:p>
          <a:p>
            <a:r>
              <a:rPr lang="ru-RU" sz="36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Глюкоза</a:t>
            </a:r>
            <a:r>
              <a:rPr lang="ru-RU" sz="36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является топливом для живого организма, которое даёт ему энергию.              </a:t>
            </a:r>
          </a:p>
          <a:p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   Гиппократ более 2000 лет назад назвал использование </a:t>
            </a:r>
            <a:r>
              <a:rPr lang="ru-RU" sz="3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солнечного света</a:t>
            </a:r>
            <a:r>
              <a:rPr lang="ru-RU" sz="3600" b="1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для лечения болезней</a:t>
            </a:r>
            <a:r>
              <a:rPr lang="ru-RU" sz="36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гелиотерапией.</a:t>
            </a:r>
          </a:p>
        </p:txBody>
      </p:sp>
      <p:pic>
        <p:nvPicPr>
          <p:cNvPr id="22532" name="Picture 4" descr="Копия сканирование0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50" y="981075"/>
            <a:ext cx="3600450" cy="269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9" grpId="0"/>
      <p:bldP spid="225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Наталья\Desktop\свет\1253295965_0lik.ru_abstrakt-autumn_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 descr="C:\Users\Наталья\Desktop\свет\200px-Sun_god_Ra.sv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850" y="2349500"/>
            <a:ext cx="1096963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C:\Users\Наталья\Desktop\свет\1310672683_faeto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313" y="5135563"/>
            <a:ext cx="1727200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 descr="C:\Users\Наталья\Desktop\свет\f9468daa6c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659563" y="476250"/>
            <a:ext cx="17287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0"/>
            <a:ext cx="6948488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   Наши предки славяне поклонялись богу Солнца, называли его </a:t>
            </a:r>
            <a:r>
              <a:rPr lang="ru-RU" sz="3600" b="1">
                <a:solidFill>
                  <a:srgbClr val="006600"/>
                </a:solidFill>
                <a:latin typeface="Calibri" pitchFamily="34" charset="0"/>
              </a:rPr>
              <a:t>Даждь – бог</a:t>
            </a:r>
            <a:r>
              <a:rPr lang="ru-RU" sz="3600" b="1">
                <a:solidFill>
                  <a:srgbClr val="D60000"/>
                </a:solidFill>
                <a:latin typeface="Calibri" pitchFamily="34" charset="0"/>
              </a:rPr>
              <a:t> </a:t>
            </a:r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или </a:t>
            </a:r>
            <a:r>
              <a:rPr lang="ru-RU" sz="3600" b="1">
                <a:solidFill>
                  <a:srgbClr val="006600"/>
                </a:solidFill>
                <a:latin typeface="Calibri" pitchFamily="34" charset="0"/>
              </a:rPr>
              <a:t>Ярило</a:t>
            </a:r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. 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692275" y="2276475"/>
            <a:ext cx="74517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   Древние египтяне представляли себе, что бог  Солнца – </a:t>
            </a:r>
            <a:r>
              <a:rPr lang="ru-RU" sz="3600" b="1">
                <a:solidFill>
                  <a:srgbClr val="006600"/>
                </a:solidFill>
                <a:latin typeface="Calibri" pitchFamily="34" charset="0"/>
              </a:rPr>
              <a:t>Ра</a:t>
            </a:r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 плывёт по небесной реке на своей золотой лодке.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555875" y="4508500"/>
            <a:ext cx="65881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600" b="1">
                <a:solidFill>
                  <a:srgbClr val="002060"/>
                </a:solidFill>
                <a:latin typeface="Calibri" pitchFamily="34" charset="0"/>
              </a:rPr>
              <a:t>     </a:t>
            </a:r>
            <a:r>
              <a:rPr lang="ru-RU" sz="3600" b="1">
                <a:solidFill>
                  <a:srgbClr val="000066"/>
                </a:solidFill>
                <a:latin typeface="Calibri" pitchFamily="34" charset="0"/>
              </a:rPr>
              <a:t>Лучезарный</a:t>
            </a:r>
            <a:r>
              <a:rPr lang="ru-RU" sz="3600" b="1">
                <a:solidFill>
                  <a:srgbClr val="000099"/>
                </a:solidFill>
                <a:latin typeface="Calibri" pitchFamily="34" charset="0"/>
              </a:rPr>
              <a:t> </a:t>
            </a:r>
            <a:r>
              <a:rPr lang="ru-RU" sz="3600" b="1">
                <a:solidFill>
                  <a:srgbClr val="006600"/>
                </a:solidFill>
                <a:latin typeface="Calibri" pitchFamily="34" charset="0"/>
              </a:rPr>
              <a:t>Гелиос</a:t>
            </a:r>
            <a:r>
              <a:rPr lang="ru-RU" sz="3600" b="1">
                <a:solidFill>
                  <a:srgbClr val="000099"/>
                </a:solidFill>
                <a:latin typeface="Calibri" pitchFamily="34" charset="0"/>
              </a:rPr>
              <a:t> </a:t>
            </a:r>
            <a:r>
              <a:rPr lang="ru-RU" sz="3600" b="1">
                <a:solidFill>
                  <a:srgbClr val="000066"/>
                </a:solidFill>
                <a:latin typeface="Calibri" pitchFamily="34" charset="0"/>
              </a:rPr>
              <a:t>был сыном  Зевса  - верховного бога. В переводе с греческого,</a:t>
            </a:r>
            <a:r>
              <a:rPr lang="ru-RU" sz="3600" b="1">
                <a:solidFill>
                  <a:srgbClr val="000099"/>
                </a:solidFill>
                <a:latin typeface="Calibri" pitchFamily="34" charset="0"/>
              </a:rPr>
              <a:t> </a:t>
            </a:r>
            <a:r>
              <a:rPr lang="ru-RU" sz="3600" b="1">
                <a:solidFill>
                  <a:srgbClr val="006600"/>
                </a:solidFill>
                <a:latin typeface="Calibri" pitchFamily="34" charset="0"/>
              </a:rPr>
              <a:t>Гелиос</a:t>
            </a:r>
            <a:r>
              <a:rPr lang="ru-RU" sz="3600" b="1">
                <a:solidFill>
                  <a:srgbClr val="000099"/>
                </a:solidFill>
                <a:latin typeface="Calibri" pitchFamily="34" charset="0"/>
              </a:rPr>
              <a:t> </a:t>
            </a:r>
            <a:r>
              <a:rPr lang="ru-RU" sz="3600" b="1">
                <a:solidFill>
                  <a:srgbClr val="000066"/>
                </a:solidFill>
                <a:latin typeface="Calibri" pitchFamily="34" charset="0"/>
              </a:rPr>
              <a:t>означает Солнце.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1031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1000" fill="hold"/>
                                        <p:tgtEl>
                                          <p:spTgt spid="1027"/>
                                        </p:tgtEl>
                                      </p:cBhvr>
                                      <p:by x="70000" y="7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1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6" dur="1000" fill="hold"/>
                                        <p:tgtEl>
                                          <p:spTgt spid="1029"/>
                                        </p:tgtEl>
                                      </p:cBhvr>
                                      <p:by x="60000" y="6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Прямоугольник 4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963" y="-523875"/>
            <a:ext cx="8339137" cy="1566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987675" y="836613"/>
            <a:ext cx="6048375" cy="545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Самое красочное и красивое световое явление в природе. </a:t>
            </a:r>
          </a:p>
          <a:p>
            <a:pPr algn="just"/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     На русском Севере</a:t>
            </a:r>
            <a:r>
              <a:rPr lang="ru-RU" sz="32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полярные сияния</a:t>
            </a:r>
            <a:r>
              <a:rPr lang="ru-RU" sz="32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называли </a:t>
            </a:r>
            <a:r>
              <a:rPr lang="ru-RU" sz="32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сполохами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– от слова   </a:t>
            </a:r>
          </a:p>
          <a:p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сполошить, тревожить, беспокоить.   </a:t>
            </a:r>
          </a:p>
          <a:p>
            <a:pPr algn="just"/>
            <a:r>
              <a:rPr lang="ru-RU" sz="3200" b="1">
                <a:solidFill>
                  <a:srgbClr val="D6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Через </a:t>
            </a:r>
            <a:r>
              <a:rPr lang="ru-RU" sz="3200" b="1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полярные сияния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 космос воздействует на окружающую нас природу и на человека.</a:t>
            </a:r>
          </a:p>
        </p:txBody>
      </p:sp>
      <p:pic>
        <p:nvPicPr>
          <p:cNvPr id="28678" name="Picture 6" descr="67447072"/>
          <p:cNvPicPr>
            <a:picLocks noChangeAspect="1" noChangeArrowheads="1"/>
          </p:cNvPicPr>
          <p:nvPr/>
        </p:nvPicPr>
        <p:blipFill>
          <a:blip r:embed="rId4" cstate="print"/>
          <a:srcRect r="-1317" b="4301"/>
          <a:stretch>
            <a:fillRect/>
          </a:stretch>
        </p:blipFill>
        <p:spPr bwMode="auto">
          <a:xfrm>
            <a:off x="250825" y="1268413"/>
            <a:ext cx="2808288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7" descr="9166244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3860800"/>
            <a:ext cx="2808287" cy="2068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3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1075"/>
            <a:ext cx="9144000" cy="5616575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900" dirty="0" smtClean="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dirty="0" smtClean="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</a:t>
            </a:r>
            <a:r>
              <a:rPr lang="ru-RU" sz="3600" dirty="0" smtClean="0">
                <a:solidFill>
                  <a:srgbClr val="D600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           </a:t>
            </a:r>
            <a:r>
              <a:rPr lang="ru-RU" sz="3600" dirty="0" smtClean="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smtClean="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Луна  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самое близкое к </a:t>
            </a: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                              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Земле небесное тело. </a:t>
            </a: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    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                                  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Луч</a:t>
            </a: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света о</a:t>
            </a: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т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её   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                   </a:t>
            </a:r>
            <a:r>
              <a:rPr lang="ru-RU" sz="3600" b="1" dirty="0" smtClean="0">
                <a:solidFill>
                  <a:srgbClr val="006600"/>
                </a:solidFill>
                <a:latin typeface="Arial" pitchFamily="34" charset="0"/>
                <a:ea typeface="Arial Unicode MS" pitchFamily="34" charset="-128"/>
                <a:cs typeface="Arial Unicode MS" pitchFamily="34" charset="-128"/>
              </a:rPr>
              <a:t>  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поверхности долетает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до Земли за время чуть больше одной секунды.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Активность всех живых существ 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зависит от того в какой фазе находится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</a:t>
            </a:r>
            <a:r>
              <a:rPr lang="ru-RU" sz="3600" b="1" dirty="0" smtClean="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Луна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.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      В </a:t>
            </a:r>
            <a:r>
              <a:rPr lang="ru-RU" sz="3600" b="1" dirty="0" smtClean="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полнолуние  </a:t>
            </a: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обостряются многие </a:t>
            </a:r>
          </a:p>
          <a:p>
            <a:pPr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3600" b="1" dirty="0" smtClean="0">
                <a:solidFill>
                  <a:srgbClr val="0066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болезни.</a:t>
            </a:r>
          </a:p>
          <a:p>
            <a:pPr algn="just" eaLnBrk="1" hangingPunct="1">
              <a:lnSpc>
                <a:spcPct val="80000"/>
              </a:lnSpc>
              <a:buFont typeface="Arial" pitchFamily="34" charset="0"/>
              <a:buNone/>
              <a:defRPr/>
            </a:pPr>
            <a:endParaRPr lang="ru-RU" sz="3600" b="1" dirty="0" smtClean="0">
              <a:solidFill>
                <a:srgbClr val="0066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0722" name="Picture 5" descr="G:\tierr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836613"/>
            <a:ext cx="3455988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Заголовок 3"/>
          <p:cNvPicPr>
            <a:picLocks noGrp="1" noChangeArrowheads="1"/>
          </p:cNvPicPr>
          <p:nvPr>
            <p:ph type="title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-6350" y="-371475"/>
            <a:ext cx="9156700" cy="1438275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7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3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95288" y="1125538"/>
            <a:ext cx="874871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300">
                <a:solidFill>
                  <a:srgbClr val="D6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 </a:t>
            </a:r>
            <a:r>
              <a:rPr lang="ru-RU" sz="3300">
                <a:solidFill>
                  <a:srgbClr val="D60000"/>
                </a:solidFill>
                <a:ea typeface="Arial Unicode MS" pitchFamily="34" charset="-128"/>
                <a:cs typeface="Arial Unicode MS" pitchFamily="34" charset="-128"/>
              </a:rPr>
              <a:t>                            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Установлено, что полная                     </a:t>
            </a:r>
          </a:p>
          <a:p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                               </a:t>
            </a:r>
            <a:r>
              <a:rPr lang="ru-RU" sz="3200" b="1">
                <a:solidFill>
                  <a:srgbClr val="D6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Луна  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влияет на  нашу    </a:t>
            </a:r>
          </a:p>
          <a:p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                               психику: мы становимся     </a:t>
            </a:r>
          </a:p>
          <a:p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                               раздражительными и             </a:t>
            </a:r>
          </a:p>
          <a:p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                                  рассеянными, </a:t>
            </a:r>
          </a:p>
          <a:p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увеличивается число аварий и происшествий</a:t>
            </a:r>
            <a:endParaRPr lang="ru-RU" sz="3200" b="1">
              <a:solidFill>
                <a:srgbClr val="D60000"/>
              </a:solidFill>
              <a:latin typeface="Times New Roman" pitchFamily="18" charset="0"/>
              <a:ea typeface="Arial Unicode MS" pitchFamily="34" charset="-128"/>
              <a:cs typeface="Times New Roman" pitchFamily="18" charset="0"/>
            </a:endParaRPr>
          </a:p>
          <a:p>
            <a:pPr algn="just"/>
            <a:r>
              <a:rPr lang="ru-RU" sz="3200" b="1">
                <a:solidFill>
                  <a:srgbClr val="D600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    Лунный свет </a:t>
            </a:r>
            <a:r>
              <a:rPr lang="ru-RU" sz="3200" b="1">
                <a:solidFill>
                  <a:srgbClr val="006600"/>
                </a:solidFill>
                <a:latin typeface="Times New Roman" pitchFamily="18" charset="0"/>
                <a:ea typeface="Arial Unicode MS" pitchFamily="34" charset="-128"/>
                <a:cs typeface="Times New Roman" pitchFamily="18" charset="0"/>
              </a:rPr>
              <a:t>влияет на активность холерных и тифозных бацилл, на прорастание семян, поведение животных. На него реагируют все биологические объёкты – от вирусов и бактерий до человека.   </a:t>
            </a:r>
          </a:p>
        </p:txBody>
      </p:sp>
      <p:pic>
        <p:nvPicPr>
          <p:cNvPr id="4" name="Прямоугольник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42888"/>
            <a:ext cx="9156700" cy="1444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9" descr="M_rise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188" y="1268413"/>
            <a:ext cx="3097212" cy="230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6">
      <a:dk1>
        <a:srgbClr val="FFFF66"/>
      </a:dk1>
      <a:lt1>
        <a:sysClr val="window" lastClr="FFFFFF"/>
      </a:lt1>
      <a:dk2>
        <a:srgbClr val="FFFF66"/>
      </a:dk2>
      <a:lt2>
        <a:srgbClr val="FFFF66"/>
      </a:lt2>
      <a:accent1>
        <a:srgbClr val="FFFF00"/>
      </a:accent1>
      <a:accent2>
        <a:srgbClr val="FFFF66"/>
      </a:accent2>
      <a:accent3>
        <a:srgbClr val="FFFF66"/>
      </a:accent3>
      <a:accent4>
        <a:srgbClr val="FFFF99"/>
      </a:accent4>
      <a:accent5>
        <a:srgbClr val="FFFF00"/>
      </a:accent5>
      <a:accent6>
        <a:srgbClr val="FFFFCC"/>
      </a:accent6>
      <a:hlink>
        <a:srgbClr val="FFFFFF"/>
      </a:hlink>
      <a:folHlink>
        <a:srgbClr val="FFFF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 Top</Template>
  <TotalTime>1891</TotalTime>
  <Words>357</Words>
  <Application>Microsoft Office PowerPoint</Application>
  <PresentationFormat>Экран (4:3)</PresentationFormat>
  <Paragraphs>63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Arial Unicode MS</vt:lpstr>
      <vt:lpstr>Bookman Old Style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Свет – начало жизни!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sad304</cp:lastModifiedBy>
  <cp:revision>164</cp:revision>
  <dcterms:created xsi:type="dcterms:W3CDTF">2011-10-21T18:07:47Z</dcterms:created>
  <dcterms:modified xsi:type="dcterms:W3CDTF">2020-02-13T08:07:47Z</dcterms:modified>
</cp:coreProperties>
</file>