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3" r:id="rId20"/>
    <p:sldId id="284" r:id="rId21"/>
    <p:sldId id="285" r:id="rId22"/>
    <p:sldId id="286" r:id="rId23"/>
    <p:sldId id="288" r:id="rId24"/>
    <p:sldId id="289" r:id="rId25"/>
    <p:sldId id="290" r:id="rId26"/>
    <p:sldId id="29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104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204864"/>
            <a:ext cx="4419600" cy="1600327"/>
          </a:xfrm>
        </p:spPr>
        <p:txBody>
          <a:bodyPr/>
          <a:lstStyle/>
          <a:p>
            <a:pPr algn="ctr"/>
            <a:r>
              <a:rPr lang="ru-RU" dirty="0" smtClean="0"/>
              <a:t>Архитектура барокко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671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96908"/>
          </a:xfrm>
        </p:spPr>
        <p:txBody>
          <a:bodyPr/>
          <a:lstStyle/>
          <a:p>
            <a:pPr algn="ctr"/>
            <a:r>
              <a:rPr lang="en-US" dirty="0" smtClean="0">
                <a:effectLst/>
              </a:rPr>
              <a:t>Стиль барокко </a:t>
            </a:r>
            <a:endParaRPr lang="ru-RU" dirty="0"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43372" y="1142984"/>
            <a:ext cx="4786346" cy="5357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None/>
            </a:pP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Барокк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значает  «странный»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«причудливый». 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 барокко отмечались: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усложненность объемов и пространства, взаимное пересечение различных геометрических форм,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преобладание сложных криволинейных форм при определении планов и фасадов сооружений,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чередование выпуклых и вогнутых линий и плоскостей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активное применение скульптурных и архитектурно-декоративных мотивов;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неравномерное распределение архитектурных средств;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создание богатой игры светотени, цветовых контрастов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динамичность архитектурных масс.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Екатерининский дворец, Пушкино - www.Arhitekto.ru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2297227"/>
            <a:ext cx="3383171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884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effectLst/>
              </a:rPr>
              <a:t>Франческо-Бартоломео</a:t>
            </a:r>
            <a:r>
              <a:rPr lang="ru-RU" dirty="0" smtClean="0"/>
              <a:t> Растрелли</a:t>
            </a:r>
            <a:endParaRPr lang="ru-RU" dirty="0"/>
          </a:p>
        </p:txBody>
      </p:sp>
      <p:pic>
        <p:nvPicPr>
          <p:cNvPr id="4" name="Рисунок 3" descr="http://www.tzar.ru/Pictures/286121212148377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556792"/>
            <a:ext cx="2786082" cy="37147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540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Смольный монастырь</a:t>
            </a:r>
            <a:endParaRPr lang="ru-RU" dirty="0"/>
          </a:p>
        </p:txBody>
      </p:sp>
      <p:pic>
        <p:nvPicPr>
          <p:cNvPr id="5" name="TB_Image" descr="Смольный монастырь">
            <a:hlinkClick r:id="" tooltip="Close"/>
          </p:cNvPr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7704" y="2132856"/>
            <a:ext cx="5072066" cy="3800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2007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Смольный монастырь</a:t>
            </a:r>
            <a:endParaRPr lang="ru-RU" dirty="0"/>
          </a:p>
        </p:txBody>
      </p:sp>
      <p:pic>
        <p:nvPicPr>
          <p:cNvPr id="4" name="TB_Image" descr="Смольный монастырь">
            <a:hlinkClick r:id="" tooltip="Close"/>
          </p:cNvPr>
          <p:cNvPicPr>
            <a:picLocks noGrp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43608" y="1628800"/>
            <a:ext cx="7065528" cy="50954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9868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274638"/>
            <a:ext cx="8785225" cy="1143000"/>
          </a:xfrm>
          <a:effectLst>
            <a:outerShdw dist="107763" dir="2700000" algn="ctr" rotWithShape="0">
              <a:srgbClr val="660033">
                <a:alpha val="50000"/>
              </a:srgbClr>
            </a:outerShdw>
          </a:effectLst>
        </p:spPr>
        <p:txBody>
          <a:bodyPr>
            <a:normAutofit fontScale="90000"/>
          </a:bodyPr>
          <a:lstStyle/>
          <a:p>
            <a:r>
              <a:rPr lang="ru-RU" altLang="ru-RU" sz="4000" b="1">
                <a:solidFill>
                  <a:srgbClr val="04A422"/>
                </a:solidFill>
              </a:rPr>
              <a:t>Шедевры итальянского барокко. Лоренцо Бернини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12776"/>
            <a:ext cx="4360863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50825" y="6021388"/>
            <a:ext cx="439261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 b="1" i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Франческо Барромини. Церковь Сант Аньезе. 1653 г. Рим.</a:t>
            </a:r>
          </a:p>
        </p:txBody>
      </p:sp>
    </p:spTree>
    <p:extLst>
      <p:ext uri="{BB962C8B-B14F-4D97-AF65-F5344CB8AC3E}">
        <p14:creationId xmlns:p14="http://schemas.microsoft.com/office/powerpoint/2010/main" val="233332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787900" y="188913"/>
            <a:ext cx="4176713" cy="6335712"/>
          </a:xfrm>
        </p:spPr>
        <p:txBody>
          <a:bodyPr>
            <a:normAutofit/>
          </a:bodyPr>
          <a:lstStyle/>
          <a:p>
            <a:endParaRPr lang="ru-RU" altLang="ru-RU" dirty="0"/>
          </a:p>
          <a:p>
            <a:endParaRPr lang="ru-RU" altLang="ru-RU" dirty="0"/>
          </a:p>
          <a:p>
            <a:pPr>
              <a:buFont typeface="Wingdings" pitchFamily="2" charset="2"/>
              <a:buNone/>
            </a:pPr>
            <a:endParaRPr lang="ru-RU" altLang="ru-RU" dirty="0"/>
          </a:p>
          <a:p>
            <a:pPr>
              <a:buFont typeface="Wingdings" pitchFamily="2" charset="2"/>
              <a:buNone/>
            </a:pPr>
            <a:endParaRPr lang="ru-RU" altLang="ru-RU" dirty="0"/>
          </a:p>
          <a:p>
            <a:pPr>
              <a:buFont typeface="Wingdings" pitchFamily="2" charset="2"/>
              <a:buNone/>
            </a:pPr>
            <a:endParaRPr lang="ru-RU" altLang="ru-RU" dirty="0"/>
          </a:p>
          <a:p>
            <a:r>
              <a:rPr lang="ru-RU" altLang="ru-RU" sz="2000" b="1" i="1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Франческо</a:t>
            </a:r>
            <a:r>
              <a:rPr lang="ru-RU" altLang="ru-RU" sz="2000" b="1" i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altLang="ru-RU" sz="2000" b="1" i="1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Борромини</a:t>
            </a:r>
            <a:r>
              <a:rPr lang="ru-RU" altLang="ru-RU" sz="2000" dirty="0"/>
              <a:t> </a:t>
            </a:r>
            <a:r>
              <a:rPr lang="ru-RU" altLang="ru-RU" sz="1800" b="1" i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Церковь Сан-Карло алле Куатро Фонтане, (1634-67, </a:t>
            </a:r>
            <a:r>
              <a:rPr lang="ru-RU" altLang="ru-RU" sz="1800" b="1" i="1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Сант-Иво</a:t>
            </a:r>
            <a:r>
              <a:rPr lang="ru-RU" altLang="ru-RU" sz="1800" b="1" i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1642-60, в Риме).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4543425" cy="6481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19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356100" y="260350"/>
            <a:ext cx="4330700" cy="6337300"/>
          </a:xfrm>
        </p:spPr>
        <p:txBody>
          <a:bodyPr>
            <a:normAutofit/>
          </a:bodyPr>
          <a:lstStyle/>
          <a:p>
            <a:endParaRPr lang="ru-RU" altLang="ru-RU" b="1" dirty="0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4321175" cy="633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4716463" y="5589588"/>
            <a:ext cx="4176712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ru-RU" altLang="ru-RU" b="1" i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Франческо Борромини. Церковь Сан-Карло алле Куатро Фонтане, (1634-1667, Сант-Иво, 1642-1660, в Риме).</a:t>
            </a:r>
          </a:p>
        </p:txBody>
      </p:sp>
    </p:spTree>
    <p:extLst>
      <p:ext uri="{BB962C8B-B14F-4D97-AF65-F5344CB8AC3E}">
        <p14:creationId xmlns:p14="http://schemas.microsoft.com/office/powerpoint/2010/main" val="28379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580063" y="4797425"/>
            <a:ext cx="3384550" cy="1760538"/>
          </a:xfrm>
        </p:spPr>
        <p:txBody>
          <a:bodyPr/>
          <a:lstStyle/>
          <a:p>
            <a:r>
              <a:rPr lang="ru-RU" altLang="ru-RU" sz="1800" b="1" i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Франческо Борромини</a:t>
            </a:r>
            <a:r>
              <a:rPr lang="ru-RU" altLang="ru-RU" sz="1800"/>
              <a:t> </a:t>
            </a:r>
            <a:r>
              <a:rPr lang="ru-RU" altLang="ru-RU" sz="1800" b="1" i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Церковь Сан-Карло алле Куатро Фонтане, (1634-1667, Сант-Иво,       1642-1660, в Риме). Фрагмент, фасад.</a:t>
            </a:r>
          </a:p>
          <a:p>
            <a:endParaRPr lang="ru-RU" altLang="ru-RU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5370513" cy="640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175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79388" y="5229225"/>
            <a:ext cx="8785225" cy="143986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altLang="ru-RU" sz="18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Лоренцо Бернини. Рим. Фонтан Нептуна на площади Навона.</a:t>
            </a: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88913"/>
            <a:ext cx="7416800" cy="499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872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>
                <a:effectLst/>
              </a:rPr>
              <a:t>Зимний дворец</a:t>
            </a:r>
            <a:endParaRPr lang="ru-RU" dirty="0">
              <a:effectLst/>
            </a:endParaRPr>
          </a:p>
        </p:txBody>
      </p:sp>
      <p:pic>
        <p:nvPicPr>
          <p:cNvPr id="5" name="Содержимое 3" descr="C:\00\=)))\Фотки=)))\Питер\DSCN0979.JPG"/>
          <p:cNvPicPr>
            <a:picLocks noGrp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428860" y="2571744"/>
            <a:ext cx="6529156" cy="4071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4" name="TB_Image" descr="Зимний дворец">
            <a:hlinkClick r:id="" tooltip="Close"/>
          </p:cNvPr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34" y="1571612"/>
            <a:ext cx="5643602" cy="3286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69677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Зимний дворец</a:t>
            </a:r>
            <a:endParaRPr lang="ru-RU" dirty="0"/>
          </a:p>
        </p:txBody>
      </p:sp>
      <p:pic>
        <p:nvPicPr>
          <p:cNvPr id="6" name="Содержимое 5" descr="C:\00\=)))\Фотки=)))\Питер\DSCN1110.JPG"/>
          <p:cNvPicPr>
            <a:picLocks noGrp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429124" y="3286124"/>
            <a:ext cx="4500562" cy="3312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TB_Image" descr="Зимний дворец">
            <a:hlinkClick r:id="" tooltip="Close"/>
          </p:cNvPr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20" y="1714488"/>
            <a:ext cx="3898907" cy="3013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439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effectLst/>
              </a:rPr>
              <a:t>Екатерининский</a:t>
            </a:r>
            <a:r>
              <a:rPr lang="ru-RU" dirty="0" smtClean="0"/>
              <a:t> дворец</a:t>
            </a:r>
            <a:endParaRPr lang="ru-RU" dirty="0"/>
          </a:p>
        </p:txBody>
      </p:sp>
      <p:pic>
        <p:nvPicPr>
          <p:cNvPr id="4" name="Рисунок 3" descr="http://www.spb-rf.ru/images/pushkin%20188.jpg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1285860"/>
            <a:ext cx="3929090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http://www.spb-rf.ru/images/pushkin%20201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29124" y="3357562"/>
            <a:ext cx="4429156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748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51891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/>
              <a:t>Большой дворец</a:t>
            </a:r>
            <a:endParaRPr lang="ru-RU" i="1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ctr"/>
            <a:r>
              <a:rPr lang="ru-RU" dirty="0" smtClean="0"/>
              <a:t>Петергоф</a:t>
            </a:r>
            <a:endParaRPr lang="ru-RU" dirty="0"/>
          </a:p>
        </p:txBody>
      </p:sp>
      <p:pic>
        <p:nvPicPr>
          <p:cNvPr id="4" name="Рисунок 3" descr="C:\00\=)))\Фотки=)))\Питер\DSCN1635.JPG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286380" y="2357430"/>
            <a:ext cx="2928958" cy="3929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http://www.spb-rf.ru/images/peterghof_09%20057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285852" y="1928802"/>
            <a:ext cx="3021806" cy="4029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047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59035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/>
              <a:t>Львиный  каскад</a:t>
            </a:r>
            <a:endParaRPr lang="ru-RU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effectLst/>
              </a:rPr>
              <a:t>Петергоф</a:t>
            </a:r>
            <a:endParaRPr lang="ru-RU" dirty="0">
              <a:effectLst/>
            </a:endParaRPr>
          </a:p>
        </p:txBody>
      </p:sp>
      <p:pic>
        <p:nvPicPr>
          <p:cNvPr id="5" name="Рисунок 4" descr="C:\00\=)))\Фотки=)))\Питер\DSCN1596.JPG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57356" y="2285992"/>
            <a:ext cx="5500726" cy="4286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3794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51891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ru-RU" dirty="0" smtClean="0"/>
              <a:t>Фонтаны-шутихи</a:t>
            </a:r>
            <a:endParaRPr lang="ru-RU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effectLst/>
              </a:rPr>
              <a:t>Петергоф</a:t>
            </a:r>
            <a:endParaRPr lang="ru-RU" dirty="0">
              <a:effectLst/>
            </a:endParaRPr>
          </a:p>
        </p:txBody>
      </p:sp>
      <p:pic>
        <p:nvPicPr>
          <p:cNvPr id="5" name="Рисунок 4" descr="http://www.spb-rf.ru/images/peterghof_09%20083.jpg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429124" y="3214686"/>
            <a:ext cx="4327534" cy="3156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C:\00\=)))\Фотки=)))\Питер\DSCN1668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20" y="2428868"/>
            <a:ext cx="4000528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32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557242" y="-17140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Доменико Андреа Трезини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64088" y="6072206"/>
            <a:ext cx="3632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 smtClean="0"/>
              <a:t>Здание Двенадцати Коллегий</a:t>
            </a:r>
            <a:endParaRPr lang="ru-RU" b="1" u="sng" dirty="0"/>
          </a:p>
        </p:txBody>
      </p:sp>
      <p:pic>
        <p:nvPicPr>
          <p:cNvPr id="7" name="TB_Image" descr="здание Двенадцати коллегий">
            <a:hlinkClick r:id="" tooltip="Close"/>
          </p:cNvPr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483768" y="1772816"/>
            <a:ext cx="5072098" cy="4000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9731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Доменико Андреа Трезини</a:t>
            </a:r>
            <a:endParaRPr lang="ru-RU" dirty="0"/>
          </a:p>
        </p:txBody>
      </p:sp>
      <p:pic>
        <p:nvPicPr>
          <p:cNvPr id="4" name="TB_Image" descr="Летний дворец Петра I">
            <a:hlinkClick r:id="" tooltip="Close"/>
          </p:cNvPr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85918" y="1785926"/>
            <a:ext cx="6286544" cy="45267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699792" y="6383608"/>
            <a:ext cx="5786478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Летний дворец Петра </a:t>
            </a:r>
            <a:r>
              <a:rPr lang="en-US" dirty="0" smtClean="0"/>
              <a:t>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103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88" y="260350"/>
            <a:ext cx="4679950" cy="467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2520156" y="5229200"/>
            <a:ext cx="43926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Церковь Троицы в </a:t>
            </a:r>
            <a:r>
              <a:rPr lang="ru-RU" altLang="ru-RU" b="1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Никитниках</a:t>
            </a:r>
            <a:r>
              <a:rPr lang="ru-RU" altLang="ru-RU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1631-1634 гг. Москва.</a:t>
            </a:r>
          </a:p>
        </p:txBody>
      </p:sp>
    </p:spTree>
    <p:extLst>
      <p:ext uri="{BB962C8B-B14F-4D97-AF65-F5344CB8AC3E}">
        <p14:creationId xmlns:p14="http://schemas.microsoft.com/office/powerpoint/2010/main" val="160036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4656138" cy="633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4967288" y="5084763"/>
            <a:ext cx="4176712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Церковь Знамения Богородицы в Дубровицах. 1690-1704. Москва.</a:t>
            </a:r>
          </a:p>
          <a:p>
            <a:pPr>
              <a:spcBef>
                <a:spcPct val="50000"/>
              </a:spcBef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351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427538" y="5300663"/>
            <a:ext cx="4259262" cy="1296987"/>
          </a:xfrm>
        </p:spPr>
        <p:txBody>
          <a:bodyPr/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ru-RU" altLang="ru-RU" sz="28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  <a:r>
              <a:rPr lang="ru-RU" altLang="ru-RU" sz="20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Церковь Знамения Богородицы в Дубровицах. 1690-1704. Москва.</a:t>
            </a:r>
          </a:p>
          <a:p>
            <a:endParaRPr lang="ru-RU" altLang="ru-RU" sz="2000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4162425" cy="640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332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5705475"/>
            <a:ext cx="8291513" cy="81915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altLang="ru-RU" sz="18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Церковь Николы в Хамовниках. </a:t>
            </a:r>
            <a:r>
              <a:rPr lang="en-US" altLang="ru-RU" sz="18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XVII</a:t>
            </a:r>
            <a:r>
              <a:rPr lang="ru-RU" altLang="ru-RU" sz="18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в. Москва.</a:t>
            </a:r>
          </a:p>
          <a:p>
            <a:pPr algn="ctr">
              <a:buFont typeface="Wingdings" pitchFamily="2" charset="2"/>
              <a:buNone/>
            </a:pPr>
            <a:endParaRPr lang="ru-RU" altLang="ru-RU" sz="1800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60350"/>
            <a:ext cx="8064500" cy="522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107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716016" y="174671"/>
            <a:ext cx="4248150" cy="5111750"/>
          </a:xfrm>
        </p:spPr>
        <p:txBody>
          <a:bodyPr>
            <a:normAutofit/>
          </a:bodyPr>
          <a:lstStyle/>
          <a:p>
            <a:endParaRPr lang="ru-RU" altLang="ru-RU" b="1" dirty="0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ru-RU" altLang="ru-RU" b="1" dirty="0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ru-RU" altLang="ru-RU" sz="1600" b="1" dirty="0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ru-RU" altLang="ru-RU" sz="1600" b="1" dirty="0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ru-RU" altLang="ru-RU" sz="1600" b="1" dirty="0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altLang="ru-RU" sz="1600" b="1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В.В.Растрелли</a:t>
            </a:r>
            <a:r>
              <a:rPr lang="ru-RU" altLang="ru-RU" sz="16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Андреевская церковь. 1749-1759 гг. Киев.</a:t>
            </a: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4722813" cy="633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72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4724400"/>
            <a:ext cx="9144000" cy="1944688"/>
          </a:xfrm>
        </p:spPr>
        <p:txBody>
          <a:bodyPr/>
          <a:lstStyle/>
          <a:p>
            <a:pPr algn="ctr"/>
            <a:endParaRPr lang="ru-RU" altLang="ru-RU" sz="1600" b="1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endParaRPr lang="ru-RU" altLang="ru-RU" sz="1600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ru-RU" altLang="ru-RU" sz="1600" b="1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В.В.Растрелли</a:t>
            </a:r>
            <a:r>
              <a:rPr lang="ru-RU" altLang="ru-RU" sz="16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Посольская лестница в Зимнем дворце. 1754 – 1762 гг. Санкт-Петербург.</a:t>
            </a:r>
          </a:p>
          <a:p>
            <a:pPr>
              <a:buFont typeface="Wingdings" pitchFamily="2" charset="2"/>
              <a:buNone/>
            </a:pPr>
            <a:r>
              <a:rPr lang="ru-RU" altLang="ru-RU" sz="1600" b="1" dirty="0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</a:t>
            </a: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88913"/>
            <a:ext cx="6769100" cy="456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66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148263" y="4868863"/>
            <a:ext cx="3816350" cy="1800225"/>
          </a:xfrm>
        </p:spPr>
        <p:txBody>
          <a:bodyPr/>
          <a:lstStyle/>
          <a:p>
            <a:r>
              <a:rPr lang="ru-RU" altLang="ru-RU" sz="18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В.В.Растрелли. Екатерининский дворец. (Главный вход).</a:t>
            </a:r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4860925" cy="648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080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5445125"/>
            <a:ext cx="8229600" cy="1152525"/>
          </a:xfrm>
        </p:spPr>
        <p:txBody>
          <a:bodyPr/>
          <a:lstStyle/>
          <a:p>
            <a:pPr algn="ctr"/>
            <a:r>
              <a:rPr lang="ru-RU" altLang="ru-RU" sz="18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В.В.Растрелли. Екатерининский дворец. (Фасад)</a:t>
            </a: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88913"/>
            <a:ext cx="7620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990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37</TotalTime>
  <Words>224</Words>
  <Application>Microsoft Office PowerPoint</Application>
  <PresentationFormat>Экран (4:3)</PresentationFormat>
  <Paragraphs>47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Паркет</vt:lpstr>
      <vt:lpstr>Архитектура барокко</vt:lpstr>
      <vt:lpstr>Стиль барокко </vt:lpstr>
      <vt:lpstr>Франческо-Бартоломео Растрелли</vt:lpstr>
      <vt:lpstr>Смольный монастырь</vt:lpstr>
      <vt:lpstr>Смольный монастырь</vt:lpstr>
      <vt:lpstr>Шедевры итальянского барокко. Лоренцо Бернини</vt:lpstr>
      <vt:lpstr>Презентация PowerPoint</vt:lpstr>
      <vt:lpstr>Презентация PowerPoint</vt:lpstr>
      <vt:lpstr>Презентация PowerPoint</vt:lpstr>
      <vt:lpstr>Презентация PowerPoint</vt:lpstr>
      <vt:lpstr>Зимний дворец</vt:lpstr>
      <vt:lpstr>Зимний дворец</vt:lpstr>
      <vt:lpstr>Екатерининский дворец</vt:lpstr>
      <vt:lpstr>Петергоф</vt:lpstr>
      <vt:lpstr>Петергоф</vt:lpstr>
      <vt:lpstr>Петергоф</vt:lpstr>
      <vt:lpstr>Доменико Андреа Трезини</vt:lpstr>
      <vt:lpstr>Доменико Андреа Трезини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 Windows</cp:lastModifiedBy>
  <cp:revision>12</cp:revision>
  <dcterms:created xsi:type="dcterms:W3CDTF">2016-09-26T15:34:09Z</dcterms:created>
  <dcterms:modified xsi:type="dcterms:W3CDTF">2017-09-10T17:54:35Z</dcterms:modified>
</cp:coreProperties>
</file>