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FB9E-AE1B-4C8B-87B3-7B11FEC736C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F8147727-86E0-4F33-87B0-BBC8087F6B3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9876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FB9E-AE1B-4C8B-87B3-7B11FEC736C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7727-86E0-4F33-87B0-BBC8087F6B36}" type="slidenum">
              <a:rPr lang="ru-RU" smtClean="0"/>
              <a:t>‹#›</a:t>
            </a:fld>
            <a:endParaRPr lang="ru-R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7595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FB9E-AE1B-4C8B-87B3-7B11FEC736C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7727-86E0-4F33-87B0-BBC8087F6B3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6797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FB9E-AE1B-4C8B-87B3-7B11FEC736C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7727-86E0-4F33-87B0-BBC8087F6B36}" type="slidenum">
              <a:rPr lang="ru-RU" smtClean="0"/>
              <a:t>‹#›</a:t>
            </a:fld>
            <a:endParaRPr lang="ru-R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0785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FB9E-AE1B-4C8B-87B3-7B11FEC736C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7727-86E0-4F33-87B0-BBC8087F6B36}" type="slidenum">
              <a:rPr lang="ru-RU" smtClean="0"/>
              <a:t>‹#›</a:t>
            </a:fld>
            <a:endParaRPr lang="ru-R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6389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FB9E-AE1B-4C8B-87B3-7B11FEC736C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7727-86E0-4F33-87B0-BBC8087F6B36}" type="slidenum">
              <a:rPr lang="ru-RU" smtClean="0"/>
              <a:t>‹#›</a:t>
            </a:fld>
            <a:endParaRPr lang="ru-R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7631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FB9E-AE1B-4C8B-87B3-7B11FEC736C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7727-86E0-4F33-87B0-BBC8087F6B3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333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FB9E-AE1B-4C8B-87B3-7B11FEC736C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7727-86E0-4F33-87B0-BBC8087F6B36}" type="slidenum">
              <a:rPr lang="ru-RU" smtClean="0"/>
              <a:t>‹#›</a:t>
            </a:fld>
            <a:endParaRPr lang="ru-R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0109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D01FB9E-AE1B-4C8B-87B3-7B11FEC736C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7727-86E0-4F33-87B0-BBC8087F6B36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6152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FB9E-AE1B-4C8B-87B3-7B11FEC736C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7727-86E0-4F33-87B0-BBC8087F6B36}" type="slidenum">
              <a:rPr lang="ru-RU" smtClean="0"/>
              <a:t>‹#›</a:t>
            </a:fld>
            <a:endParaRPr lang="ru-R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30473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1FB9E-AE1B-4C8B-87B3-7B11FEC736C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47727-86E0-4F33-87B0-BBC8087F6B3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087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1FB9E-AE1B-4C8B-87B3-7B11FEC736C3}" type="datetimeFigureOut">
              <a:rPr lang="ru-RU" smtClean="0"/>
              <a:t>23.04.2020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F8147727-86E0-4F33-87B0-BBC8087F6B36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0207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gnifit.com/ru/attention" TargetMode="External"/><Relationship Id="rId2" Type="http://schemas.openxmlformats.org/officeDocument/2006/relationships/hyperlink" Target="https://www.cognifit.com/ru/memor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cognifit.com/ru/brain-injury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04AAD6-9D83-4094-B643-D74DB5E342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55211" y="1038583"/>
            <a:ext cx="6260123" cy="3220411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/>
            <a:r>
              <a:rPr lang="ru-RU" sz="5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Неуспевающий ученик в начальной школе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2985F4B-3201-494A-B042-C75D35CA3F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67311" y="5922498"/>
            <a:ext cx="7469944" cy="815926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 презентацию студентка 27 группы: </a:t>
            </a:r>
            <a:r>
              <a:rPr lang="ru-RU" sz="2000" b="1" i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Ярмухаметова</a:t>
            </a:r>
            <a:r>
              <a:rPr lang="ru-RU" sz="2000" b="1" i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Регина.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885666-98A3-41BD-B568-ADF1993D7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56" y="253218"/>
            <a:ext cx="5308208" cy="5486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2283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7C56DB7-87FC-432B-84F6-AD6F13A13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287" y="355209"/>
            <a:ext cx="6330461" cy="6147581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Неуспеваемость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это отставание в учении, при котором за отведенное время учащийся не овладевает на удовлетворительном уровне знаниями, предусмотренными учебной программой, а также весь комплекс проблем, который может сложиться у ребенка в связи с систематическим обучением.</a:t>
            </a:r>
          </a:p>
          <a:p>
            <a:pPr algn="just"/>
            <a:r>
              <a:rPr lang="ru-RU" sz="2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Отставание</a:t>
            </a:r>
            <a:r>
              <a:rPr lang="ru-RU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невыполнение требований учителя, которое в дальнейшем переходит в неуспеваемость.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2D936F-7BA2-4E75-917B-846742932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0574" y="355209"/>
            <a:ext cx="4409341" cy="3289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6E4AE9-D0D6-4545-B470-0BE3357BA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0574" y="3910818"/>
            <a:ext cx="4409341" cy="2743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8047934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EBEDFCF1-0D56-439F-8827-3C159269BB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0191" y="268814"/>
            <a:ext cx="10311618" cy="6320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900098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6C0B5149-7EAC-474A-A718-A32BBCF18C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501" y="590843"/>
            <a:ext cx="11844997" cy="3750086"/>
          </a:xfrm>
        </p:spPr>
        <p:txBody>
          <a:bodyPr/>
          <a:lstStyle/>
          <a:p>
            <a:pPr algn="ctr"/>
            <a:r>
              <a:rPr lang="ru-RU" sz="32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проблемы неуспеваемости младших школьников</a:t>
            </a:r>
          </a:p>
          <a:p>
            <a:endParaRPr lang="ru-RU" dirty="0"/>
          </a:p>
        </p:txBody>
      </p:sp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5C402C7F-EB2D-429E-91ED-6C7B1BC084CE}"/>
              </a:ext>
            </a:extLst>
          </p:cNvPr>
          <p:cNvCxnSpPr>
            <a:cxnSpLocks/>
          </p:cNvCxnSpPr>
          <p:nvPr/>
        </p:nvCxnSpPr>
        <p:spPr>
          <a:xfrm flipH="1">
            <a:off x="1744387" y="1413802"/>
            <a:ext cx="1539239" cy="2468881"/>
          </a:xfrm>
          <a:prstGeom prst="straightConnector1">
            <a:avLst/>
          </a:prstGeom>
          <a:ln w="5715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E8D5B5E7-1B86-4231-800C-8C951CC5FE8C}"/>
              </a:ext>
            </a:extLst>
          </p:cNvPr>
          <p:cNvCxnSpPr>
            <a:cxnSpLocks/>
          </p:cNvCxnSpPr>
          <p:nvPr/>
        </p:nvCxnSpPr>
        <p:spPr>
          <a:xfrm flipH="1">
            <a:off x="4718531" y="1413802"/>
            <a:ext cx="88516" cy="282760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E9F2C31B-B182-4FAF-89A3-7E3F4835B429}"/>
              </a:ext>
            </a:extLst>
          </p:cNvPr>
          <p:cNvCxnSpPr>
            <a:cxnSpLocks/>
          </p:cNvCxnSpPr>
          <p:nvPr/>
        </p:nvCxnSpPr>
        <p:spPr>
          <a:xfrm>
            <a:off x="6888187" y="1483994"/>
            <a:ext cx="487680" cy="282760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AA8E9C25-EBC8-45AF-B9B3-720C7FC7697D}"/>
              </a:ext>
            </a:extLst>
          </p:cNvPr>
          <p:cNvCxnSpPr>
            <a:cxnSpLocks/>
          </p:cNvCxnSpPr>
          <p:nvPr/>
        </p:nvCxnSpPr>
        <p:spPr>
          <a:xfrm>
            <a:off x="9213606" y="1413802"/>
            <a:ext cx="967153" cy="242593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Овал 16">
            <a:extLst>
              <a:ext uri="{FF2B5EF4-FFF2-40B4-BE49-F238E27FC236}">
                <a16:creationId xmlns:a16="http://schemas.microsoft.com/office/drawing/2014/main" id="{3D0C4388-87AB-4CAC-9021-EF17B00858D0}"/>
              </a:ext>
            </a:extLst>
          </p:cNvPr>
          <p:cNvSpPr/>
          <p:nvPr/>
        </p:nvSpPr>
        <p:spPr>
          <a:xfrm>
            <a:off x="889" y="3882683"/>
            <a:ext cx="3053275" cy="225786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отставание в учении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E5B34B36-6C93-457F-9396-96621D07DFDE}"/>
              </a:ext>
            </a:extLst>
          </p:cNvPr>
          <p:cNvSpPr/>
          <p:nvPr/>
        </p:nvSpPr>
        <p:spPr>
          <a:xfrm>
            <a:off x="3054164" y="4334941"/>
            <a:ext cx="3053275" cy="225786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специфическое отставание по языку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91F5E0E8-651C-4053-8B4D-12A82B85B9F5}"/>
              </a:ext>
            </a:extLst>
          </p:cNvPr>
          <p:cNvSpPr/>
          <p:nvPr/>
        </p:nvSpPr>
        <p:spPr>
          <a:xfrm>
            <a:off x="6152577" y="4399367"/>
            <a:ext cx="3124179" cy="212452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специфическое отставание по математике</a:t>
            </a: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4AB5AFDE-C4A1-4CFF-9C24-5A6819681983}"/>
              </a:ext>
            </a:extLst>
          </p:cNvPr>
          <p:cNvSpPr/>
          <p:nvPr/>
        </p:nvSpPr>
        <p:spPr>
          <a:xfrm>
            <a:off x="9321894" y="3881936"/>
            <a:ext cx="2883281" cy="253921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i="1" u="sng" dirty="0">
                <a:solidFill>
                  <a:schemeClr val="tx1"/>
                </a:solidFill>
              </a:rPr>
              <a:t>отклонения от индивидуального оптимума учебной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2281234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дзаголовок 9">
            <a:extLst>
              <a:ext uri="{FF2B5EF4-FFF2-40B4-BE49-F238E27FC236}">
                <a16:creationId xmlns:a16="http://schemas.microsoft.com/office/drawing/2014/main" id="{ABD0049F-843D-4324-A716-C2BC058043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546" y="-14068"/>
            <a:ext cx="7682548" cy="6511330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sz="96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трудностями учебной деятельности младшего школьника </a:t>
            </a:r>
            <a:r>
              <a:rPr lang="ru-RU" sz="9600" b="1" i="1" u="sng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С.Н.Костромина</a:t>
            </a:r>
            <a:r>
              <a:rPr lang="ru-RU" sz="96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понимает:</a:t>
            </a:r>
          </a:p>
          <a:p>
            <a:pPr algn="just"/>
            <a:r>
              <a:rPr lang="ru-RU" sz="8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пропуски букв в письменных работах;</a:t>
            </a:r>
          </a:p>
          <a:p>
            <a:pPr algn="just"/>
            <a:r>
              <a:rPr lang="ru-RU" sz="8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орфографические ошибки, при хорошем знании правил;</a:t>
            </a:r>
          </a:p>
          <a:p>
            <a:pPr algn="just"/>
            <a:r>
              <a:rPr lang="ru-RU" sz="8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невнимательность и рассеянность;</a:t>
            </a:r>
          </a:p>
          <a:p>
            <a:pPr algn="just"/>
            <a:r>
              <a:rPr lang="ru-RU" sz="8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трудности при решении математических задач;</a:t>
            </a:r>
          </a:p>
          <a:p>
            <a:pPr algn="just"/>
            <a:r>
              <a:rPr lang="ru-RU" sz="8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трудности в пересказе текста;</a:t>
            </a:r>
          </a:p>
          <a:p>
            <a:pPr algn="just"/>
            <a:r>
              <a:rPr lang="ru-RU" sz="8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неусидчивость;</a:t>
            </a:r>
          </a:p>
          <a:p>
            <a:pPr algn="just"/>
            <a:r>
              <a:rPr lang="ru-RU" sz="8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трудности в усвоении новых знаний;</a:t>
            </a:r>
          </a:p>
          <a:p>
            <a:pPr algn="just"/>
            <a:r>
              <a:rPr lang="ru-RU" sz="8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постоянная грязь в тетради;</a:t>
            </a:r>
          </a:p>
          <a:p>
            <a:pPr algn="just"/>
            <a:r>
              <a:rPr lang="ru-RU" sz="8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плохое знание таблицы сложения (умножения);</a:t>
            </a:r>
          </a:p>
          <a:p>
            <a:pPr algn="just"/>
            <a:r>
              <a:rPr lang="ru-RU" sz="8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трудности в выполнении заданий для самостоятельной работы</a:t>
            </a:r>
            <a:r>
              <a:rPr lang="ru-RU" sz="6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83DD939-9410-4F49-9324-4BC1A0B11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3895" y="0"/>
            <a:ext cx="4065563" cy="386861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195835E-DA84-4045-BADF-8FDADD510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9877" y="3559126"/>
            <a:ext cx="4402123" cy="311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773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FB9AA21-C476-4F2C-A247-819B284628FD}"/>
              </a:ext>
            </a:extLst>
          </p:cNvPr>
          <p:cNvSpPr/>
          <p:nvPr/>
        </p:nvSpPr>
        <p:spPr>
          <a:xfrm>
            <a:off x="1350498" y="407963"/>
            <a:ext cx="9603275" cy="144579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Центральными новообразованиями младшего школьного возраста.</a:t>
            </a:r>
          </a:p>
        </p:txBody>
      </p: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F9ECE35E-0A36-4959-A88D-F407D0FE6255}"/>
              </a:ext>
            </a:extLst>
          </p:cNvPr>
          <p:cNvCxnSpPr/>
          <p:nvPr/>
        </p:nvCxnSpPr>
        <p:spPr>
          <a:xfrm flipH="1">
            <a:off x="1761388" y="2090305"/>
            <a:ext cx="984739" cy="149117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06C73A33-B4E9-4CC1-8E33-3B472248F715}"/>
              </a:ext>
            </a:extLst>
          </p:cNvPr>
          <p:cNvCxnSpPr>
            <a:cxnSpLocks/>
          </p:cNvCxnSpPr>
          <p:nvPr/>
        </p:nvCxnSpPr>
        <p:spPr>
          <a:xfrm>
            <a:off x="4213275" y="2159726"/>
            <a:ext cx="122214" cy="205990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CE8D34B5-5313-453B-9899-79EA4F0580AF}"/>
              </a:ext>
            </a:extLst>
          </p:cNvPr>
          <p:cNvCxnSpPr/>
          <p:nvPr/>
        </p:nvCxnSpPr>
        <p:spPr>
          <a:xfrm>
            <a:off x="6991643" y="2152357"/>
            <a:ext cx="211015" cy="194134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7D183401-3E0D-43A2-95E8-D2DE6E1FCFAC}"/>
              </a:ext>
            </a:extLst>
          </p:cNvPr>
          <p:cNvCxnSpPr>
            <a:cxnSpLocks/>
          </p:cNvCxnSpPr>
          <p:nvPr/>
        </p:nvCxnSpPr>
        <p:spPr>
          <a:xfrm>
            <a:off x="9256542" y="2090305"/>
            <a:ext cx="724485" cy="212932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B1CC1672-3F07-4C7D-AA10-1BD7DE00A488}"/>
              </a:ext>
            </a:extLst>
          </p:cNvPr>
          <p:cNvSpPr/>
          <p:nvPr/>
        </p:nvSpPr>
        <p:spPr>
          <a:xfrm>
            <a:off x="123680" y="3674512"/>
            <a:ext cx="2622447" cy="2802988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качественно новый уровень развития произвольной регуляции поведения и деятельности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FC1567C4-7AAF-4E74-AD58-E48773A2C518}"/>
              </a:ext>
            </a:extLst>
          </p:cNvPr>
          <p:cNvSpPr/>
          <p:nvPr/>
        </p:nvSpPr>
        <p:spPr>
          <a:xfrm>
            <a:off x="2962425" y="4417590"/>
            <a:ext cx="2622447" cy="205991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рефлексия, анализ, внутренний план действий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8CAF90B5-E597-44BD-A2D1-DE40D2DA3DBB}"/>
              </a:ext>
            </a:extLst>
          </p:cNvPr>
          <p:cNvSpPr/>
          <p:nvPr/>
        </p:nvSpPr>
        <p:spPr>
          <a:xfrm>
            <a:off x="5924853" y="4318612"/>
            <a:ext cx="2815291" cy="225786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нового познавательного отношения к действительности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AB20E986-8A1E-4D73-AA6B-7C6D9FF9AAEE}"/>
              </a:ext>
            </a:extLst>
          </p:cNvPr>
          <p:cNvSpPr/>
          <p:nvPr/>
        </p:nvSpPr>
        <p:spPr>
          <a:xfrm>
            <a:off x="9080126" y="4376394"/>
            <a:ext cx="2815291" cy="205991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ориентация на группу сверстников</a:t>
            </a:r>
          </a:p>
        </p:txBody>
      </p:sp>
    </p:spTree>
    <p:extLst>
      <p:ext uri="{BB962C8B-B14F-4D97-AF65-F5344CB8AC3E}">
        <p14:creationId xmlns:p14="http://schemas.microsoft.com/office/powerpoint/2010/main" val="1842128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85C3EEB-C0FE-4C62-8754-BB0C098AB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4030" y="225084"/>
            <a:ext cx="7090118" cy="618978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6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мнению Даниловой Е.Е., младший школьный возраст является </a:t>
            </a:r>
            <a:r>
              <a:rPr lang="ru-RU" sz="2600" b="1" i="1" u="sng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сензитивным</a:t>
            </a:r>
            <a:r>
              <a:rPr lang="ru-RU" sz="26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ru-RU" sz="2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для формирования мотивов учения, развития устойчивых познавательных потребностей и интересов;</a:t>
            </a:r>
          </a:p>
          <a:p>
            <a:pPr algn="ctr"/>
            <a:r>
              <a:rPr lang="ru-RU" sz="2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развития продуктивных приемов и навыков учебной работы, “умения учиться”;</a:t>
            </a:r>
          </a:p>
          <a:p>
            <a:pPr algn="ctr"/>
            <a:r>
              <a:rPr lang="ru-RU" sz="2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раскрытия индивидуальных особенностей и способностей;</a:t>
            </a:r>
          </a:p>
          <a:p>
            <a:pPr algn="ctr"/>
            <a:r>
              <a:rPr lang="ru-RU" sz="2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развития навыков самоконтроля, самоорганизации и саморегуляции;</a:t>
            </a:r>
          </a:p>
          <a:p>
            <a:pPr algn="ctr"/>
            <a:r>
              <a:rPr lang="ru-RU" sz="26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становления адекватной самооценки, развития критичности по отношению к себе и окружающим;</a:t>
            </a:r>
          </a:p>
          <a:p>
            <a:pPr algn="ctr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83F199-BE42-48F8-B5B5-E672FACE01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13" y="225084"/>
            <a:ext cx="4147651" cy="33129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9DDCCB-D3C8-4071-ADDE-A1FF91BA6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13" y="3727938"/>
            <a:ext cx="4147651" cy="29049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3041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0BA756-8FA3-4EE2-A749-18277E661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143338"/>
            <a:ext cx="9603275" cy="1049235"/>
          </a:xfrm>
        </p:spPr>
        <p:txBody>
          <a:bodyPr/>
          <a:lstStyle/>
          <a:p>
            <a:pPr algn="ctr"/>
            <a:r>
              <a:rPr lang="ru-RU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чего зависит трудность учебной работы школьника?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4BA953F2-3E71-4226-A255-FF6FA94422BB}"/>
              </a:ext>
            </a:extLst>
          </p:cNvPr>
          <p:cNvSpPr/>
          <p:nvPr/>
        </p:nvSpPr>
        <p:spPr>
          <a:xfrm>
            <a:off x="1805481" y="1333250"/>
            <a:ext cx="8895470" cy="1536559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фактора, которые могут вызвать дефекты познавательной деятельности.</a:t>
            </a: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0C51E7ED-AF16-4B0B-9CF5-1E31C22618AB}"/>
              </a:ext>
            </a:extLst>
          </p:cNvPr>
          <p:cNvCxnSpPr>
            <a:cxnSpLocks/>
          </p:cNvCxnSpPr>
          <p:nvPr/>
        </p:nvCxnSpPr>
        <p:spPr>
          <a:xfrm flipH="1">
            <a:off x="2360046" y="2869809"/>
            <a:ext cx="1702191" cy="139270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1AD1E68C-15DE-4865-BA84-16915ACF1E7A}"/>
              </a:ext>
            </a:extLst>
          </p:cNvPr>
          <p:cNvCxnSpPr/>
          <p:nvPr/>
        </p:nvCxnSpPr>
        <p:spPr>
          <a:xfrm>
            <a:off x="6253216" y="2964766"/>
            <a:ext cx="0" cy="1533378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A376CE9D-5D4F-4E2F-819F-00205CD852A9}"/>
              </a:ext>
            </a:extLst>
          </p:cNvPr>
          <p:cNvCxnSpPr>
            <a:cxnSpLocks/>
          </p:cNvCxnSpPr>
          <p:nvPr/>
        </p:nvCxnSpPr>
        <p:spPr>
          <a:xfrm>
            <a:off x="8628314" y="2801443"/>
            <a:ext cx="1203640" cy="134852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Овал 10">
            <a:extLst>
              <a:ext uri="{FF2B5EF4-FFF2-40B4-BE49-F238E27FC236}">
                <a16:creationId xmlns:a16="http://schemas.microsoft.com/office/drawing/2014/main" id="{45535BE0-EB39-4D1B-BA29-95D1D9DFE835}"/>
              </a:ext>
            </a:extLst>
          </p:cNvPr>
          <p:cNvSpPr/>
          <p:nvPr/>
        </p:nvSpPr>
        <p:spPr>
          <a:xfrm>
            <a:off x="83426" y="4339881"/>
            <a:ext cx="3978811" cy="233960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несформированность приемов учебной деятельности</a:t>
            </a:r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D90B14CD-F292-49CF-B502-7BF3F9767A4B}"/>
              </a:ext>
            </a:extLst>
          </p:cNvPr>
          <p:cNvSpPr/>
          <p:nvPr/>
        </p:nvSpPr>
        <p:spPr>
          <a:xfrm>
            <a:off x="4450953" y="4553223"/>
            <a:ext cx="3678812" cy="221651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недостатки развития психических процессов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995FB769-02CA-4164-958E-3D463E23CFD8}"/>
              </a:ext>
            </a:extLst>
          </p:cNvPr>
          <p:cNvSpPr/>
          <p:nvPr/>
        </p:nvSpPr>
        <p:spPr>
          <a:xfrm>
            <a:off x="8323388" y="4170735"/>
            <a:ext cx="3785183" cy="2508756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неадекватное использование учащимися своих устойчивых индивидуально-психологических особенностей</a:t>
            </a:r>
          </a:p>
        </p:txBody>
      </p:sp>
    </p:spTree>
    <p:extLst>
      <p:ext uri="{BB962C8B-B14F-4D97-AF65-F5344CB8AC3E}">
        <p14:creationId xmlns:p14="http://schemas.microsoft.com/office/powerpoint/2010/main" val="1199660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77557A-6A50-445D-97AD-5F10369F7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8" y="241812"/>
            <a:ext cx="9603275" cy="1049235"/>
          </a:xfrm>
        </p:spPr>
        <p:txBody>
          <a:bodyPr>
            <a:noAutofit/>
          </a:bodyPr>
          <a:lstStyle/>
          <a:p>
            <a:pPr algn="ctr"/>
            <a:r>
              <a:rPr lang="ru-RU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с задержкой психического развития: как развить память у ребёнка с задержкой психического развития?</a:t>
            </a:r>
            <a:br>
              <a:rPr lang="ru-RU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i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BE7283A-8C8D-4D09-9EC8-60146CD621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96531" y="1742788"/>
            <a:ext cx="11598937" cy="415498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4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Задержка психического развития (ЗПР)</a:t>
            </a: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нарушение нормального темпа психического развития, когда отдельные психические функции (</a:t>
            </a: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память</a:t>
            </a: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внимание</a:t>
            </a: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мышление, эмоционально-волевая сфера) отстают в своём развитии от принятых психологических норм для данного возраста. ЗПР как психолого-педагогическая категория используется только в дошкольном и младшем школьном возрасте.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400" b="1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Категория детей с ЗПР </a:t>
            </a: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полиморфна, и психологическая структура задержек в психическом развитии в дошкольном и младшем школьном возрасте сложна. У детей с ЗПР нет грубого органического </a:t>
            </a: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поражения мозга</a:t>
            </a:r>
            <a:r>
              <a:rPr lang="ru-RU" alt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 первый план выступают симптомы возрастного недоразвития, несформированности тех или других психических функций, слабость произвольной регуляции поведения.</a:t>
            </a:r>
          </a:p>
        </p:txBody>
      </p:sp>
    </p:spTree>
    <p:extLst>
      <p:ext uri="{BB962C8B-B14F-4D97-AF65-F5344CB8AC3E}">
        <p14:creationId xmlns:p14="http://schemas.microsoft.com/office/powerpoint/2010/main" val="427324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7186D31-E9DD-43CD-879C-C2729FFC4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828" y="154745"/>
            <a:ext cx="6597748" cy="602097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5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развить память у ребёнка с задержкой психического развития? Коррекционная работа при отставании в развитии разных видов памяти должна проводиться с учётом:</a:t>
            </a:r>
          </a:p>
          <a:p>
            <a:pPr algn="just"/>
            <a:r>
              <a:rPr lang="ru-RU" sz="25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реального уровня психического развития ребенка в целом;</a:t>
            </a:r>
          </a:p>
          <a:p>
            <a:pPr algn="just"/>
            <a:r>
              <a:rPr lang="ru-RU" sz="25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возрастных закономерностей развития памяти;</a:t>
            </a:r>
          </a:p>
          <a:p>
            <a:pPr algn="just"/>
            <a:r>
              <a:rPr lang="ru-RU" sz="25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индивидуальной специфики отставания в уровне развития памяти, выявляемой по результатам нейропсихологического обследования.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015AFB0-0F77-41B4-826E-4D3A1EAC4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4523" y="943488"/>
            <a:ext cx="4637649" cy="44434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85258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D07FC70-32FD-4D13-A845-F5A91E1EA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908" y="225084"/>
            <a:ext cx="11812172" cy="5936566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32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подбора коррекционных процедур.</a:t>
            </a:r>
          </a:p>
          <a:p>
            <a:r>
              <a:rPr lang="ru-RU" sz="29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подборе коррекционных процедур для детей с ЗПР целесообразно учитывать следующие принципы:</a:t>
            </a:r>
          </a:p>
          <a:p>
            <a:pPr algn="just"/>
            <a:r>
              <a:rPr lang="ru-RU" sz="27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9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Использовать игры и методики, способствующие активиза­ции продуктивной умственной деятельности.</a:t>
            </a:r>
          </a:p>
          <a:p>
            <a:pPr algn="just"/>
            <a:r>
              <a:rPr lang="ru-RU" sz="29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ru-RU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Поддерживать интерес и активность мотивационного компо­нента за счет:</a:t>
            </a:r>
          </a:p>
          <a:p>
            <a:pPr algn="just"/>
            <a:r>
              <a:rPr lang="ru-RU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эмоциональной насыщенности игр;</a:t>
            </a:r>
          </a:p>
          <a:p>
            <a:pPr algn="just"/>
            <a:r>
              <a:rPr lang="ru-RU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вариативности в формах организации (игры в парах, в под­группах, индивидуальные игры, игры в кругу, игры с измене­ниями позы тела и др.);</a:t>
            </a:r>
          </a:p>
          <a:p>
            <a:pPr algn="just"/>
            <a:r>
              <a:rPr lang="ru-RU" sz="29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Обеспечивать оптимизацию протекания интеллектуальных и регуляторных функций, подбирая методики и игры с учетом их:</a:t>
            </a:r>
          </a:p>
          <a:p>
            <a:pPr algn="just"/>
            <a:r>
              <a:rPr lang="ru-RU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 (ориентированности на актуальный уровень психического развития конкретного ребенка);</a:t>
            </a:r>
          </a:p>
          <a:p>
            <a:pPr algn="just"/>
            <a:r>
              <a:rPr lang="ru-RU" sz="29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полимодальности</a:t>
            </a:r>
            <a:r>
              <a:rPr lang="ru-RU" sz="29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(использования при их выполнении всех ана­лизаторных систем: слухоречевой, зрительной, двигательной).</a:t>
            </a:r>
          </a:p>
          <a:p>
            <a:pPr algn="ctr"/>
            <a:endParaRPr lang="ru-RU" sz="3200" b="1" i="1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355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4700B0-309E-4F66-82FA-DE5F0F560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6324" y="2379765"/>
            <a:ext cx="9603275" cy="1049235"/>
          </a:xfrm>
        </p:spPr>
        <p:txBody>
          <a:bodyPr>
            <a:noAutofit/>
          </a:bodyPr>
          <a:lstStyle/>
          <a:p>
            <a:pPr algn="ctr"/>
            <a:r>
              <a:rPr lang="ru-RU" sz="7200" b="1" i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внимание!!!</a:t>
            </a:r>
          </a:p>
        </p:txBody>
      </p:sp>
    </p:spTree>
    <p:extLst>
      <p:ext uri="{BB962C8B-B14F-4D97-AF65-F5344CB8AC3E}">
        <p14:creationId xmlns:p14="http://schemas.microsoft.com/office/powerpoint/2010/main" val="2740947046"/>
      </p:ext>
    </p:extLst>
  </p:cSld>
  <p:clrMapOvr>
    <a:masterClrMapping/>
  </p:clrMapOvr>
</p:sld>
</file>

<file path=ppt/theme/theme1.xml><?xml version="1.0" encoding="utf-8"?>
<a:theme xmlns:a="http://schemas.openxmlformats.org/drawingml/2006/main" name="Галерея">
  <a:themeElements>
    <a:clrScheme name="Галерея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Галерея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алерея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Галерея</Template>
  <TotalTime>244</TotalTime>
  <Words>457</Words>
  <Application>Microsoft Office PowerPoint</Application>
  <PresentationFormat>Широкоэкранный</PresentationFormat>
  <Paragraphs>53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Gill Sans MT</vt:lpstr>
      <vt:lpstr>Times New Roman</vt:lpstr>
      <vt:lpstr>Галерея</vt:lpstr>
      <vt:lpstr>Неуспевающий ученик в начальной школе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 чего зависит трудность учебной работы школьника?</vt:lpstr>
      <vt:lpstr>Дети с задержкой психического развития: как развить память у ребёнка с задержкой психического развития? </vt:lpstr>
      <vt:lpstr>Презентация PowerPoint</vt:lpstr>
      <vt:lpstr>Презентация PowerPoint</vt:lpstr>
      <vt:lpstr>Спасибо за внимание!!!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Неуспевающий ученик в начальной школе</dc:title>
  <dc:creator>User</dc:creator>
  <cp:lastModifiedBy>User</cp:lastModifiedBy>
  <cp:revision>15</cp:revision>
  <dcterms:created xsi:type="dcterms:W3CDTF">2020-04-22T16:06:00Z</dcterms:created>
  <dcterms:modified xsi:type="dcterms:W3CDTF">2020-04-23T06:17:37Z</dcterms:modified>
</cp:coreProperties>
</file>