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5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8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559A9-14AB-4AA7-B9F5-41C3C9A9B7BF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2D907-7BA4-4003-96EF-E50CE37E3606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46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1DC2E-B84B-4DA8-BFC5-974D6952B4BA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C4AB9-CC88-41F2-9B20-6CDD290D1D76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852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B29F2-A89B-4C55-92AF-EF186C701FB2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7A65B-AFB5-441E-A195-CFDBAE91E9BF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1336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8E936-18CB-4F63-BFF0-34113E9F41A9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24A8E-858F-4856-A161-C11ADDB337E6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570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73C0A-8095-4361-8D69-CAF888EDB5E2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4D482-E458-46C6-A874-5A4F6D70896C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63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F8BBB-8853-4D9C-94E1-880293F525B7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FA83C-AB5C-4C29-8312-AFF0506269C3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928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A2165-95CF-4F84-9D23-5583EC418A31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F7E3B-0E90-4B72-937B-F3E121981BE0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9820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8D80B-1267-4692-85F5-73CA7D28C5A8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7DD88-FCEE-4685-8E72-B76DBBBB06CF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018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A8351-63CE-496F-A3B2-FCDCAB457A29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24980-8294-47B6-B79F-C10BB1167547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269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F3FCD-A4F2-42A1-B03A-8117162E465A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891EE-9901-440A-A7D8-D807EB4CBD5B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00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76448-3BE7-4457-9209-27C83F467569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852C8-AF0B-47BD-84D8-B354F0C28DD7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539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B4DA0-7E96-4BCE-9162-6D657C333B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956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4D1D3-55D5-40B6-B695-C007BA210D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935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12.12.2020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EAFE0025-F1E3-46E3-9618-E27DC790671C}" type="datetimeFigureOut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12.12.2020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4F0ACCFD-565E-44F3-B81F-2C351DFCC933}" type="slidenum">
              <a:rPr lang="ru-RU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67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7543800" cy="2726159"/>
          </a:xfrm>
        </p:spPr>
        <p:txBody>
          <a:bodyPr/>
          <a:lstStyle/>
          <a:p>
            <a:pPr algn="ctr"/>
            <a:r>
              <a:rPr lang="ru-RU" dirty="0"/>
              <a:t>Единый урок безопасности в сети «Интернет»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5733256"/>
            <a:ext cx="6461760" cy="1066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Калуга, 2020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395372"/>
            <a:ext cx="588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ГАПОУ КО «Калужский колледж экономики и технологий»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498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627" y="188640"/>
            <a:ext cx="8435975" cy="1800225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>
                <a:solidFill>
                  <a:schemeClr val="tx1"/>
                </a:solidFill>
              </a:rPr>
              <a:t>Ч</a:t>
            </a:r>
            <a:r>
              <a:rPr lang="ru-RU" sz="4800" b="1" dirty="0" smtClean="0">
                <a:solidFill>
                  <a:schemeClr val="tx1"/>
                </a:solidFill>
              </a:rPr>
              <a:t>то опасного может быть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800" b="1" dirty="0" smtClean="0">
                <a:solidFill>
                  <a:srgbClr val="C00000"/>
                </a:solidFill>
              </a:rPr>
              <a:t>в Интернете? </a:t>
            </a:r>
            <a:endParaRPr lang="ru-RU" sz="4800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031505"/>
            <a:ext cx="551311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8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799288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Наиболее часто встречающиеся угрозы при работе в Интернет:</a:t>
            </a:r>
            <a:r>
              <a:rPr lang="ru-RU" sz="1400" b="1" u="sng" dirty="0">
                <a:latin typeface="Verdana" panose="020B0604030504040204" pitchFamily="34" charset="0"/>
              </a:rPr>
              <a:t/>
            </a:r>
            <a:br>
              <a:rPr lang="ru-RU" sz="1400" b="1" u="sng" dirty="0">
                <a:latin typeface="Verdana" panose="020B0604030504040204" pitchFamily="34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1525" y="1556792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8775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Trebuchet MS" pitchFamily="34" charset="0"/>
              <a:buAutoNum type="arabicPeriod"/>
            </a:pPr>
            <a:r>
              <a:rPr lang="ru-RU" sz="16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Угроза заражения вредоносным программным обеспечением (ПО).</a:t>
            </a:r>
            <a:r>
              <a:rPr lang="ru-RU" sz="1600" b="1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 </a:t>
            </a: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Для распространения вредоносного ПО и проникновения в компьютеры обычных пользователей используется почта, компакт-диски, </a:t>
            </a:r>
            <a:r>
              <a:rPr lang="en-US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flash-</a:t>
            </a: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карты, </a:t>
            </a:r>
            <a:r>
              <a:rPr lang="ru-RU" sz="1600" dirty="0" err="1">
                <a:solidFill>
                  <a:srgbClr val="333333"/>
                </a:solidFill>
                <a:latin typeface="Verdana" pitchFamily="34" charset="0"/>
                <a:cs typeface="Arial" charset="0"/>
              </a:rPr>
              <a:t>флешки</a:t>
            </a: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 и прочие сменные носители, или скачанные из сети Интернет файлы, а также переходы на незнакомые сайты. Эти методы довольно часто используется хакерами для распространения троянов и вирусов ;</a:t>
            </a:r>
          </a:p>
          <a:p>
            <a:pPr lvl="0" indent="358775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Trebuchet MS" pitchFamily="34" charset="0"/>
              <a:buAutoNum type="arabicPeriod"/>
            </a:pPr>
            <a:r>
              <a:rPr lang="ru-RU" sz="16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Доступ к нежелательному содержимому</a:t>
            </a: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. Это насилие, наркотики, страницы подталкивающие к самоубийствам, отказу от приема пищи, убийствам, страницы с националистической идеологией. Независимо от желания пользователя, на многих сайтах отображаются всплывающие окна, содержащие подобную информацию;</a:t>
            </a:r>
          </a:p>
          <a:p>
            <a:pPr lvl="0" indent="358775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Trebuchet MS" pitchFamily="34" charset="0"/>
              <a:buAutoNum type="arabicPeriod"/>
            </a:pPr>
            <a:r>
              <a:rPr lang="ru-RU" sz="16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Контакты с незнакомыми людьми</a:t>
            </a:r>
            <a:r>
              <a:rPr lang="ru-RU" sz="1600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 </a:t>
            </a: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с помощью чатов или электронной почты. Все чаще и чаще злоумышленники используют эти каналы для того, чтобы заставить пользователей выдать личную информацию. Выдавая себя за другого человека, они могут выведывать личную информацию и искать личной встречи;</a:t>
            </a:r>
          </a:p>
          <a:p>
            <a:pPr lvl="0" indent="358775" fontAlgn="base"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Font typeface="Trebuchet MS" pitchFamily="34" charset="0"/>
              <a:buAutoNum type="arabicPeriod"/>
            </a:pPr>
            <a:r>
              <a:rPr lang="ru-RU" sz="1600" b="1" dirty="0">
                <a:solidFill>
                  <a:srgbClr val="C00000"/>
                </a:solidFill>
                <a:latin typeface="Verdana" pitchFamily="34" charset="0"/>
                <a:cs typeface="Arial" charset="0"/>
              </a:rPr>
              <a:t>Поиск развлечений (например, игр) в Интернете. </a:t>
            </a: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Иногда при поиске нового игрового сайта можно попасть на карточный сервер и проиграть большую сумму денег.</a:t>
            </a:r>
          </a:p>
        </p:txBody>
      </p:sp>
    </p:spTree>
    <p:extLst>
      <p:ext uri="{BB962C8B-B14F-4D97-AF65-F5344CB8AC3E}">
        <p14:creationId xmlns:p14="http://schemas.microsoft.com/office/powerpoint/2010/main" val="378137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ou2.krut.obr55.ru/files/2015/10/b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4" r="13580"/>
          <a:stretch>
            <a:fillRect/>
          </a:stretch>
        </p:blipFill>
        <p:spPr bwMode="auto">
          <a:xfrm>
            <a:off x="4932363" y="3213100"/>
            <a:ext cx="403225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35280" cy="979487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u="sng" cap="all" dirty="0" smtClean="0">
                <a:solidFill>
                  <a:srgbClr val="C00000"/>
                </a:solidFill>
              </a:rPr>
              <a:t/>
            </a:r>
            <a:br>
              <a:rPr lang="ru-RU" sz="2400" b="1" u="sng" cap="all" dirty="0" smtClean="0">
                <a:solidFill>
                  <a:srgbClr val="C00000"/>
                </a:solidFill>
              </a:rPr>
            </a:br>
            <a:r>
              <a:rPr lang="ru-RU" sz="2400" b="1" u="sng" cap="all" dirty="0">
                <a:solidFill>
                  <a:srgbClr val="C00000"/>
                </a:solidFill>
              </a:rPr>
              <a:t/>
            </a:r>
            <a:br>
              <a:rPr lang="ru-RU" sz="2400" b="1" u="sng" cap="all" dirty="0">
                <a:solidFill>
                  <a:srgbClr val="C00000"/>
                </a:solidFill>
              </a:rPr>
            </a:br>
            <a:r>
              <a:rPr lang="ru-RU" sz="2400" b="1" u="sng" cap="all" dirty="0" smtClean="0">
                <a:solidFill>
                  <a:srgbClr val="C00000"/>
                </a:solidFill>
              </a:rPr>
              <a:t/>
            </a:r>
            <a:br>
              <a:rPr lang="ru-RU" sz="2400" b="1" u="sng" cap="all" dirty="0" smtClean="0">
                <a:solidFill>
                  <a:srgbClr val="C00000"/>
                </a:solidFill>
              </a:rPr>
            </a:br>
            <a:r>
              <a:rPr lang="ru-RU" sz="2400" b="1" u="sng" cap="all" dirty="0">
                <a:solidFill>
                  <a:srgbClr val="C00000"/>
                </a:solidFill>
              </a:rPr>
              <a:t/>
            </a:r>
            <a:br>
              <a:rPr lang="ru-RU" sz="2400" b="1" u="sng" cap="all" dirty="0">
                <a:solidFill>
                  <a:srgbClr val="C00000"/>
                </a:solidFill>
              </a:rPr>
            </a:br>
            <a:r>
              <a:rPr lang="ru-RU" sz="2400" b="1" u="sng" cap="all" dirty="0" smtClean="0">
                <a:solidFill>
                  <a:srgbClr val="C00000"/>
                </a:solidFill>
              </a:rPr>
              <a:t/>
            </a:r>
            <a:br>
              <a:rPr lang="ru-RU" sz="2400" b="1" u="sng" cap="all" dirty="0" smtClean="0">
                <a:solidFill>
                  <a:srgbClr val="C00000"/>
                </a:solidFill>
              </a:rPr>
            </a:br>
            <a:r>
              <a:rPr lang="ru-RU" sz="2400" b="1" u="sng" cap="all" dirty="0">
                <a:solidFill>
                  <a:srgbClr val="C00000"/>
                </a:solidFill>
              </a:rPr>
              <a:t/>
            </a:r>
            <a:br>
              <a:rPr lang="ru-RU" sz="2400" b="1" u="sng" cap="all" dirty="0">
                <a:solidFill>
                  <a:srgbClr val="C00000"/>
                </a:solidFill>
              </a:rPr>
            </a:br>
            <a:r>
              <a:rPr lang="ru-RU" sz="2400" b="1" u="sng" cap="all" dirty="0" smtClean="0">
                <a:solidFill>
                  <a:srgbClr val="C00000"/>
                </a:solidFill>
              </a:rPr>
              <a:t/>
            </a:r>
            <a:br>
              <a:rPr lang="ru-RU" sz="2400" b="1" u="sng" cap="all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Советы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  <a:t>по безопасности при работе на общедоступном компьютере:</a:t>
            </a:r>
            <a:b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+mn-ea"/>
                <a:cs typeface="+mn-cs"/>
              </a:rPr>
            </a:br>
            <a:endParaRPr lang="ru-RU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Не сохраняйте свои учетные данные для входа в систему.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Не оставляйте без присмотра компьютер с важными сведениями на экране.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Заметайте свои следы.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Опасайтесь подглядывания через плечо. </a:t>
            </a:r>
          </a:p>
          <a:p>
            <a:pPr marL="452628" eaLnBrk="1" fontAlgn="auto" hangingPunct="1">
              <a:spcAft>
                <a:spcPts val="0"/>
              </a:spcAft>
              <a:buClr>
                <a:srgbClr val="C00000"/>
              </a:buClr>
              <a:buFont typeface="+mj-lt"/>
              <a:buAutoNum type="arabicPeriod"/>
              <a:defRPr/>
            </a:pP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Не вводите важные сведения</a:t>
            </a:r>
          </a:p>
          <a:p>
            <a:pPr marL="452628" eaLnBrk="1" fontAlgn="auto" hangingPunct="1">
              <a:spcAft>
                <a:spcPts val="0"/>
              </a:spcAft>
              <a:buClr>
                <a:srgbClr val="C00000"/>
              </a:buClr>
              <a:buFont typeface="Georgia"/>
              <a:buNone/>
              <a:defRPr/>
            </a:pPr>
            <a:r>
              <a:rPr lang="ru-RU" sz="1600" dirty="0">
                <a:solidFill>
                  <a:srgbClr val="333333"/>
                </a:solidFill>
                <a:latin typeface="Verdana" pitchFamily="34" charset="0"/>
                <a:cs typeface="Arial" charset="0"/>
              </a:rPr>
              <a:t>на общедоступном компьютере.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583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u="sng" smtClean="0"/>
              <a:t>Преступники в Интернете</a:t>
            </a:r>
            <a:r>
              <a:rPr lang="ru-RU" altLang="ru-RU" smtClean="0"/>
              <a:t> 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altLang="ru-RU" sz="2800" smtClean="0"/>
              <a:t>Никогда не соглашайтесь на личную встречу с людьми, с которыми вы познакомились в Интернете. </a:t>
            </a:r>
          </a:p>
        </p:txBody>
      </p:sp>
      <p:pic>
        <p:nvPicPr>
          <p:cNvPr id="16388" name="Picture 6" descr="tn1_0_68747900_1331762298_im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844675"/>
            <a:ext cx="3744912" cy="3744913"/>
          </a:xfrm>
          <a:noFill/>
        </p:spPr>
      </p:pic>
    </p:spTree>
    <p:extLst>
      <p:ext uri="{BB962C8B-B14F-4D97-AF65-F5344CB8AC3E}">
        <p14:creationId xmlns:p14="http://schemas.microsoft.com/office/powerpoint/2010/main" val="59103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eaLnBrk="1" hangingPunct="1"/>
            <a:r>
              <a:rPr lang="ru-RU" altLang="ru-RU" b="1" smtClean="0"/>
              <a:t>Вредоносные программы.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1800" smtClean="0"/>
              <a:t>Никогда не открывайте  никаких вложений, поступивших с электронным письмом, за исключением тех случаев, когда вы ожидаете получение вложения и точно знаете содержимое такого файла.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smtClean="0"/>
              <a:t>Скачивайте файлы из надежных источников и обязательно читайте предупреждения об опасности, лицензионные соглашения и положения о конфиденциальности.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smtClean="0"/>
              <a:t>Регулярно устанавливайте на компьютере последние обновления безопасности и антивирусные средства.</a:t>
            </a:r>
          </a:p>
        </p:txBody>
      </p:sp>
      <p:pic>
        <p:nvPicPr>
          <p:cNvPr id="17412" name="Picture 6" descr="6b7fb947a10a1aba08763e351b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484313"/>
            <a:ext cx="3883025" cy="4608512"/>
          </a:xfrm>
          <a:noFill/>
        </p:spPr>
      </p:pic>
    </p:spTree>
    <p:extLst>
      <p:ext uri="{BB962C8B-B14F-4D97-AF65-F5344CB8AC3E}">
        <p14:creationId xmlns:p14="http://schemas.microsoft.com/office/powerpoint/2010/main" val="380237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smtClean="0"/>
              <a:t>Интернет-мошенничество и хищение данных с кредитной карты</a:t>
            </a:r>
            <a:r>
              <a:rPr lang="ru-RU" altLang="ru-RU" sz="4000" smtClean="0"/>
              <a:t> 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133600"/>
            <a:ext cx="4038600" cy="39925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000" smtClean="0"/>
              <a:t>Посещая веб-сайты, нужно самостоятельно набирать в обозревателе адрес веб-сайта или пользоваться ссылкой из «Избранного»; никогда не нужно щелкать на ссылку, содержащуюся в подозрительном электронном письме.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000" smtClean="0"/>
              <a:t>Контролируйте списание средств с ваших кредитных или лицевых счетов. </a:t>
            </a:r>
          </a:p>
        </p:txBody>
      </p:sp>
      <p:pic>
        <p:nvPicPr>
          <p:cNvPr id="18436" name="Picture 6" descr="интернет-мошенник-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60575"/>
            <a:ext cx="4681538" cy="3089275"/>
          </a:xfrm>
          <a:noFill/>
        </p:spPr>
      </p:pic>
    </p:spTree>
    <p:extLst>
      <p:ext uri="{BB962C8B-B14F-4D97-AF65-F5344CB8AC3E}">
        <p14:creationId xmlns:p14="http://schemas.microsoft.com/office/powerpoint/2010/main" val="34662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rgbClr val="FF3300"/>
                </a:solidFill>
              </a:rPr>
              <a:t>Азартные игры</a:t>
            </a:r>
            <a:r>
              <a:rPr lang="ru-RU" altLang="ru-RU" smtClean="0"/>
              <a:t> 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altLang="ru-RU" sz="2400" smtClean="0"/>
              <a:t>Помните, что  нельзя играть на деньги.  Играйте в не менее увлекательные игры, те, которые не предполагают использование наличных или безналичных проигрышей/выигрышей</a:t>
            </a:r>
          </a:p>
        </p:txBody>
      </p:sp>
      <p:pic>
        <p:nvPicPr>
          <p:cNvPr id="19460" name="Picture 6" descr="4_640x4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341438"/>
            <a:ext cx="34559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7" descr="c167343196b53a0ad966a0d5b65dbfa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149725"/>
            <a:ext cx="28384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63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smtClean="0">
                <a:solidFill>
                  <a:schemeClr val="hlink"/>
                </a:solidFill>
              </a:rPr>
              <a:t>Онлайновое пиратство</a:t>
            </a:r>
            <a:r>
              <a:rPr lang="ru-RU" altLang="ru-RU" smtClean="0"/>
              <a:t> 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altLang="ru-RU" sz="2400" smtClean="0"/>
              <a:t>Помните! Пиратство, по сути, обычное воровство, и вы, скорее всего, вряд ли захотите стать вором. Знайте, что подлинные (лицензионные) продукты всегда выгоднее и надежнее пиратской продукции. </a:t>
            </a:r>
          </a:p>
        </p:txBody>
      </p:sp>
      <p:pic>
        <p:nvPicPr>
          <p:cNvPr id="20484" name="Picture 7" descr="d061580fc5f4948e730806cca0ec8e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2349500"/>
            <a:ext cx="3960812" cy="2693988"/>
          </a:xfrm>
          <a:noFill/>
        </p:spPr>
      </p:pic>
    </p:spTree>
    <p:extLst>
      <p:ext uri="{BB962C8B-B14F-4D97-AF65-F5344CB8AC3E}">
        <p14:creationId xmlns:p14="http://schemas.microsoft.com/office/powerpoint/2010/main" val="299556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title"/>
          </p:nvPr>
        </p:nvSpPr>
        <p:spPr>
          <a:xfrm>
            <a:off x="2484438" y="274638"/>
            <a:ext cx="6202362" cy="1143000"/>
          </a:xfrm>
        </p:spPr>
        <p:txBody>
          <a:bodyPr/>
          <a:lstStyle/>
          <a:p>
            <a:pPr eaLnBrk="1" hangingPunct="1"/>
            <a:r>
              <a:rPr lang="ru-RU" altLang="ru-RU" b="1" u="sng" smtClean="0"/>
              <a:t>Интернет - дневники</a:t>
            </a:r>
            <a:r>
              <a:rPr lang="ru-RU" altLang="ru-RU" smtClean="0"/>
              <a:t> </a:t>
            </a:r>
          </a:p>
        </p:txBody>
      </p:sp>
      <p:sp>
        <p:nvSpPr>
          <p:cNvPr id="21507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Никогда не публикуйте в них какую-либо личную информацию, в том числе фамилию, контактную информацию, домашний адрес, номера телефонов, название школы, адрес электронной почты, фамилии друзей или родственников, свои имена в программах мгновенного обмена сообщениями, возраст или дату рождения.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Никогда не помещайте в журнале провокационные фотографии, свои или чьи-либо еще, и всегда проверяйте, не раскрывают ли изображения или даже задний план фотографий какую-либо личную информацию.</a:t>
            </a:r>
          </a:p>
        </p:txBody>
      </p:sp>
      <p:pic>
        <p:nvPicPr>
          <p:cNvPr id="21508" name="Picture 9" descr="Blog-with-mous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192337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0" descr="our_pr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5451475"/>
            <a:ext cx="210661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21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8" y="908050"/>
            <a:ext cx="5554662" cy="1143000"/>
          </a:xfrm>
        </p:spPr>
        <p:txBody>
          <a:bodyPr/>
          <a:lstStyle/>
          <a:p>
            <a:pPr eaLnBrk="1" hangingPunct="1"/>
            <a:r>
              <a:rPr lang="ru-RU" altLang="ru-RU" sz="4000" b="1" smtClean="0"/>
              <a:t>Интернет-хулиганство</a:t>
            </a:r>
            <a:r>
              <a:rPr lang="ru-RU" altLang="ru-RU" sz="4000" smtClean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pPr eaLnBrk="1" hangingPunct="1"/>
            <a:r>
              <a:rPr lang="ru-RU" altLang="ru-RU" smtClean="0"/>
              <a:t>Игнорируйте интернет- хулиганов. Если вы не будете реагировать на их воздействия, большинству из них это, в конце концов, надоест и они уйдут.</a:t>
            </a:r>
          </a:p>
        </p:txBody>
      </p:sp>
      <p:pic>
        <p:nvPicPr>
          <p:cNvPr id="22532" name="Picture 4" descr="18165_9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3341687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80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938" y="908050"/>
            <a:ext cx="5122862" cy="1143000"/>
          </a:xfrm>
        </p:spPr>
        <p:txBody>
          <a:bodyPr/>
          <a:lstStyle/>
          <a:p>
            <a:pPr eaLnBrk="1" hangingPunct="1"/>
            <a:r>
              <a:rPr lang="ru-RU" altLang="ru-RU" sz="4000" b="1" u="sng" smtClean="0"/>
              <a:t>Недостоверная информация</a:t>
            </a:r>
            <a:r>
              <a:rPr lang="ru-RU" altLang="ru-RU" sz="4000" smtClean="0"/>
              <a:t> </a:t>
            </a:r>
          </a:p>
        </p:txBody>
      </p:sp>
      <p:sp>
        <p:nvSpPr>
          <p:cNvPr id="2355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2924175"/>
            <a:ext cx="8229600" cy="3201988"/>
          </a:xfrm>
        </p:spPr>
        <p:txBody>
          <a:bodyPr/>
          <a:lstStyle/>
          <a:p>
            <a:pPr eaLnBrk="1" hangingPunct="1"/>
            <a:r>
              <a:rPr lang="ru-RU" altLang="ru-RU" smtClean="0"/>
              <a:t>Всегда проверяйте собранную в Сети информацию по другим источникам. Для проверки материалов обратитесь к другим сайтам или СМИ – газетам, журналам и книгам. </a:t>
            </a:r>
          </a:p>
        </p:txBody>
      </p:sp>
      <p:pic>
        <p:nvPicPr>
          <p:cNvPr id="23556" name="Picture 9" descr="1_0_300_19 mar 12 slu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870450"/>
            <a:ext cx="1649412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0" descr="3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2592388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33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74638"/>
            <a:ext cx="7632700" cy="1143000"/>
          </a:xfrm>
        </p:spPr>
        <p:txBody>
          <a:bodyPr/>
          <a:lstStyle/>
          <a:p>
            <a:pPr eaLnBrk="1" hangingPunct="1"/>
            <a:r>
              <a:rPr lang="ru-RU" altLang="ru-RU" sz="4000" b="1" smtClean="0"/>
              <a:t>Материалы нежелательного содержания</a:t>
            </a:r>
            <a:r>
              <a:rPr lang="ru-RU" altLang="ru-RU" sz="4000" smtClean="0"/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59113" y="2276475"/>
            <a:ext cx="5770562" cy="3128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Используйте средства фильтрации нежелательного материала (например, MSN Premium’s Parental </a:t>
            </a:r>
            <a:r>
              <a:rPr lang="en-US" altLang="ru-RU" sz="2400" smtClean="0"/>
              <a:t>Controls</a:t>
            </a:r>
            <a:r>
              <a:rPr lang="ru-RU" altLang="ru-RU" sz="2400" smtClean="0"/>
              <a:t> или встроенные в </a:t>
            </a:r>
            <a:r>
              <a:rPr lang="en-US" altLang="ru-RU" sz="2400" smtClean="0"/>
              <a:t>Internet Explorer</a:t>
            </a:r>
            <a:r>
              <a:rPr lang="ru-RU" altLang="ru-RU" sz="2400" smtClean="0"/>
              <a:t>®). Научитесь критически относиться к содержанию онлайновых материалов и не доверять им.</a:t>
            </a:r>
          </a:p>
        </p:txBody>
      </p:sp>
      <p:pic>
        <p:nvPicPr>
          <p:cNvPr id="24580" name="Picture 4" descr="fil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2840038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08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altLang="ru-RU" sz="2800" b="1" i="1" smtClean="0"/>
              <a:t>Интернет может быть прекрасным и полезным средством для обучения, отдыха или общения с друзьями. Но – как и реальный мир – Сеть тоже может быть опасна!</a:t>
            </a:r>
          </a:p>
        </p:txBody>
      </p:sp>
      <p:pic>
        <p:nvPicPr>
          <p:cNvPr id="58376" name="Picture 8" descr="_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2500" y="2357438"/>
            <a:ext cx="3810000" cy="3009900"/>
          </a:xfrm>
          <a:noFill/>
        </p:spPr>
      </p:pic>
      <p:pic>
        <p:nvPicPr>
          <p:cNvPr id="583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0"/>
            <a:ext cx="1730375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WordArt 10"/>
          <p:cNvSpPr>
            <a:spLocks noChangeArrowheads="1" noChangeShapeType="1" noTextEdit="1"/>
          </p:cNvSpPr>
          <p:nvPr/>
        </p:nvSpPr>
        <p:spPr bwMode="auto">
          <a:xfrm>
            <a:off x="2627313" y="333375"/>
            <a:ext cx="5545137" cy="9810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Помни!</a:t>
            </a:r>
          </a:p>
        </p:txBody>
      </p:sp>
    </p:spTree>
    <p:extLst>
      <p:ext uri="{BB962C8B-B14F-4D97-AF65-F5344CB8AC3E}">
        <p14:creationId xmlns:p14="http://schemas.microsoft.com/office/powerpoint/2010/main" val="41338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8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8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8175" y="2967335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9513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оседство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</TotalTime>
  <Words>599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Соседство</vt:lpstr>
      <vt:lpstr>Исполнительная</vt:lpstr>
      <vt:lpstr>Единый урок безопасности в сети «Интернет»</vt:lpstr>
      <vt:lpstr>Презентация PowerPoint</vt:lpstr>
      <vt:lpstr>Презентация PowerPoint</vt:lpstr>
      <vt:lpstr>       Советы по безопасности при работе на общедоступном компьютере: </vt:lpstr>
      <vt:lpstr>Преступники в Интернете </vt:lpstr>
      <vt:lpstr>Вредоносные программы.</vt:lpstr>
      <vt:lpstr>Интернет-мошенничество и хищение данных с кредитной карты </vt:lpstr>
      <vt:lpstr>Азартные игры </vt:lpstr>
      <vt:lpstr>Онлайновое пиратство </vt:lpstr>
      <vt:lpstr>Интернет - дневники </vt:lpstr>
      <vt:lpstr>Интернет-хулиганство </vt:lpstr>
      <vt:lpstr>Недостоверная информация </vt:lpstr>
      <vt:lpstr>Материалы нежелательного содержания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Единый урок безопасности в сети «Интернет»</dc:title>
  <dc:creator>Пользователь</dc:creator>
  <cp:lastModifiedBy>-</cp:lastModifiedBy>
  <cp:revision>5</cp:revision>
  <dcterms:created xsi:type="dcterms:W3CDTF">2020-12-08T17:36:17Z</dcterms:created>
  <dcterms:modified xsi:type="dcterms:W3CDTF">2020-12-12T18:24:56Z</dcterms:modified>
</cp:coreProperties>
</file>