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71" r:id="rId7"/>
    <p:sldId id="261" r:id="rId8"/>
    <p:sldId id="262" r:id="rId9"/>
    <p:sldId id="263" r:id="rId10"/>
    <p:sldId id="264" r:id="rId11"/>
    <p:sldId id="272" r:id="rId12"/>
    <p:sldId id="265" r:id="rId13"/>
    <p:sldId id="266" r:id="rId14"/>
    <p:sldId id="267" r:id="rId15"/>
    <p:sldId id="277" r:id="rId16"/>
    <p:sldId id="268" r:id="rId17"/>
    <p:sldId id="269" r:id="rId18"/>
    <p:sldId id="270" r:id="rId19"/>
    <p:sldId id="273" r:id="rId20"/>
    <p:sldId id="274" r:id="rId21"/>
    <p:sldId id="275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80945-8E3C-4C2A-99D5-39099AED2EC9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75D8C-574E-484C-ADF1-4DA1E6C691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75D8C-574E-484C-ADF1-4DA1E6C691FE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975D8C-574E-484C-ADF1-4DA1E6C691FE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1.jpeg"/><Relationship Id="rId7" Type="http://schemas.openxmlformats.org/officeDocument/2006/relationships/image" Target="../media/image1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15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mishka-knizhka.ru/rasskazy-dlya-detej/rasskazy-nosova/na-gorke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8712968" cy="3960440"/>
          </a:xfrm>
        </p:spPr>
        <p:txBody>
          <a:bodyPr>
            <a:normAutofit/>
          </a:bodyPr>
          <a:lstStyle/>
          <a:p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Урок литературного чтения 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40152" y="6021288"/>
            <a:ext cx="3016424" cy="648072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Работу выполнила студентка 37 группы Селезнева Инна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81065493_large_masha_i_medved_02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832" y="3140968"/>
            <a:ext cx="2736304" cy="27363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9"/>
            <a:ext cx="8435280" cy="3024335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Дыхательная гимнастика</a:t>
            </a:r>
          </a:p>
          <a:p>
            <a:pPr lvl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Вдох носом выдох через рот</a:t>
            </a:r>
          </a:p>
          <a:p>
            <a:pPr lvl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Нюхаем цветы</a:t>
            </a:r>
          </a:p>
          <a:p>
            <a:pPr lvl="0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Тушим свечи</a:t>
            </a:r>
          </a:p>
          <a:p>
            <a:endParaRPr lang="ru-RU" sz="4000" dirty="0"/>
          </a:p>
        </p:txBody>
      </p:sp>
      <p:pic>
        <p:nvPicPr>
          <p:cNvPr id="4" name="Рисунок 3" descr="ori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2420888"/>
            <a:ext cx="3356992" cy="3356992"/>
          </a:xfrm>
          <a:prstGeom prst="rect">
            <a:avLst/>
          </a:prstGeom>
        </p:spPr>
      </p:pic>
      <p:pic>
        <p:nvPicPr>
          <p:cNvPr id="5" name="Рисунок 4" descr="410addf0d057720d50b4e8c687db5dd4--bouquet-of-roses-basket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334402"/>
            <a:ext cx="3528392" cy="35235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Отработка дикции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Ло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ло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ло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- вновь на улице тепло.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i="1" dirty="0" err="1" smtClean="0">
                <a:latin typeface="Times New Roman" pitchFamily="18" charset="0"/>
                <a:cs typeface="Times New Roman" pitchFamily="18" charset="0"/>
              </a:rPr>
              <a:t>Ра-ра-ра</a:t>
            </a: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 – во дворе стоит гора.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Ре-ре-ре – сидит Котька на горе.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Интонационная разминка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Ребята строили горку во дворе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24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15816" y="2348880"/>
            <a:ext cx="3096344" cy="39710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Chaikovsky-213-57-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1823679" cy="2620888"/>
          </a:xfrm>
        </p:spPr>
      </p:pic>
      <p:pic>
        <p:nvPicPr>
          <p:cNvPr id="5" name="Рисунок 4" descr="hello_html_ac94823.jpg"/>
          <p:cNvPicPr>
            <a:picLocks noChangeAspect="1"/>
          </p:cNvPicPr>
          <p:nvPr/>
        </p:nvPicPr>
        <p:blipFill>
          <a:blip r:embed="rId3" cstate="print"/>
          <a:srcRect b="11515"/>
          <a:stretch>
            <a:fillRect/>
          </a:stretch>
        </p:blipFill>
        <p:spPr>
          <a:xfrm>
            <a:off x="3563888" y="260649"/>
            <a:ext cx="2112250" cy="2592287"/>
          </a:xfrm>
          <a:prstGeom prst="rect">
            <a:avLst/>
          </a:prstGeom>
        </p:spPr>
      </p:pic>
      <p:pic>
        <p:nvPicPr>
          <p:cNvPr id="7" name="Рисунок 6" descr="regnum_picture_15456646811889165_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3789040"/>
            <a:ext cx="1955147" cy="2648613"/>
          </a:xfrm>
          <a:prstGeom prst="rect">
            <a:avLst/>
          </a:prstGeom>
        </p:spPr>
      </p:pic>
      <p:pic>
        <p:nvPicPr>
          <p:cNvPr id="9" name="Рисунок 8" descr="32_71_cr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16216" y="188640"/>
            <a:ext cx="2162393" cy="26382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80928"/>
            <a:ext cx="2376264" cy="792088"/>
          </a:xfrm>
        </p:spPr>
        <p:txBody>
          <a:bodyPr>
            <a:norm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П.Чайковскии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̆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haikovsky-213-57-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1823679" cy="2620888"/>
          </a:xfrm>
        </p:spPr>
      </p:pic>
      <p:pic>
        <p:nvPicPr>
          <p:cNvPr id="5" name="Рисунок 4" descr="hello_html_ac94823.jpg"/>
          <p:cNvPicPr>
            <a:picLocks noChangeAspect="1"/>
          </p:cNvPicPr>
          <p:nvPr/>
        </p:nvPicPr>
        <p:blipFill>
          <a:blip r:embed="rId3" cstate="print"/>
          <a:srcRect b="11515"/>
          <a:stretch>
            <a:fillRect/>
          </a:stretch>
        </p:blipFill>
        <p:spPr>
          <a:xfrm>
            <a:off x="3563888" y="260649"/>
            <a:ext cx="2112250" cy="25922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91880" y="2996952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А.С. Пушкин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regnum_picture_15456646811889165_b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3789040"/>
            <a:ext cx="1955147" cy="26486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32040" y="6396335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Н.Носов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32_71_cr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16216" y="188640"/>
            <a:ext cx="2162393" cy="263829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660232" y="3140968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И.К. Крылов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644008" cy="6583362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Писатель родился в Киеве 23 ноября 1908 года. Его отец был артистом, а заодно подрабатывал железнодорожником. Все свое детство Николай провел в небольшом городишке Ирпень под Киевом, где он и пошел учиться в гимназию</a:t>
            </a:r>
            <a:r>
              <a:rPr lang="ru-RU" sz="3200" dirty="0" smtClean="0"/>
              <a:t> </a:t>
            </a:r>
            <a:endParaRPr lang="ru-RU" sz="3200" dirty="0"/>
          </a:p>
        </p:txBody>
      </p:sp>
      <p:pic>
        <p:nvPicPr>
          <p:cNvPr id="6" name="Содержимое 5" descr="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9355" y="836613"/>
            <a:ext cx="3707853" cy="5472112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1960" y="0"/>
            <a:ext cx="4932040" cy="6597352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юности будущий писатель сильно увлекся химией, у него была даже своя лаборатория на чердаке, где он с друзьями проводил свои опыты. Тогда-то он и начал мечтать о профессии химика и захотел поступить в Киевский политехнический институт. Для этого он пошел учиться в вечернюю профшколу, по окончании которой его планы резко поменялись. В свои 19 лет он решил, что будет учиться в Киевском художественном институте.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2i5ac67076bd1e58.9238410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5269" y="1047750"/>
            <a:ext cx="3505200" cy="47625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188640"/>
            <a:ext cx="4608512" cy="6480720"/>
          </a:xfrm>
        </p:spPr>
        <p:txBody>
          <a:bodyPr>
            <a:noAutofit/>
          </a:bodyPr>
          <a:lstStyle/>
          <a:p>
            <a:pPr algn="l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Затем, после двух лет обучения, в 1929 году переводится в Московский институт кинематографии Николай Носов. Биография содержит сведения о том, что в 1932 году он успешно его закончил и пошел работать режиссером и постановщиком анимационных, учебных и научных фильмов.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d98857d860d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484784"/>
            <a:ext cx="3888680" cy="388868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6926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32849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835696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267744" y="6926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6926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6926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267744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131840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699792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63888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267744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699792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131840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3563888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267744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699792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131840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995936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563888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4427984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2699792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2267744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563888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131840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5292080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4860032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995936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2699792" y="32849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2267744" y="32849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5292080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4860032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4427984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995936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3563888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131840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2699792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2267744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1475656" y="6926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1475656" y="112474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1475656" y="155679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1475656" y="19888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475656" y="24208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1475656" y="285293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1475656" y="32849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pic>
        <p:nvPicPr>
          <p:cNvPr id="55" name="Рисунок 54" descr="f23bce9d82a48edbae7187d12857fa1c60297e4a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5120" y="0"/>
            <a:ext cx="2348880" cy="2348880"/>
          </a:xfrm>
          <a:prstGeom prst="rect">
            <a:avLst/>
          </a:prstGeom>
        </p:spPr>
      </p:pic>
      <p:pic>
        <p:nvPicPr>
          <p:cNvPr id="56" name="Рисунок 55" descr="img_5702bbcd133a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77072"/>
            <a:ext cx="3226815" cy="2780928"/>
          </a:xfrm>
          <a:prstGeom prst="rect">
            <a:avLst/>
          </a:prstGeom>
        </p:spPr>
      </p:pic>
      <p:pic>
        <p:nvPicPr>
          <p:cNvPr id="57" name="Рисунок 56" descr="griby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36886" y="4725144"/>
            <a:ext cx="3207114" cy="2132856"/>
          </a:xfrm>
          <a:prstGeom prst="rect">
            <a:avLst/>
          </a:prstGeom>
        </p:spPr>
      </p:pic>
      <p:pic>
        <p:nvPicPr>
          <p:cNvPr id="58" name="Рисунок 57" descr="102436946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91880" y="4093096"/>
            <a:ext cx="2253397" cy="2764904"/>
          </a:xfrm>
          <a:prstGeom prst="rect">
            <a:avLst/>
          </a:prstGeom>
        </p:spPr>
      </p:pic>
      <p:pic>
        <p:nvPicPr>
          <p:cNvPr id="59" name="Рисунок 58" descr="de401b86f0f7bc19f67cf52d587edd1e.jpg"/>
          <p:cNvPicPr>
            <a:picLocks noChangeAspect="1"/>
          </p:cNvPicPr>
          <p:nvPr/>
        </p:nvPicPr>
        <p:blipFill>
          <a:blip r:embed="rId6" cstate="print"/>
          <a:srcRect l="20116" r="25769"/>
          <a:stretch>
            <a:fillRect/>
          </a:stretch>
        </p:blipFill>
        <p:spPr>
          <a:xfrm>
            <a:off x="0" y="404664"/>
            <a:ext cx="1469051" cy="2088232"/>
          </a:xfrm>
          <a:prstGeom prst="rect">
            <a:avLst/>
          </a:prstGeom>
        </p:spPr>
      </p:pic>
      <p:pic>
        <p:nvPicPr>
          <p:cNvPr id="60" name="Рисунок 59" descr="sm_ful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87101" y="2348880"/>
            <a:ext cx="3256899" cy="2304256"/>
          </a:xfrm>
          <a:prstGeom prst="rect">
            <a:avLst/>
          </a:prstGeom>
        </p:spPr>
      </p:pic>
      <p:pic>
        <p:nvPicPr>
          <p:cNvPr id="61" name="Рисунок 60" descr="nature-grass-plant-field-lawn-meadow-dandelion-seed-flower-summer-floral-green-natural-botany-flora-wildflower-macro-photography-blowball-flowering-plant-daisy-family-grass-family-plant-stem-land-plant-95249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flipH="1">
            <a:off x="4427983" y="0"/>
            <a:ext cx="2363755" cy="17728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835696" y="6926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35696" y="32849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35696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35696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35696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67744" y="6926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99792" y="6926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31840" y="69269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67744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31840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699792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63888" y="112474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з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67744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699792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131840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63888" y="1556792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267744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699792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131840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95936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563888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427984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ч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699792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267744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563888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131840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292080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860032" y="1988840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95936" y="2420888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699792" y="32849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267744" y="3284984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5292080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860032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427984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995936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563888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</a:rPr>
              <a:t>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131840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699792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267744" y="2852936"/>
            <a:ext cx="4320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475656" y="69269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9" name="TextBox 48"/>
          <p:cNvSpPr txBox="1"/>
          <p:nvPr/>
        </p:nvSpPr>
        <p:spPr>
          <a:xfrm>
            <a:off x="1475656" y="112474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50" name="TextBox 49"/>
          <p:cNvSpPr txBox="1"/>
          <p:nvPr/>
        </p:nvSpPr>
        <p:spPr>
          <a:xfrm>
            <a:off x="1475656" y="155679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1475656" y="19888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52" name="TextBox 51"/>
          <p:cNvSpPr txBox="1"/>
          <p:nvPr/>
        </p:nvSpPr>
        <p:spPr>
          <a:xfrm>
            <a:off x="1475656" y="24208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1475656" y="285293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1475656" y="328498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pic>
        <p:nvPicPr>
          <p:cNvPr id="55" name="Рисунок 54" descr="img_5702bbcd133a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31938"/>
            <a:ext cx="3511253" cy="3026062"/>
          </a:xfrm>
          <a:prstGeom prst="rect">
            <a:avLst/>
          </a:prstGeom>
        </p:spPr>
      </p:pic>
      <p:pic>
        <p:nvPicPr>
          <p:cNvPr id="56" name="Рисунок 55" descr="de401b86f0f7bc19f67cf52d587edd1e.jpg"/>
          <p:cNvPicPr>
            <a:picLocks noChangeAspect="1"/>
          </p:cNvPicPr>
          <p:nvPr/>
        </p:nvPicPr>
        <p:blipFill>
          <a:blip r:embed="rId3" cstate="print"/>
          <a:srcRect l="21731" r="25770"/>
          <a:stretch>
            <a:fillRect/>
          </a:stretch>
        </p:blipFill>
        <p:spPr>
          <a:xfrm>
            <a:off x="0" y="764704"/>
            <a:ext cx="1498495" cy="2195627"/>
          </a:xfrm>
          <a:prstGeom prst="rect">
            <a:avLst/>
          </a:prstGeom>
        </p:spPr>
      </p:pic>
      <p:pic>
        <p:nvPicPr>
          <p:cNvPr id="57" name="Рисунок 56" descr="10243694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1880" y="4293096"/>
            <a:ext cx="2090397" cy="2564904"/>
          </a:xfrm>
          <a:prstGeom prst="rect">
            <a:avLst/>
          </a:prstGeom>
        </p:spPr>
      </p:pic>
      <p:pic>
        <p:nvPicPr>
          <p:cNvPr id="58" name="Рисунок 57" descr="griby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28610" y="4653136"/>
            <a:ext cx="3315390" cy="2204864"/>
          </a:xfrm>
          <a:prstGeom prst="rect">
            <a:avLst/>
          </a:prstGeom>
        </p:spPr>
      </p:pic>
      <p:pic>
        <p:nvPicPr>
          <p:cNvPr id="59" name="Рисунок 58" descr="f23bce9d82a48edbae7187d12857fa1c60297e4a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011144" y="0"/>
            <a:ext cx="2132856" cy="2132856"/>
          </a:xfrm>
          <a:prstGeom prst="rect">
            <a:avLst/>
          </a:prstGeom>
        </p:spPr>
      </p:pic>
      <p:pic>
        <p:nvPicPr>
          <p:cNvPr id="60" name="Рисунок 59" descr="sm_ful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2132856"/>
            <a:ext cx="3131840" cy="2215777"/>
          </a:xfrm>
          <a:prstGeom prst="rect">
            <a:avLst/>
          </a:prstGeom>
        </p:spPr>
      </p:pic>
      <p:pic>
        <p:nvPicPr>
          <p:cNvPr id="61" name="Рисунок 60" descr="nature-grass-plant-field-lawn-meadow-dandelion-seed-flower-summer-floral-green-natural-botany-flora-wildflower-macro-photography-blowball-flowering-plant-daisy-family-grass-family-plant-stem-land-plant-95249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99992" y="0"/>
            <a:ext cx="2555776" cy="19168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9912" y="476672"/>
            <a:ext cx="5364088" cy="6381328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ГОРКА, и, род. мн. рок, ж. 1. см. гора.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2. Застеклённый шкафчик для красивой посуды, фарфора.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Сужающаяся кверху кучка, кипка чего-н. Г. книг. Ссыпать семена горкой.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4. Система железнодорожных путей с уклоном для сортировки вагонов (спец.). Сортировочная г.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Фигура пилотажа полёт по восходящей траектории без крена (спец.).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• Красная горка (устар.) первая неделя после пасхальной, время свадеб в старину. Сыграть свадьбу на Красную горку.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102158208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980728"/>
            <a:ext cx="3429329" cy="5282663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99c9e07414561d49d100351ef192eb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196443"/>
            <a:ext cx="4824536" cy="6465039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/>
              <a:t> Словарная работа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4525963"/>
          </a:xfrm>
        </p:spPr>
        <p:txBody>
          <a:bodyPr/>
          <a:lstStyle/>
          <a:p>
            <a:r>
              <a:rPr lang="ru-RU" b="1" dirty="0" smtClean="0"/>
              <a:t>Дворницкая</a:t>
            </a:r>
            <a:r>
              <a:rPr lang="ru-RU" dirty="0" smtClean="0"/>
              <a:t> – помещение для дворника, работника, поддерживающего порядок и чистоту на улице.</a:t>
            </a:r>
          </a:p>
          <a:p>
            <a:r>
              <a:rPr lang="ru-RU" b="1" dirty="0" smtClean="0"/>
              <a:t>На четвереньках </a:t>
            </a:r>
            <a:r>
              <a:rPr lang="ru-RU" dirty="0" smtClean="0"/>
              <a:t>- поза, в которой человек стоит, одновременно опираясь на обе руки и ноги</a:t>
            </a:r>
          </a:p>
          <a:p>
            <a:endParaRPr lang="ru-RU" dirty="0"/>
          </a:p>
        </p:txBody>
      </p:sp>
      <p:pic>
        <p:nvPicPr>
          <p:cNvPr id="5" name="Рисунок 4" descr="14-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645024"/>
            <a:ext cx="5255865" cy="29513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Рассказ Н.Носова «На горке»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https://mishka-knizhka.ru/rasskazy-dlya-detej/rasskazy-nosova/na-gorke/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22322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1. насмешишь людей поспешишь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2. а семь раз отрежь  один отмерь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i="1" dirty="0" smtClean="0">
                <a:latin typeface="Times New Roman" pitchFamily="18" charset="0"/>
                <a:cs typeface="Times New Roman" pitchFamily="18" charset="0"/>
              </a:rPr>
              <a:t>3. умей ошибиться  и поправиться умел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3192bb5d95ffc1a18336cb50e131ad51f8202188509931-1-768x8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224" y="3966112"/>
            <a:ext cx="2555776" cy="2891887"/>
          </a:xfrm>
          <a:prstGeom prst="rect">
            <a:avLst/>
          </a:prstGeom>
        </p:spPr>
      </p:pic>
      <p:pic>
        <p:nvPicPr>
          <p:cNvPr id="6" name="Рисунок 5" descr="pospeshi-liudei-nasmeshish.jpg"/>
          <p:cNvPicPr>
            <a:picLocks noChangeAspect="1"/>
          </p:cNvPicPr>
          <p:nvPr/>
        </p:nvPicPr>
        <p:blipFill>
          <a:blip r:embed="rId3" cstate="print"/>
          <a:srcRect l="29328" r="27360" b="9751"/>
          <a:stretch>
            <a:fillRect/>
          </a:stretch>
        </p:blipFill>
        <p:spPr>
          <a:xfrm>
            <a:off x="0" y="3693608"/>
            <a:ext cx="2699792" cy="3164391"/>
          </a:xfrm>
          <a:prstGeom prst="rect">
            <a:avLst/>
          </a:prstGeom>
        </p:spPr>
      </p:pic>
      <p:pic>
        <p:nvPicPr>
          <p:cNvPr id="5" name="Рисунок 4" descr="33bdcb486b1e66d6cea3ba6b75b1e78c.jpg"/>
          <p:cNvPicPr>
            <a:picLocks noChangeAspect="1"/>
          </p:cNvPicPr>
          <p:nvPr/>
        </p:nvPicPr>
        <p:blipFill>
          <a:blip r:embed="rId4" cstate="print"/>
          <a:srcRect t="17321"/>
          <a:stretch>
            <a:fillRect/>
          </a:stretch>
        </p:blipFill>
        <p:spPr>
          <a:xfrm>
            <a:off x="2339752" y="2420888"/>
            <a:ext cx="4249932" cy="19888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39"/>
            <a:ext cx="8892480" cy="266429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1.Поспешишь – людей насмешишь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2. Семь раз отмерь, а один отрежь.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i="1" dirty="0" smtClean="0">
                <a:latin typeface="Times New Roman" pitchFamily="18" charset="0"/>
                <a:cs typeface="Times New Roman" pitchFamily="18" charset="0"/>
              </a:rPr>
              <a:t>3. Умел ошибиться, умей и поправиться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3bdcb486b1e66d6cea3ba6b75b1e78c.jpg"/>
          <p:cNvPicPr>
            <a:picLocks noChangeAspect="1"/>
          </p:cNvPicPr>
          <p:nvPr/>
        </p:nvPicPr>
        <p:blipFill>
          <a:blip r:embed="rId2" cstate="print"/>
          <a:srcRect t="22554" b="11998"/>
          <a:stretch>
            <a:fillRect/>
          </a:stretch>
        </p:blipFill>
        <p:spPr>
          <a:xfrm>
            <a:off x="2339752" y="2276872"/>
            <a:ext cx="4392488" cy="1627164"/>
          </a:xfrm>
          <a:prstGeom prst="rect">
            <a:avLst/>
          </a:prstGeom>
        </p:spPr>
      </p:pic>
      <p:pic>
        <p:nvPicPr>
          <p:cNvPr id="5" name="Рисунок 4" descr="d3192bb5d95ffc1a18336cb50e131ad51f8202188509931-1-768x8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3803156"/>
            <a:ext cx="2699792" cy="3054843"/>
          </a:xfrm>
          <a:prstGeom prst="rect">
            <a:avLst/>
          </a:prstGeom>
        </p:spPr>
      </p:pic>
      <p:pic>
        <p:nvPicPr>
          <p:cNvPr id="6" name="Рисунок 5" descr="pospeshi-liudei-nasmeshish.jpg"/>
          <p:cNvPicPr>
            <a:picLocks noChangeAspect="1"/>
          </p:cNvPicPr>
          <p:nvPr/>
        </p:nvPicPr>
        <p:blipFill>
          <a:blip r:embed="rId4" cstate="print"/>
          <a:srcRect l="28344" r="29328" b="9751"/>
          <a:stretch>
            <a:fillRect/>
          </a:stretch>
        </p:blipFill>
        <p:spPr>
          <a:xfrm>
            <a:off x="0" y="3620018"/>
            <a:ext cx="2699792" cy="323798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0618_000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076056" y="3909852"/>
            <a:ext cx="3312368" cy="2751136"/>
          </a:xfrm>
        </p:spPr>
      </p:pic>
      <p:pic>
        <p:nvPicPr>
          <p:cNvPr id="5" name="Рисунок 4" descr="76485f3f1d6a17ad13de3d8d7bdbc0b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19872" y="332656"/>
            <a:ext cx="2320566" cy="3247641"/>
          </a:xfrm>
          <a:prstGeom prst="rect">
            <a:avLst/>
          </a:prstGeom>
        </p:spPr>
      </p:pic>
      <p:pic>
        <p:nvPicPr>
          <p:cNvPr id="6" name="Рисунок 5" descr="img2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789040"/>
            <a:ext cx="3840427" cy="2880320"/>
          </a:xfrm>
          <a:prstGeom prst="rect">
            <a:avLst/>
          </a:prstGeom>
        </p:spPr>
      </p:pic>
      <p:pic>
        <p:nvPicPr>
          <p:cNvPr id="7" name="Рисунок 6" descr="244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404663"/>
            <a:ext cx="2304256" cy="2955209"/>
          </a:xfrm>
          <a:prstGeom prst="rect">
            <a:avLst/>
          </a:prstGeom>
        </p:spPr>
      </p:pic>
      <p:pic>
        <p:nvPicPr>
          <p:cNvPr id="8" name="Рисунок 7" descr="na-gorke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7544" y="188640"/>
            <a:ext cx="2304256" cy="30845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0" y="328498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№1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851920" y="350100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372200" y="328498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№3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021288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№4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427984" y="630932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№5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90618_0007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3933056"/>
            <a:ext cx="3312368" cy="2751136"/>
          </a:xfrm>
        </p:spPr>
      </p:pic>
      <p:pic>
        <p:nvPicPr>
          <p:cNvPr id="5" name="Рисунок 4" descr="76485f3f1d6a17ad13de3d8d7bdbc0b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0192" y="188640"/>
            <a:ext cx="2320566" cy="3247641"/>
          </a:xfrm>
          <a:prstGeom prst="rect">
            <a:avLst/>
          </a:prstGeom>
        </p:spPr>
      </p:pic>
      <p:pic>
        <p:nvPicPr>
          <p:cNvPr id="6" name="Рисунок 5" descr="img28.jpg"/>
          <p:cNvPicPr>
            <a:picLocks noChangeAspect="1"/>
          </p:cNvPicPr>
          <p:nvPr/>
        </p:nvPicPr>
        <p:blipFill>
          <a:blip r:embed="rId5" cstate="print"/>
          <a:srcRect l="13125" r="6250"/>
          <a:stretch>
            <a:fillRect/>
          </a:stretch>
        </p:blipFill>
        <p:spPr>
          <a:xfrm>
            <a:off x="2915816" y="260648"/>
            <a:ext cx="3096344" cy="2880320"/>
          </a:xfrm>
          <a:prstGeom prst="rect">
            <a:avLst/>
          </a:prstGeom>
        </p:spPr>
      </p:pic>
      <p:pic>
        <p:nvPicPr>
          <p:cNvPr id="7" name="Рисунок 6" descr="244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332656"/>
            <a:ext cx="2304256" cy="2955209"/>
          </a:xfrm>
          <a:prstGeom prst="rect">
            <a:avLst/>
          </a:prstGeom>
        </p:spPr>
      </p:pic>
      <p:pic>
        <p:nvPicPr>
          <p:cNvPr id="8" name="Рисунок 7" descr="na-gorke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0" y="3573016"/>
            <a:ext cx="2304256" cy="30845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60232" y="648866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№1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524328" y="3140968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№2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23528" y="335699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№3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851920" y="3356992"/>
            <a:ext cx="899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№4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648866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№5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8864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1. Я познакомился...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2.</a:t>
            </a:r>
            <a:r>
              <a:rPr lang="ru-RU" dirty="0" smtClean="0"/>
              <a:t> </a:t>
            </a:r>
            <a:r>
              <a:rPr lang="ru-RU" b="1" dirty="0" smtClean="0"/>
              <a:t>Я научился...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3. Мне было интересно...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4. Мне было трудно...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5. Больше всего мне понравилось...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6. Я понял, что... </a:t>
            </a:r>
            <a:endParaRPr lang="ru-RU" dirty="0"/>
          </a:p>
        </p:txBody>
      </p:sp>
      <p:pic>
        <p:nvPicPr>
          <p:cNvPr id="4" name="Рисунок 3" descr="hello_html_m19b0127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1916832"/>
            <a:ext cx="6210267" cy="46577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Домашнее задание: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Пересказ от имени Котьки.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Пересказ по картинному плану.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Пересказ по словесному плану.</a:t>
            </a:r>
          </a:p>
          <a:p>
            <a:endParaRPr lang="ru-RU" dirty="0"/>
          </a:p>
        </p:txBody>
      </p:sp>
      <p:pic>
        <p:nvPicPr>
          <p:cNvPr id="4" name="Рисунок 3" descr="orig (1)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2852936"/>
            <a:ext cx="60960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47667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8800" dirty="0" smtClean="0">
                <a:latin typeface="Times New Roman" pitchFamily="18" charset="0"/>
                <a:cs typeface="Times New Roman" pitchFamily="18" charset="0"/>
              </a:rPr>
              <a:t>Спасибо за урок</a:t>
            </a:r>
            <a:endParaRPr lang="ru-RU" sz="8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Zvg0EgsP8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2636912"/>
            <a:ext cx="7719258" cy="34055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406</Words>
  <Application>Microsoft Office PowerPoint</Application>
  <PresentationFormat>Экран (4:3)</PresentationFormat>
  <Paragraphs>109</Paragraphs>
  <Slides>22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Урок литературного чтения </vt:lpstr>
      <vt:lpstr>Слайд 2</vt:lpstr>
      <vt:lpstr>Отработка дикции </vt:lpstr>
      <vt:lpstr>Интонационная разминка</vt:lpstr>
      <vt:lpstr>Слайд 5</vt:lpstr>
      <vt:lpstr>П.Чайковский</vt:lpstr>
      <vt:lpstr>Писатель родился в Киеве 23 ноября 1908 года. Его отец был артистом, а заодно подрабатывал железнодорожником. Все свое детство Николай провел в небольшом городишке Ирпень под Киевом, где он и пошел учиться в гимназию </vt:lpstr>
      <vt:lpstr>С юности будущий писатель сильно увлекся химией, у него была даже своя лаборатория на чердаке, где он с друзьями проводил свои опыты. Тогда-то он и начал мечтать о профессии химика и захотел поступить в Киевский политехнический институт. Для этого он пошел учиться в вечернюю профшколу, по окончании которой его планы резко поменялись. В свои 19 лет он решил, что будет учиться в Киевском художественном институте. </vt:lpstr>
      <vt:lpstr>Затем, после двух лет обучения, в 1929 году переводится в Московский институт кинематографии Николай Носов. Биография содержит сведения о том, что в 1932 году он успешно его закончил и пошел работать режиссером и постановщиком анимационных, учебных и научных фильмов. </vt:lpstr>
      <vt:lpstr>Слайд 10</vt:lpstr>
      <vt:lpstr>Слайд 11</vt:lpstr>
      <vt:lpstr>ГОРКА, и, род. мн. рок, ж. 1. см. гора.  2. Застеклённый шкафчик для красивой посуды, фарфора.  3. Сужающаяся кверху кучка, кипка чего-н. Г. книг. Ссыпать семена горкой.  4. Система железнодорожных путей с уклоном для сортировки вагонов (спец.). Сортировочная г.  5. Фигура пилотажа полёт по восходящей траектории без крена (спец.).  • Красная горка (устар.) первая неделя после пасхальной, время свадеб в старину. Сыграть свадьбу на Красную горку.  </vt:lpstr>
      <vt:lpstr>Слайд 13</vt:lpstr>
      <vt:lpstr> Словарная работа </vt:lpstr>
      <vt:lpstr>Рассказ Н.Носова «На горке»</vt:lpstr>
      <vt:lpstr>Слайд 16</vt:lpstr>
      <vt:lpstr>Слайд 17</vt:lpstr>
      <vt:lpstr>Слайд 18</vt:lpstr>
      <vt:lpstr>Слайд 19</vt:lpstr>
      <vt:lpstr>Слайд 20</vt:lpstr>
      <vt:lpstr>Домашнее задание: 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36</cp:revision>
  <dcterms:created xsi:type="dcterms:W3CDTF">2020-09-05T14:32:56Z</dcterms:created>
  <dcterms:modified xsi:type="dcterms:W3CDTF">2020-09-10T04:52:44Z</dcterms:modified>
</cp:coreProperties>
</file>