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1" r:id="rId3"/>
    <p:sldId id="272" r:id="rId4"/>
    <p:sldId id="257" r:id="rId5"/>
    <p:sldId id="258" r:id="rId6"/>
    <p:sldId id="27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4" r:id="rId15"/>
    <p:sldId id="275" r:id="rId16"/>
    <p:sldId id="283" r:id="rId17"/>
    <p:sldId id="282" r:id="rId18"/>
    <p:sldId id="276" r:id="rId19"/>
    <p:sldId id="278" r:id="rId20"/>
    <p:sldId id="277" r:id="rId21"/>
    <p:sldId id="281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7" autoAdjust="0"/>
    <p:restoredTop sz="94628" autoAdjust="0"/>
  </p:normalViewPr>
  <p:slideViewPr>
    <p:cSldViewPr>
      <p:cViewPr>
        <p:scale>
          <a:sx n="60" d="100"/>
          <a:sy n="60" d="100"/>
        </p:scale>
        <p:origin x="-2040" y="-9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F5A735-F4BF-4E15-86FC-5112258AF4F5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6151C-7137-4546-BC1C-CD7490520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018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DD125-2F92-4F20-84E8-D2DC71371AF2}" type="datetimeFigureOut">
              <a:rPr lang="ru-RU" smtClean="0"/>
              <a:t>18.12.2020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2583-C081-4776-A1E2-0F5734F96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498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DD125-2F92-4F20-84E8-D2DC71371AF2}" type="datetimeFigureOut">
              <a:rPr lang="ru-RU" smtClean="0"/>
              <a:t>18.12.2020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2583-C081-4776-A1E2-0F5734F96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043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DD125-2F92-4F20-84E8-D2DC71371AF2}" type="datetimeFigureOut">
              <a:rPr lang="ru-RU" smtClean="0"/>
              <a:t>18.12.2020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2583-C081-4776-A1E2-0F5734F96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7033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DD125-2F92-4F20-84E8-D2DC71371AF2}" type="datetimeFigureOut">
              <a:rPr lang="ru-RU" smtClean="0"/>
              <a:t>18.12.2020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2583-C081-4776-A1E2-0F5734F96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224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DD125-2F92-4F20-84E8-D2DC71371AF2}" type="datetimeFigureOut">
              <a:rPr lang="ru-RU" smtClean="0"/>
              <a:t>18.12.2020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2583-C081-4776-A1E2-0F5734F96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477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DD125-2F92-4F20-84E8-D2DC71371AF2}" type="datetimeFigureOut">
              <a:rPr lang="ru-RU" smtClean="0"/>
              <a:t>18.12.2020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2583-C081-4776-A1E2-0F5734F96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6387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DD125-2F92-4F20-84E8-D2DC71371AF2}" type="datetimeFigureOut">
              <a:rPr lang="ru-RU" smtClean="0"/>
              <a:t>18.12.2020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2583-C081-4776-A1E2-0F5734F96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463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DD125-2F92-4F20-84E8-D2DC71371AF2}" type="datetimeFigureOut">
              <a:rPr lang="ru-RU" smtClean="0"/>
              <a:t>18.12.2020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2583-C081-4776-A1E2-0F5734F96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39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DD125-2F92-4F20-84E8-D2DC71371AF2}" type="datetimeFigureOut">
              <a:rPr lang="ru-RU" smtClean="0"/>
              <a:t>18.12.2020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2583-C081-4776-A1E2-0F5734F96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4821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DD125-2F92-4F20-84E8-D2DC71371AF2}" type="datetimeFigureOut">
              <a:rPr lang="ru-RU" smtClean="0"/>
              <a:t>18.12.2020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2583-C081-4776-A1E2-0F5734F96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6366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DD125-2F92-4F20-84E8-D2DC71371AF2}" type="datetimeFigureOut">
              <a:rPr lang="ru-RU" smtClean="0"/>
              <a:t>18.12.2020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02583-C081-4776-A1E2-0F5734F96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231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DD125-2F92-4F20-84E8-D2DC71371AF2}" type="datetimeFigureOut">
              <a:rPr lang="ru-RU" smtClean="0"/>
              <a:t>18.12.2020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02583-C081-4776-A1E2-0F5734F960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180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nf-ege.sdamgia.ru/problem?id=28064" TargetMode="External"/><Relationship Id="rId2" Type="http://schemas.openxmlformats.org/officeDocument/2006/relationships/hyperlink" Target="https://inf-ege.sdamgia.ru/problem?id=2806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f-ege.sdamgia.ru/problem?id=28063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inf-ege.sdamgia.ru/problem?id=27754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nf-ege.sdamgia.ru/problem?id=27756" TargetMode="External"/><Relationship Id="rId2" Type="http://schemas.openxmlformats.org/officeDocument/2006/relationships/hyperlink" Target="https://inf-ege.sdamgia.ru/problem?id=27755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nf-ege.sdamgia.ru/problem?id=27756" TargetMode="External"/><Relationship Id="rId2" Type="http://schemas.openxmlformats.org/officeDocument/2006/relationships/hyperlink" Target="https://inf-ege.sdamgia.ru/problem?id=27755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inf-ege.sdamgia.ru/problem?id=27771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User\Desktop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35" b="13393"/>
          <a:stretch/>
        </p:blipFill>
        <p:spPr bwMode="auto">
          <a:xfrm>
            <a:off x="-756592" y="0"/>
            <a:ext cx="99005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44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3128" y="1344887"/>
            <a:ext cx="5095181" cy="324036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i="1" dirty="0" smtClean="0">
                <a:solidFill>
                  <a:srgbClr val="002060"/>
                </a:solidFill>
              </a:rPr>
              <a:t>Вопросы встречи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81380"/>
            <a:ext cx="6972267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Кто планирует свой день?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Кто и как инвестирует в свое будущее?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Когда этим надо заниматься?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Что такое инвестиции?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Как построить зависимость вашего времени и эффективности выполненных дел?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Знания, их накопление – это инвестиции?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Какой результат на ЕГЭ по информатике планирую получить?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Как часто я решаю задачи ЕГЭ и сколько вопросов я задаю учителю на уроках информатики?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0" y="176535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972267" y="1765355"/>
            <a:ext cx="0" cy="4590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35586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6512" y="230541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6512" y="2791469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6512" y="311550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6512" y="3439541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0" y="414908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-36512" y="450912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-36512" y="515719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39552" y="1765355"/>
            <a:ext cx="0" cy="4590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935755" y="1180580"/>
            <a:ext cx="2171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Мой анализ</a:t>
            </a:r>
          </a:p>
          <a:p>
            <a:r>
              <a:rPr lang="ru-RU" sz="1400" dirty="0" smtClean="0"/>
              <a:t>Баллы от 1 до 10</a:t>
            </a:r>
            <a:endParaRPr lang="ru-RU" sz="1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27584" y="80628"/>
            <a:ext cx="614468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«ФИНАНСОВАЯ ГРАМОТНОСТЬ </a:t>
            </a:r>
          </a:p>
          <a:p>
            <a:r>
              <a:rPr lang="ru-RU" b="1" dirty="0" smtClean="0">
                <a:solidFill>
                  <a:srgbClr val="663300"/>
                </a:solidFill>
              </a:rPr>
              <a:t>НА УРОКАХ ИНФОРМАТИКИ ИЛИ </a:t>
            </a:r>
          </a:p>
          <a:p>
            <a:r>
              <a:rPr lang="ru-RU" b="1" dirty="0" smtClean="0">
                <a:solidFill>
                  <a:srgbClr val="663300"/>
                </a:solidFill>
              </a:rPr>
              <a:t>КАК НАУЧИТЬСЯ РЕШАТЬ ЗАДАЧИ 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НА ВЫИГРЫШНУЮ СТРАТЕГИЮ</a:t>
            </a:r>
            <a:r>
              <a:rPr lang="ru-RU" sz="2000" b="1" dirty="0" smtClean="0">
                <a:solidFill>
                  <a:srgbClr val="663300"/>
                </a:solidFill>
              </a:rPr>
              <a:t> (19,20,21)»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32761" y="1342512"/>
            <a:ext cx="180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 декабря 2020</a:t>
            </a:r>
            <a:endParaRPr lang="ru-RU" dirty="0"/>
          </a:p>
        </p:txBody>
      </p:sp>
      <p:grpSp>
        <p:nvGrpSpPr>
          <p:cNvPr id="25" name="Группа 24"/>
          <p:cNvGrpSpPr/>
          <p:nvPr/>
        </p:nvGrpSpPr>
        <p:grpSpPr>
          <a:xfrm>
            <a:off x="6372200" y="46435"/>
            <a:ext cx="2300196" cy="1060288"/>
            <a:chOff x="4139952" y="1124744"/>
            <a:chExt cx="3158428" cy="2103563"/>
          </a:xfrm>
        </p:grpSpPr>
        <p:pic>
          <p:nvPicPr>
            <p:cNvPr id="26" name="Picture 2" descr="https://whiteangel.in.ua/wp-content/uploads/2015/12/visokie-tehnologii2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2" y="1124744"/>
              <a:ext cx="3158428" cy="2103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1153709"/>
              <a:ext cx="1447096" cy="586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28" name="Прямая соединительная линия 27"/>
          <p:cNvCxnSpPr/>
          <p:nvPr/>
        </p:nvCxnSpPr>
        <p:spPr>
          <a:xfrm>
            <a:off x="8042844" y="1765355"/>
            <a:ext cx="0" cy="4590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7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843808" y="2149019"/>
            <a:ext cx="6300192" cy="4708981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ЕГЭ</a:t>
            </a:r>
          </a:p>
          <a:p>
            <a:pPr algn="r"/>
            <a:endParaRPr lang="ru-RU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ru-RU" sz="8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343" y="332656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  <a:latin typeface="Arial Narrow" panose="020B0606020202030204" pitchFamily="34" charset="0"/>
              </a:rPr>
              <a:t>«</a:t>
            </a:r>
            <a:r>
              <a:rPr lang="ru-RU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ФИНАНСОВАЯ ГРАМОТНОСТЬ </a:t>
            </a:r>
          </a:p>
          <a:p>
            <a:r>
              <a:rPr lang="ru-RU" sz="4800" b="1" dirty="0">
                <a:solidFill>
                  <a:srgbClr val="663300"/>
                </a:solidFill>
                <a:latin typeface="Arial Narrow" panose="020B0606020202030204" pitchFamily="34" charset="0"/>
              </a:rPr>
              <a:t>НА УРОКАХ ИНФОРМАТИКИ </a:t>
            </a:r>
            <a:endParaRPr lang="ru-RU" sz="4800" b="1" dirty="0" smtClean="0">
              <a:solidFill>
                <a:srgbClr val="663300"/>
              </a:solidFill>
              <a:latin typeface="Arial Narrow" panose="020B0606020202030204" pitchFamily="34" charset="0"/>
            </a:endParaRPr>
          </a:p>
          <a:p>
            <a:r>
              <a:rPr lang="ru-RU" sz="4800" b="1" dirty="0" smtClean="0">
                <a:solidFill>
                  <a:srgbClr val="663300"/>
                </a:solidFill>
                <a:latin typeface="Arial Narrow" panose="020B0606020202030204" pitchFamily="34" charset="0"/>
              </a:rPr>
              <a:t>ИЛИ </a:t>
            </a:r>
            <a:endParaRPr lang="ru-RU" sz="4800" b="1" dirty="0">
              <a:solidFill>
                <a:srgbClr val="663300"/>
              </a:solidFill>
              <a:latin typeface="Arial Narrow" panose="020B0606020202030204" pitchFamily="34" charset="0"/>
            </a:endParaRPr>
          </a:p>
          <a:p>
            <a:r>
              <a:rPr lang="ru-RU" sz="4800" b="1" dirty="0">
                <a:solidFill>
                  <a:srgbClr val="663300"/>
                </a:solidFill>
                <a:latin typeface="Arial Narrow" panose="020B0606020202030204" pitchFamily="34" charset="0"/>
              </a:rPr>
              <a:t>КАК НАУЧИТЬСЯ РЕШАТЬ ЗАДАЧИ </a:t>
            </a:r>
          </a:p>
          <a:p>
            <a:r>
              <a:rPr lang="ru-RU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НА ВЫИГРЫШНУЮ СТРАТЕГИЮ </a:t>
            </a:r>
            <a:r>
              <a:rPr lang="ru-RU" sz="4800" b="1" dirty="0">
                <a:solidFill>
                  <a:srgbClr val="663300"/>
                </a:solidFill>
                <a:latin typeface="Arial Narrow" panose="020B0606020202030204" pitchFamily="34" charset="0"/>
              </a:rPr>
              <a:t>(19,20,21)»</a:t>
            </a:r>
          </a:p>
        </p:txBody>
      </p:sp>
    </p:spTree>
    <p:extLst>
      <p:ext uri="{BB962C8B-B14F-4D97-AF65-F5344CB8AC3E}">
        <p14:creationId xmlns:p14="http://schemas.microsoft.com/office/powerpoint/2010/main" val="14039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9"/>
            <a:ext cx="8229600" cy="1224136"/>
          </a:xfrm>
        </p:spPr>
        <p:txBody>
          <a:bodyPr/>
          <a:lstStyle/>
          <a:p>
            <a:r>
              <a:rPr lang="ru-RU" b="1" dirty="0"/>
              <a:t>Инвестиции</a:t>
            </a:r>
            <a:r>
              <a:rPr lang="ru-RU" dirty="0"/>
              <a:t> – это размещение какого-либо ресурса с целью получения прибыли.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7056784" cy="529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401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1" b="36504"/>
          <a:stretch/>
        </p:blipFill>
        <p:spPr bwMode="auto">
          <a:xfrm>
            <a:off x="107504" y="116632"/>
            <a:ext cx="6034617" cy="197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914400" y="2306783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 smtClean="0"/>
              <a:t>Интеллектуальные инвестиции </a:t>
            </a:r>
            <a:r>
              <a:rPr lang="ru-RU" dirty="0" smtClean="0"/>
              <a:t>— это инвестиции, вкладываемые в создание </a:t>
            </a:r>
            <a:r>
              <a:rPr lang="ru-RU" b="1" u="sng" dirty="0" smtClean="0"/>
              <a:t>интеллектуального продукта</a:t>
            </a:r>
            <a:r>
              <a:rPr lang="ru-RU" dirty="0" smtClean="0"/>
              <a:t>, т.е. вложения средств в создание новых нематериальных активов, а также в обучение персонала и повышение его квалификации для создания в дальнейшем инновационных продуктов.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601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5" t="23047" r="29375" b="21875"/>
          <a:stretch/>
        </p:blipFill>
        <p:spPr bwMode="auto">
          <a:xfrm>
            <a:off x="0" y="505172"/>
            <a:ext cx="91440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51939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ВЫИГРЫШНАЯ  СТРАТЕГИЯ  - задачи ЕГЭ №№19,20,21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43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40466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0070C0"/>
                </a:solidFill>
              </a:rPr>
              <a:t>Вариант 15 - №19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248472" y="548680"/>
            <a:ext cx="4644008" cy="630932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sz="2500" b="1" i="1" dirty="0">
                <a:solidFill>
                  <a:schemeClr val="tx2">
                    <a:lumMod val="50000"/>
                  </a:schemeClr>
                </a:solidFill>
              </a:rPr>
              <a:t>Два </a:t>
            </a:r>
            <a:r>
              <a:rPr lang="ru-RU" sz="2500" b="1" i="1" dirty="0" smtClean="0">
                <a:solidFill>
                  <a:schemeClr val="tx2">
                    <a:lumMod val="50000"/>
                  </a:schemeClr>
                </a:solidFill>
              </a:rPr>
              <a:t>инвестора</a:t>
            </a:r>
            <a:r>
              <a:rPr lang="ru-RU" sz="2500" dirty="0" smtClean="0"/>
              <a:t>, </a:t>
            </a:r>
            <a:r>
              <a:rPr lang="ru-RU" sz="2500" dirty="0"/>
              <a:t>Петя и Ваня, </a:t>
            </a:r>
            <a:r>
              <a:rPr lang="ru-RU" sz="2500" dirty="0" smtClean="0"/>
              <a:t>начинают инвестировать в новый проект. </a:t>
            </a:r>
          </a:p>
          <a:p>
            <a:pPr algn="just"/>
            <a:r>
              <a:rPr lang="ru-RU" sz="2500" dirty="0" smtClean="0"/>
              <a:t>Перед инвесторами – </a:t>
            </a:r>
            <a:r>
              <a:rPr lang="ru-RU" sz="2500" b="1" i="1" dirty="0" smtClean="0">
                <a:solidFill>
                  <a:schemeClr val="tx2">
                    <a:lumMod val="50000"/>
                  </a:schemeClr>
                </a:solidFill>
              </a:rPr>
              <a:t>проект с начальным капиталом </a:t>
            </a:r>
            <a:r>
              <a:rPr lang="en-US" sz="2500" b="1" i="1" dirty="0" smtClean="0">
                <a:solidFill>
                  <a:schemeClr val="tx2">
                    <a:lumMod val="50000"/>
                  </a:schemeClr>
                </a:solidFill>
              </a:rPr>
              <a:t>S</a:t>
            </a:r>
            <a:r>
              <a:rPr lang="ru-RU" sz="2500" b="1" i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ru-RU" sz="2500" dirty="0" smtClean="0"/>
              <a:t> Инвесторы совершают сделки по </a:t>
            </a:r>
            <a:r>
              <a:rPr lang="ru-RU" sz="2500" dirty="0"/>
              <a:t>очереди, первый ход делает Петя. </a:t>
            </a:r>
            <a:endParaRPr lang="ru-RU" sz="2500" dirty="0" smtClean="0"/>
          </a:p>
          <a:p>
            <a:pPr algn="just"/>
            <a:r>
              <a:rPr lang="ru-RU" sz="2500" i="1" dirty="0" smtClean="0">
                <a:solidFill>
                  <a:schemeClr val="tx2">
                    <a:lumMod val="50000"/>
                  </a:schemeClr>
                </a:solidFill>
              </a:rPr>
              <a:t>За </a:t>
            </a:r>
            <a:r>
              <a:rPr lang="ru-RU" sz="2500" i="1" dirty="0">
                <a:solidFill>
                  <a:schemeClr val="tx2">
                    <a:lumMod val="50000"/>
                  </a:schemeClr>
                </a:solidFill>
              </a:rPr>
              <a:t>один ход </a:t>
            </a:r>
            <a:r>
              <a:rPr lang="ru-RU" sz="2500" i="1" dirty="0" smtClean="0">
                <a:solidFill>
                  <a:schemeClr val="tx2">
                    <a:lumMod val="50000"/>
                  </a:schemeClr>
                </a:solidFill>
              </a:rPr>
              <a:t>инвестор может </a:t>
            </a:r>
            <a:r>
              <a:rPr lang="ru-RU" sz="2500" b="1" i="1" dirty="0">
                <a:solidFill>
                  <a:schemeClr val="tx2">
                    <a:lumMod val="50000"/>
                  </a:schemeClr>
                </a:solidFill>
              </a:rPr>
              <a:t>добавить</a:t>
            </a:r>
            <a:r>
              <a:rPr lang="ru-RU" sz="2500" i="1" dirty="0">
                <a:solidFill>
                  <a:schemeClr val="tx2">
                    <a:lumMod val="50000"/>
                  </a:schemeClr>
                </a:solidFill>
              </a:rPr>
              <a:t> в </a:t>
            </a:r>
            <a:r>
              <a:rPr lang="ru-RU" sz="2500" i="1" dirty="0" smtClean="0">
                <a:solidFill>
                  <a:schemeClr val="tx2">
                    <a:lumMod val="50000"/>
                  </a:schemeClr>
                </a:solidFill>
              </a:rPr>
              <a:t>проект</a:t>
            </a:r>
            <a:r>
              <a:rPr lang="ru-RU" sz="2500" i="1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ru-RU" sz="2500" b="1" i="1" dirty="0">
                <a:solidFill>
                  <a:schemeClr val="tx2">
                    <a:lumMod val="50000"/>
                  </a:schemeClr>
                </a:solidFill>
              </a:rPr>
              <a:t>один</a:t>
            </a:r>
            <a:r>
              <a:rPr lang="ru-RU" sz="2500" i="1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ru-RU" sz="2500" i="1" dirty="0" smtClean="0">
                <a:solidFill>
                  <a:schemeClr val="tx2">
                    <a:lumMod val="50000"/>
                  </a:schemeClr>
                </a:solidFill>
              </a:rPr>
              <a:t>миллион рублей или</a:t>
            </a:r>
            <a:r>
              <a:rPr lang="ru-RU" sz="2500" i="1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ru-RU" sz="2500" b="1" i="1" dirty="0">
                <a:solidFill>
                  <a:schemeClr val="tx2">
                    <a:lumMod val="50000"/>
                  </a:schemeClr>
                </a:solidFill>
              </a:rPr>
              <a:t>два</a:t>
            </a:r>
            <a:r>
              <a:rPr lang="ru-RU" sz="2500" i="1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ru-RU" sz="2500" i="1" dirty="0" smtClean="0">
                <a:solidFill>
                  <a:schemeClr val="tx2">
                    <a:lumMod val="50000"/>
                  </a:schemeClr>
                </a:solidFill>
              </a:rPr>
              <a:t> миллиона рублей или </a:t>
            </a:r>
            <a:r>
              <a:rPr lang="ru-RU" sz="2500" b="1" i="1" dirty="0">
                <a:solidFill>
                  <a:schemeClr val="tx2">
                    <a:lumMod val="50000"/>
                  </a:schemeClr>
                </a:solidFill>
              </a:rPr>
              <a:t>увеличить</a:t>
            </a:r>
            <a:r>
              <a:rPr lang="ru-RU" sz="2500" i="1" dirty="0">
                <a:solidFill>
                  <a:schemeClr val="tx2">
                    <a:lumMod val="50000"/>
                  </a:schemeClr>
                </a:solidFill>
              </a:rPr>
              <a:t> количество </a:t>
            </a:r>
            <a:r>
              <a:rPr lang="ru-RU" sz="2500" i="1" dirty="0" smtClean="0">
                <a:solidFill>
                  <a:schemeClr val="tx2">
                    <a:lumMod val="50000"/>
                  </a:schemeClr>
                </a:solidFill>
              </a:rPr>
              <a:t>инвестиций в проект в</a:t>
            </a:r>
            <a:r>
              <a:rPr lang="ru-RU" sz="2500" i="1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ru-RU" sz="2500" b="1" i="1" dirty="0">
                <a:solidFill>
                  <a:schemeClr val="tx2">
                    <a:lumMod val="50000"/>
                  </a:schemeClr>
                </a:solidFill>
              </a:rPr>
              <a:t>два</a:t>
            </a:r>
            <a:r>
              <a:rPr lang="ru-RU" sz="2500" i="1" dirty="0">
                <a:solidFill>
                  <a:schemeClr val="tx2">
                    <a:lumMod val="50000"/>
                  </a:schemeClr>
                </a:solidFill>
              </a:rPr>
              <a:t> раза. </a:t>
            </a:r>
            <a:endParaRPr lang="ru-RU" sz="2500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ru-RU" sz="2500" b="1" dirty="0" smtClean="0">
                <a:solidFill>
                  <a:schemeClr val="tx2">
                    <a:lumMod val="50000"/>
                  </a:schemeClr>
                </a:solidFill>
              </a:rPr>
              <a:t>Проект завершается </a:t>
            </a:r>
            <a:r>
              <a:rPr lang="ru-RU" sz="2500" b="1" dirty="0">
                <a:solidFill>
                  <a:schemeClr val="tx2">
                    <a:lumMod val="50000"/>
                  </a:schemeClr>
                </a:solidFill>
              </a:rPr>
              <a:t>в тот момент, когда количество </a:t>
            </a:r>
            <a:r>
              <a:rPr lang="ru-RU" sz="2500" b="1" dirty="0" smtClean="0">
                <a:solidFill>
                  <a:schemeClr val="tx2">
                    <a:lumMod val="50000"/>
                  </a:schemeClr>
                </a:solidFill>
              </a:rPr>
              <a:t>капитала в проекте становится </a:t>
            </a:r>
            <a:r>
              <a:rPr lang="ru-RU" sz="2500" b="1" dirty="0">
                <a:solidFill>
                  <a:schemeClr val="tx2">
                    <a:lumMod val="50000"/>
                  </a:schemeClr>
                </a:solidFill>
              </a:rPr>
              <a:t>не менее </a:t>
            </a:r>
            <a:r>
              <a:rPr lang="ru-RU" sz="2500" b="1" dirty="0" smtClean="0">
                <a:solidFill>
                  <a:schemeClr val="tx2">
                    <a:lumMod val="50000"/>
                  </a:schemeClr>
                </a:solidFill>
              </a:rPr>
              <a:t>40 миллионов рублей. </a:t>
            </a:r>
            <a:r>
              <a:rPr lang="ru-RU" sz="2500" dirty="0"/>
              <a:t>Победителем </a:t>
            </a:r>
            <a:r>
              <a:rPr lang="ru-RU" sz="2500" dirty="0" smtClean="0"/>
              <a:t>проекта считается инвестор, </a:t>
            </a:r>
            <a:r>
              <a:rPr lang="ru-RU" sz="2500" dirty="0"/>
              <a:t>сделавший последний ход, то есть первым получивший </a:t>
            </a:r>
            <a:r>
              <a:rPr lang="ru-RU" sz="2500" dirty="0" smtClean="0"/>
              <a:t>инвестиционный проект, </a:t>
            </a:r>
            <a:r>
              <a:rPr lang="ru-RU" sz="2500" dirty="0"/>
              <a:t>в </a:t>
            </a:r>
            <a:r>
              <a:rPr lang="ru-RU" sz="2500" dirty="0" smtClean="0"/>
              <a:t>котором </a:t>
            </a:r>
            <a:r>
              <a:rPr lang="ru-RU" sz="2500" dirty="0"/>
              <a:t>будет 40 или </a:t>
            </a:r>
            <a:r>
              <a:rPr lang="ru-RU" sz="2500" dirty="0" smtClean="0"/>
              <a:t>более миллионов рублей.</a:t>
            </a:r>
          </a:p>
          <a:p>
            <a:pPr algn="just"/>
            <a:r>
              <a:rPr lang="ru-RU" sz="2500" dirty="0" smtClean="0"/>
              <a:t>В </a:t>
            </a:r>
            <a:r>
              <a:rPr lang="ru-RU" sz="2500" dirty="0"/>
              <a:t>начальный момент в </a:t>
            </a:r>
            <a:r>
              <a:rPr lang="ru-RU" sz="2500" dirty="0" smtClean="0"/>
              <a:t>проекте находился капитал - </a:t>
            </a:r>
            <a:r>
              <a:rPr lang="en-US" sz="2500" dirty="0" smtClean="0"/>
              <a:t>S</a:t>
            </a:r>
            <a:r>
              <a:rPr lang="ru-RU" sz="2500" dirty="0" smtClean="0"/>
              <a:t>, </a:t>
            </a:r>
            <a:r>
              <a:rPr lang="ru-RU" sz="2500" dirty="0"/>
              <a:t>1 ≤ </a:t>
            </a:r>
            <a:r>
              <a:rPr lang="ru-RU" sz="2500" i="1" dirty="0"/>
              <a:t>S</a:t>
            </a:r>
            <a:r>
              <a:rPr lang="ru-RU" sz="2500" dirty="0"/>
              <a:t> ≤ 39.</a:t>
            </a:r>
          </a:p>
          <a:p>
            <a:pPr algn="just"/>
            <a:r>
              <a:rPr lang="ru-RU" sz="2500" dirty="0"/>
              <a:t>Будем говорить, что </a:t>
            </a:r>
            <a:r>
              <a:rPr lang="ru-RU" sz="2500" b="1" dirty="0" smtClean="0">
                <a:solidFill>
                  <a:schemeClr val="tx2">
                    <a:lumMod val="50000"/>
                  </a:schemeClr>
                </a:solidFill>
              </a:rPr>
              <a:t>инвестор имеет</a:t>
            </a:r>
            <a:r>
              <a:rPr lang="ru-RU" sz="2500" b="1" dirty="0">
                <a:solidFill>
                  <a:schemeClr val="tx2">
                    <a:lumMod val="50000"/>
                  </a:schemeClr>
                </a:solidFill>
              </a:rPr>
              <a:t> выигрышную стратегию, </a:t>
            </a:r>
            <a:r>
              <a:rPr lang="ru-RU" sz="2500" dirty="0"/>
              <a:t>если он может выиграть при любых ходах противника. Описать стратегию игрока — значит, описать, какой ход он должен сделать в любой ситуации, которая ему может встретиться при различной игре противника.</a:t>
            </a:r>
          </a:p>
          <a:p>
            <a:pPr algn="just"/>
            <a:r>
              <a:rPr lang="ru-RU" sz="2500" dirty="0">
                <a:solidFill>
                  <a:schemeClr val="tx2">
                    <a:lumMod val="50000"/>
                  </a:schemeClr>
                </a:solidFill>
              </a:rPr>
              <a:t>Известно, что Ваня выиграл своим первым ходом после неудачного первого хода Пети. Укажите минимальное значение </a:t>
            </a:r>
            <a:r>
              <a:rPr lang="ru-RU" sz="2500" i="1" dirty="0">
                <a:solidFill>
                  <a:schemeClr val="tx2">
                    <a:lumMod val="50000"/>
                  </a:schemeClr>
                </a:solidFill>
              </a:rPr>
              <a:t>S</a:t>
            </a:r>
            <a:r>
              <a:rPr lang="ru-RU" sz="2500" dirty="0">
                <a:solidFill>
                  <a:schemeClr val="tx2">
                    <a:lumMod val="50000"/>
                  </a:schemeClr>
                </a:solidFill>
              </a:rPr>
              <a:t>, когда такая ситуация возможна</a:t>
            </a:r>
            <a:r>
              <a:rPr lang="ru-RU" sz="25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7504" y="692696"/>
            <a:ext cx="4038600" cy="5976664"/>
          </a:xfrm>
        </p:spPr>
        <p:txBody>
          <a:bodyPr>
            <a:no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</a:rPr>
              <a:t>Задание 19 № </a:t>
            </a:r>
            <a:endParaRPr lang="ru-RU" sz="12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Два </a:t>
            </a:r>
            <a:r>
              <a:rPr lang="ru-RU" sz="1200" dirty="0">
                <a:solidFill>
                  <a:srgbClr val="002060"/>
                </a:solidFill>
              </a:rPr>
              <a:t>игрока, Петя и Ваня, играют в следующую игру. </a:t>
            </a:r>
            <a:r>
              <a:rPr lang="ru-RU" sz="1200" b="1" dirty="0">
                <a:solidFill>
                  <a:srgbClr val="C00000"/>
                </a:solidFill>
              </a:rPr>
              <a:t>Перед игроками лежит куча камней</a:t>
            </a:r>
            <a:r>
              <a:rPr lang="ru-RU" sz="1200" dirty="0">
                <a:solidFill>
                  <a:srgbClr val="002060"/>
                </a:solidFill>
              </a:rPr>
              <a:t>. Игроки ходят по очереди, первый ход делает Петя. </a:t>
            </a:r>
            <a:r>
              <a:rPr lang="ru-RU" sz="1200" dirty="0">
                <a:solidFill>
                  <a:srgbClr val="C00000"/>
                </a:solidFill>
              </a:rPr>
              <a:t>За один ход игрок может добавить в кучу </a:t>
            </a:r>
            <a:r>
              <a:rPr lang="ru-RU" sz="1200" b="1" dirty="0">
                <a:solidFill>
                  <a:srgbClr val="C00000"/>
                </a:solidFill>
              </a:rPr>
              <a:t>один</a:t>
            </a:r>
            <a:r>
              <a:rPr lang="ru-RU" sz="1200" dirty="0">
                <a:solidFill>
                  <a:srgbClr val="C00000"/>
                </a:solidFill>
              </a:rPr>
              <a:t> или </a:t>
            </a:r>
            <a:r>
              <a:rPr lang="ru-RU" sz="1200" b="1" dirty="0">
                <a:solidFill>
                  <a:srgbClr val="C00000"/>
                </a:solidFill>
              </a:rPr>
              <a:t>два</a:t>
            </a:r>
            <a:r>
              <a:rPr lang="ru-RU" sz="1200" dirty="0">
                <a:solidFill>
                  <a:srgbClr val="C00000"/>
                </a:solidFill>
              </a:rPr>
              <a:t> камня или увеличить количество камней в куче в </a:t>
            </a:r>
            <a:r>
              <a:rPr lang="ru-RU" sz="1200" b="1" dirty="0">
                <a:solidFill>
                  <a:srgbClr val="C00000"/>
                </a:solidFill>
              </a:rPr>
              <a:t>два</a:t>
            </a:r>
            <a:r>
              <a:rPr lang="ru-RU" sz="1200" dirty="0">
                <a:solidFill>
                  <a:srgbClr val="C00000"/>
                </a:solidFill>
              </a:rPr>
              <a:t> раза. </a:t>
            </a:r>
            <a:r>
              <a:rPr lang="ru-RU" sz="1200" dirty="0">
                <a:solidFill>
                  <a:srgbClr val="002060"/>
                </a:solidFill>
              </a:rPr>
              <a:t>Например, имея кучу из 15 камней, за один ход можно получить кучу из 16, 17 или 30 камней. У каждого игрока, чтобы делать ходы, есть неограниченное количество камней.</a:t>
            </a:r>
          </a:p>
          <a:p>
            <a:pPr algn="just"/>
            <a:r>
              <a:rPr lang="ru-RU" sz="1200" b="1" dirty="0">
                <a:solidFill>
                  <a:srgbClr val="C00000"/>
                </a:solidFill>
              </a:rPr>
              <a:t>Игра завершается в тот момент, когда количество камней в куче становится не менее 40. </a:t>
            </a:r>
            <a:r>
              <a:rPr lang="ru-RU" sz="1200" dirty="0">
                <a:solidFill>
                  <a:srgbClr val="002060"/>
                </a:solidFill>
              </a:rPr>
              <a:t>Победителем считается игрок, сделавший последний ход, то есть первым получивший кучу, в которой будет 40 или больше камней. В начальный момент в куче было </a:t>
            </a:r>
            <a:r>
              <a:rPr lang="ru-RU" sz="1200" i="1" dirty="0">
                <a:solidFill>
                  <a:srgbClr val="002060"/>
                </a:solidFill>
              </a:rPr>
              <a:t>S</a:t>
            </a:r>
            <a:r>
              <a:rPr lang="ru-RU" sz="1200" dirty="0">
                <a:solidFill>
                  <a:srgbClr val="002060"/>
                </a:solidFill>
              </a:rPr>
              <a:t> камней, 1 ≤ </a:t>
            </a:r>
            <a:r>
              <a:rPr lang="ru-RU" sz="1200" i="1" dirty="0">
                <a:solidFill>
                  <a:srgbClr val="002060"/>
                </a:solidFill>
              </a:rPr>
              <a:t>S</a:t>
            </a:r>
            <a:r>
              <a:rPr lang="ru-RU" sz="1200" dirty="0">
                <a:solidFill>
                  <a:srgbClr val="002060"/>
                </a:solidFill>
              </a:rPr>
              <a:t> ≤ 39.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</a:rPr>
              <a:t>Будем говорить, что </a:t>
            </a:r>
            <a:r>
              <a:rPr lang="ru-RU" sz="1200" b="1" dirty="0">
                <a:solidFill>
                  <a:srgbClr val="C00000"/>
                </a:solidFill>
              </a:rPr>
              <a:t>игрок имеет </a:t>
            </a:r>
            <a:r>
              <a:rPr lang="ru-RU" sz="1200" b="1" i="1" dirty="0">
                <a:solidFill>
                  <a:srgbClr val="C00000"/>
                </a:solidFill>
              </a:rPr>
              <a:t>выигрышную стратегию</a:t>
            </a:r>
            <a:r>
              <a:rPr lang="ru-RU" sz="1200" b="1" dirty="0">
                <a:solidFill>
                  <a:srgbClr val="C00000"/>
                </a:solidFill>
              </a:rPr>
              <a:t>, </a:t>
            </a:r>
            <a:r>
              <a:rPr lang="ru-RU" sz="1200" dirty="0">
                <a:solidFill>
                  <a:srgbClr val="002060"/>
                </a:solidFill>
              </a:rPr>
              <a:t>если он может выиграть при любых ходах противника. Описать стратегию игрока — значит, описать, какой ход он должен сделать в любой ситуации, которая ему может встретиться при различной игре противника.</a:t>
            </a:r>
          </a:p>
          <a:p>
            <a:pPr algn="just"/>
            <a:r>
              <a:rPr lang="ru-RU" sz="1200" b="1" dirty="0">
                <a:solidFill>
                  <a:srgbClr val="663300"/>
                </a:solidFill>
              </a:rPr>
              <a:t>Известно, что </a:t>
            </a:r>
            <a:r>
              <a:rPr lang="ru-RU" sz="1200" b="1" dirty="0">
                <a:solidFill>
                  <a:srgbClr val="C00000"/>
                </a:solidFill>
              </a:rPr>
              <a:t>Ваня</a:t>
            </a:r>
            <a:r>
              <a:rPr lang="ru-RU" sz="1200" b="1" dirty="0">
                <a:solidFill>
                  <a:srgbClr val="663300"/>
                </a:solidFill>
              </a:rPr>
              <a:t> </a:t>
            </a:r>
            <a:r>
              <a:rPr lang="ru-RU" sz="1200" b="1" dirty="0">
                <a:solidFill>
                  <a:srgbClr val="C00000"/>
                </a:solidFill>
              </a:rPr>
              <a:t>выиграл</a:t>
            </a:r>
            <a:r>
              <a:rPr lang="ru-RU" sz="1200" b="1" dirty="0">
                <a:solidFill>
                  <a:srgbClr val="663300"/>
                </a:solidFill>
              </a:rPr>
              <a:t> своим </a:t>
            </a:r>
            <a:r>
              <a:rPr lang="ru-RU" sz="1200" b="1" dirty="0">
                <a:solidFill>
                  <a:srgbClr val="C00000"/>
                </a:solidFill>
              </a:rPr>
              <a:t>первым ходом </a:t>
            </a:r>
            <a:r>
              <a:rPr lang="ru-RU" sz="1200" b="1" dirty="0">
                <a:solidFill>
                  <a:srgbClr val="663300"/>
                </a:solidFill>
              </a:rPr>
              <a:t>после </a:t>
            </a:r>
            <a:r>
              <a:rPr lang="ru-RU" sz="1200" b="1" dirty="0">
                <a:solidFill>
                  <a:srgbClr val="C00000"/>
                </a:solidFill>
              </a:rPr>
              <a:t>неудачного</a:t>
            </a:r>
            <a:r>
              <a:rPr lang="ru-RU" sz="1200" b="1" dirty="0">
                <a:solidFill>
                  <a:srgbClr val="663300"/>
                </a:solidFill>
              </a:rPr>
              <a:t> </a:t>
            </a:r>
            <a:r>
              <a:rPr lang="ru-RU" sz="1200" b="1" dirty="0">
                <a:solidFill>
                  <a:srgbClr val="C00000"/>
                </a:solidFill>
              </a:rPr>
              <a:t>первого хода Пети</a:t>
            </a:r>
            <a:r>
              <a:rPr lang="ru-RU" sz="1200" b="1" dirty="0">
                <a:solidFill>
                  <a:srgbClr val="663300"/>
                </a:solidFill>
              </a:rPr>
              <a:t>. Укажите </a:t>
            </a:r>
            <a:r>
              <a:rPr lang="ru-RU" sz="1200" b="1" dirty="0">
                <a:solidFill>
                  <a:srgbClr val="C00000"/>
                </a:solidFill>
              </a:rPr>
              <a:t>минимальное значение </a:t>
            </a:r>
            <a:r>
              <a:rPr lang="ru-RU" sz="1200" b="1" i="1" dirty="0">
                <a:solidFill>
                  <a:srgbClr val="C00000"/>
                </a:solidFill>
              </a:rPr>
              <a:t>S</a:t>
            </a:r>
            <a:r>
              <a:rPr lang="ru-RU" sz="1200" b="1" dirty="0">
                <a:solidFill>
                  <a:srgbClr val="663300"/>
                </a:solidFill>
              </a:rPr>
              <a:t>, когда такая ситуация возможна.</a:t>
            </a:r>
          </a:p>
          <a:p>
            <a:pPr marL="0" indent="0" algn="just">
              <a:buNone/>
            </a:pP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Ответ: </a:t>
            </a:r>
          </a:p>
        </p:txBody>
      </p:sp>
    </p:spTree>
    <p:extLst>
      <p:ext uri="{BB962C8B-B14F-4D97-AF65-F5344CB8AC3E}">
        <p14:creationId xmlns:p14="http://schemas.microsoft.com/office/powerpoint/2010/main" val="214597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15-№19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33112" y="4293096"/>
            <a:ext cx="1954560" cy="604663"/>
          </a:xfrm>
        </p:spPr>
        <p:txBody>
          <a:bodyPr/>
          <a:lstStyle/>
          <a:p>
            <a:r>
              <a:rPr lang="ru-RU" dirty="0" smtClean="0"/>
              <a:t>40/4=10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205854" y="2029240"/>
            <a:ext cx="4752979" cy="4525963"/>
          </a:xfrm>
        </p:spPr>
        <p:txBody>
          <a:bodyPr/>
          <a:lstStyle/>
          <a:p>
            <a:r>
              <a:rPr lang="ru-RU" dirty="0" smtClean="0"/>
              <a:t>Задача двухходовая </a:t>
            </a:r>
            <a:r>
              <a:rPr lang="ru-RU" dirty="0"/>
              <a:t>П-В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483768" y="2996952"/>
            <a:ext cx="367240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3491880" y="292494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716016" y="293332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253546" y="3212976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01727" y="3212976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91792" y="348997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*2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004048" y="348997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*2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508104" y="3487079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=40</a:t>
            </a:r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Решение 15-№19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95536" y="1556792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1)+1</a:t>
            </a:r>
          </a:p>
          <a:p>
            <a:r>
              <a:rPr lang="ru-RU" dirty="0" smtClean="0"/>
              <a:t>2)+2</a:t>
            </a:r>
          </a:p>
          <a:p>
            <a:r>
              <a:rPr lang="ru-RU" dirty="0" smtClean="0"/>
              <a:t>3)*2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084228" y="1268760"/>
            <a:ext cx="99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S&gt;=40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188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-26431"/>
            <a:ext cx="3995936" cy="935151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Вариант 15- №20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9392"/>
            <a:ext cx="4690864" cy="6858000"/>
          </a:xfrm>
        </p:spPr>
        <p:txBody>
          <a:bodyPr>
            <a:noAutofit/>
          </a:bodyPr>
          <a:lstStyle/>
          <a:p>
            <a:pPr marL="0" indent="265113" algn="just">
              <a:buNone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Два инвестора, Петя и Ваня, начинают инвестировать в новый проект. </a:t>
            </a:r>
          </a:p>
          <a:p>
            <a:pPr marL="0" indent="265113" algn="just">
              <a:buNone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Перед инвесторами – проект с начальным капиталом 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S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. Инвесторы совершают сделки по очереди, первый ход делает Петя. </a:t>
            </a:r>
          </a:p>
          <a:p>
            <a:pPr marL="0" indent="265113" algn="just">
              <a:buNone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За один ход инвестор может добавить в проект 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один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 миллион рублей или 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два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  миллиона рублей или увеличить количество инвестиций в проект в 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два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 раза. </a:t>
            </a:r>
          </a:p>
          <a:p>
            <a:pPr marL="0" indent="265113" algn="just">
              <a:buNone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Проект завершается в тот момент, когда количество капитала в проекте становится не менее 40 миллионов рублей. Победителем проекта считается инвестор, сделавший последний ход, то есть первым получивший инвестиционный проект, в котором будет 40 или более миллионов рублей.</a:t>
            </a:r>
          </a:p>
          <a:p>
            <a:pPr marL="0" indent="265113" algn="just">
              <a:buNone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В начальный момент в проекте находился капитал - 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</a:rPr>
              <a:t>S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, 1 ≤ </a:t>
            </a:r>
            <a:r>
              <a:rPr lang="ru-RU" sz="1400" i="1" dirty="0" smtClean="0">
                <a:solidFill>
                  <a:schemeClr val="tx2">
                    <a:lumMod val="50000"/>
                  </a:schemeClr>
                </a:solidFill>
              </a:rPr>
              <a:t>S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 ≤ 39.</a:t>
            </a:r>
          </a:p>
          <a:p>
            <a:pPr marL="0" indent="265113" algn="just">
              <a:buNone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Будем говорить, что инвестор имеет </a:t>
            </a:r>
            <a:r>
              <a:rPr lang="ru-RU" sz="1400" i="1" dirty="0" smtClean="0">
                <a:solidFill>
                  <a:schemeClr val="tx2">
                    <a:lumMod val="50000"/>
                  </a:schemeClr>
                </a:solidFill>
              </a:rPr>
              <a:t>выигрышную стратегию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, если он может выиграть при любых ходах противника. Описать стратегию игрока — значит, описать, какой ход он должен сделать в любой ситуации, которая ему может встретиться при различной игре противника.</a:t>
            </a:r>
          </a:p>
          <a:p>
            <a:pPr marL="0" indent="265113" algn="just">
              <a:buNone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Найдите два таких значения S, при которых у Пети есть выигрышная стратегия, причём одновременно выполняются два условия:</a:t>
            </a:r>
          </a:p>
          <a:p>
            <a:pPr marL="0" indent="265113" algn="just">
              <a:buNone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—     Петя не может выиграть за один ход;</a:t>
            </a:r>
          </a:p>
          <a:p>
            <a:pPr marL="0" indent="265113" algn="just">
              <a:buNone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— Петя может выиграть своим вторым ходом независимо от того, как будет ходить Ваня.</a:t>
            </a:r>
          </a:p>
          <a:p>
            <a:pPr marL="0" indent="265113" algn="just">
              <a:buNone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Найденные значения запишите в ответе в порядке возрастания без разделительных знаков.</a:t>
            </a:r>
            <a:endParaRPr lang="ru-RU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99171" y="2420888"/>
            <a:ext cx="434482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Найдите </a:t>
            </a:r>
            <a:r>
              <a:rPr lang="ru-RU" b="1" dirty="0">
                <a:solidFill>
                  <a:srgbClr val="663300"/>
                </a:solidFill>
              </a:rPr>
              <a:t>два таких значения S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, при которых у Пети есть выигрышная стратегия, причём одновременно выполняются два условия: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— Петя не может выиграть за один ход;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— Петя может выиграть своим вторым ходом независимо от того, как будет ходить Ваня.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Найденные значения запишите в ответе в порядке возрастания без разделительных знаков.</a:t>
            </a:r>
          </a:p>
        </p:txBody>
      </p:sp>
    </p:spTree>
    <p:extLst>
      <p:ext uri="{BB962C8B-B14F-4D97-AF65-F5344CB8AC3E}">
        <p14:creationId xmlns:p14="http://schemas.microsoft.com/office/powerpoint/2010/main" val="213587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6310621" y="5877272"/>
            <a:ext cx="1954560" cy="6046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Ответ: 1718</a:t>
            </a:r>
            <a:endParaRPr lang="ru-RU" dirty="0"/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2339527" y="1556792"/>
            <a:ext cx="5545068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Задача трехходовая П-В-П</a:t>
            </a:r>
          </a:p>
          <a:p>
            <a:endParaRPr lang="ru-RU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 smtClean="0"/>
              <a:t>     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483768" y="2996952"/>
            <a:ext cx="504056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3491880" y="292494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716016" y="293332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253546" y="3212976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01727" y="3212976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91792" y="348997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4048" y="348997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</a:t>
            </a:r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95592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Решение 15-№20</a:t>
            </a:r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5940152" y="292494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689938" y="3212976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8184" y="348997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*2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329607" y="4036422"/>
            <a:ext cx="2172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Нужна стратегия, по опыту первой задачи (19) Петя не будет *2.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732240" y="3486679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=40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770560" y="2492896"/>
            <a:ext cx="540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4572000" y="2492896"/>
            <a:ext cx="540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3293857" y="2236284"/>
            <a:ext cx="540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18 17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395536" y="1556792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1)+1</a:t>
            </a:r>
          </a:p>
          <a:p>
            <a:r>
              <a:rPr lang="ru-RU" dirty="0" smtClean="0"/>
              <a:t>2)+2</a:t>
            </a:r>
          </a:p>
          <a:p>
            <a:r>
              <a:rPr lang="ru-RU" dirty="0" smtClean="0"/>
              <a:t>3)*2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4112276" y="1098212"/>
            <a:ext cx="99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S&gt;=40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359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375" y="36886"/>
            <a:ext cx="6417321" cy="799826"/>
          </a:xfrm>
        </p:spPr>
        <p:txBody>
          <a:bodyPr/>
          <a:lstStyle/>
          <a:p>
            <a:pPr algn="l"/>
            <a:r>
              <a:rPr lang="ru-RU" dirty="0" smtClean="0"/>
              <a:t>Вариант 15-№21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0640" y="1916832"/>
            <a:ext cx="3419872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Найдите </a:t>
            </a:r>
            <a:r>
              <a:rPr lang="ru-RU" b="1" dirty="0" smtClean="0">
                <a:solidFill>
                  <a:srgbClr val="FF0000"/>
                </a:solidFill>
              </a:rPr>
              <a:t>минимальное значение S</a:t>
            </a:r>
            <a:r>
              <a:rPr lang="ru-RU" dirty="0" smtClean="0"/>
              <a:t>, при котором одновременно выполняются два условия:</a:t>
            </a:r>
          </a:p>
          <a:p>
            <a:endParaRPr lang="ru-RU" dirty="0" smtClean="0"/>
          </a:p>
          <a:p>
            <a:r>
              <a:rPr lang="ru-RU" dirty="0" smtClean="0"/>
              <a:t>— у Вани есть выигрышная стратегия, позволяющая ему выиграть первым или вторым ходом при любой игре Пети;</a:t>
            </a:r>
          </a:p>
          <a:p>
            <a:endParaRPr lang="ru-RU" dirty="0" smtClean="0"/>
          </a:p>
          <a:p>
            <a:r>
              <a:rPr lang="ru-RU" dirty="0" smtClean="0"/>
              <a:t>— у Вани нет стратегии, которая позволит ему гарантированно выиграть первым ходом.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078373" y="5877272"/>
            <a:ext cx="1954560" cy="6046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Ответ: ____</a:t>
            </a:r>
            <a:endParaRPr lang="ru-RU" dirty="0"/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107278" y="1639341"/>
            <a:ext cx="6048897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Задача четырехходовая П-В-П-В</a:t>
            </a:r>
          </a:p>
          <a:p>
            <a:endParaRPr lang="ru-RU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 smtClean="0"/>
              <a:t>     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51520" y="2996952"/>
            <a:ext cx="578141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1259632" y="292494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483768" y="293332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021298" y="3212976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69479" y="3212976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25283" y="353299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95936" y="353548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3707904" y="292494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457690" y="3212976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65557" y="348997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*2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97359" y="4036422"/>
            <a:ext cx="2172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Нужна стратегия Ване, по опыту первой задачи (19) Ваня не будет *2.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292080" y="348997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=40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608003" y="2492896"/>
            <a:ext cx="540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3539873" y="2492896"/>
            <a:ext cx="540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302011" y="2236284"/>
            <a:ext cx="540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trike="sngStrike" dirty="0" smtClean="0"/>
              <a:t>18</a:t>
            </a:r>
            <a:r>
              <a:rPr lang="ru-RU" dirty="0" smtClean="0"/>
              <a:t> 17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259632" y="836712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1)+1</a:t>
            </a:r>
          </a:p>
          <a:p>
            <a:r>
              <a:rPr lang="ru-RU" dirty="0" smtClean="0"/>
              <a:t>2)+2</a:t>
            </a:r>
          </a:p>
          <a:p>
            <a:r>
              <a:rPr lang="ru-RU" dirty="0" smtClean="0"/>
              <a:t>3)*2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175165" y="939350"/>
            <a:ext cx="99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S&gt;=40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4714281" y="292494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499992" y="3204592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47664" y="350100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1115616" y="2492896"/>
            <a:ext cx="540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628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548680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Вариант 14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"/>
            <a:ext cx="6084168" cy="33384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b="1" dirty="0" smtClean="0"/>
              <a:t>Задание </a:t>
            </a:r>
            <a:r>
              <a:rPr lang="ru-RU" sz="1200" b="1" dirty="0"/>
              <a:t>19 № </a:t>
            </a:r>
            <a:r>
              <a:rPr lang="ru-RU" sz="1200" b="1" dirty="0">
                <a:hlinkClick r:id="rId2"/>
              </a:rPr>
              <a:t>28062</a:t>
            </a:r>
            <a:endParaRPr lang="ru-RU" sz="1200" b="1" dirty="0"/>
          </a:p>
          <a:p>
            <a:pPr marL="0" indent="0" algn="just">
              <a:buNone/>
            </a:pPr>
            <a:r>
              <a:rPr lang="ru-RU" sz="1200" dirty="0"/>
              <a:t>Два игрока, Петя и Ваня, играют в следующую игру. Перед игроками лежит куча камней. Игроки ходят по очереди, первый ход делает Петя. За один ход игрок может добавить в кучу </a:t>
            </a:r>
            <a:r>
              <a:rPr lang="ru-RU" sz="1200" b="1" dirty="0"/>
              <a:t>один</a:t>
            </a:r>
            <a:r>
              <a:rPr lang="ru-RU" sz="1200" dirty="0"/>
              <a:t> или </a:t>
            </a:r>
            <a:r>
              <a:rPr lang="ru-RU" sz="1200" b="1" dirty="0"/>
              <a:t>два</a:t>
            </a:r>
            <a:r>
              <a:rPr lang="ru-RU" sz="1200" dirty="0"/>
              <a:t> камня или увеличить количество камней в куче в </a:t>
            </a:r>
            <a:r>
              <a:rPr lang="ru-RU" sz="1200" b="1" dirty="0"/>
              <a:t>два</a:t>
            </a:r>
            <a:r>
              <a:rPr lang="ru-RU" sz="1200" dirty="0"/>
              <a:t> раза. Например, имея кучу из 15 камней, за один ход можно получить кучу из 16, 17 или 30 камней. У каждого игрока, чтобы делать ходы, есть неограниченное количество камней.</a:t>
            </a:r>
          </a:p>
          <a:p>
            <a:pPr marL="0" indent="0" algn="just">
              <a:buNone/>
            </a:pPr>
            <a:r>
              <a:rPr lang="ru-RU" sz="1200" dirty="0"/>
              <a:t>Игра завершается в тот момент, когда количество камней в куче становится не менее 31. Победителем считается игрок, сделавший последний ход, то есть первым получивший кучу, в которой будет 31 или больше камней. В начальный момент в куче было </a:t>
            </a:r>
            <a:r>
              <a:rPr lang="ru-RU" sz="1200" i="1" dirty="0"/>
              <a:t>S</a:t>
            </a:r>
            <a:r>
              <a:rPr lang="ru-RU" sz="1200" dirty="0"/>
              <a:t> камней, 1 ≤ </a:t>
            </a:r>
            <a:r>
              <a:rPr lang="ru-RU" sz="1200" i="1" dirty="0"/>
              <a:t>S</a:t>
            </a:r>
            <a:r>
              <a:rPr lang="ru-RU" sz="1200" dirty="0"/>
              <a:t> ≤ 30.</a:t>
            </a:r>
          </a:p>
          <a:p>
            <a:pPr marL="0" indent="0" algn="just">
              <a:buNone/>
            </a:pPr>
            <a:r>
              <a:rPr lang="ru-RU" sz="1200" dirty="0"/>
              <a:t>Будем говорить, что игрок имеет </a:t>
            </a:r>
            <a:r>
              <a:rPr lang="ru-RU" sz="1200" i="1" dirty="0"/>
              <a:t>выигрышную стратегию</a:t>
            </a:r>
            <a:r>
              <a:rPr lang="ru-RU" sz="1200" dirty="0"/>
              <a:t>, если он может выиграть при любых ходах противника. Описать стратегию игрока — значит, описать, какой ход он должен сделать в любой ситуации, которая ему может встретиться при различной игре противника.</a:t>
            </a:r>
          </a:p>
          <a:p>
            <a:pPr marL="0" indent="0" algn="just">
              <a:buNone/>
            </a:pPr>
            <a:r>
              <a:rPr lang="ru-RU" sz="1200" dirty="0"/>
              <a:t>Известно, что Ваня выиграл своим первым ходом после неудачного первого хода Пети. Укажите </a:t>
            </a:r>
            <a:r>
              <a:rPr lang="ru-RU" sz="1200" b="1" dirty="0">
                <a:solidFill>
                  <a:srgbClr val="FF0000"/>
                </a:solidFill>
              </a:rPr>
              <a:t>минимальное значение </a:t>
            </a:r>
            <a:r>
              <a:rPr lang="ru-RU" sz="1200" b="1" i="1" dirty="0">
                <a:solidFill>
                  <a:srgbClr val="FF0000"/>
                </a:solidFill>
              </a:rPr>
              <a:t>S</a:t>
            </a:r>
            <a:r>
              <a:rPr lang="ru-RU" sz="1200" dirty="0"/>
              <a:t>, когда такая ситуация возможна.</a:t>
            </a:r>
          </a:p>
          <a:p>
            <a:pPr marL="0" indent="0" algn="just">
              <a:buNone/>
            </a:pPr>
            <a:r>
              <a:rPr lang="ru-RU" sz="1200" dirty="0"/>
              <a:t>Ответ: </a:t>
            </a:r>
          </a:p>
          <a:p>
            <a:pPr marL="0" indent="0" algn="just">
              <a:buNone/>
            </a:pPr>
            <a:endParaRPr lang="ru-RU" sz="1200" b="1" dirty="0" smtClean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6084168" y="1929606"/>
            <a:ext cx="302433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6444208" y="185759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668344" y="186598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05874" y="2145630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54055" y="214563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4120" y="242262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956376" y="242262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*2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460432" y="241973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=31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322501" y="620688"/>
            <a:ext cx="100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1)+1</a:t>
            </a:r>
          </a:p>
          <a:p>
            <a:r>
              <a:rPr lang="ru-RU" dirty="0" smtClean="0"/>
              <a:t>2)+2</a:t>
            </a:r>
          </a:p>
          <a:p>
            <a:r>
              <a:rPr lang="ru-RU" dirty="0" smtClean="0"/>
              <a:t>3)*2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330613" y="728880"/>
            <a:ext cx="99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S&gt;=</a:t>
            </a:r>
            <a:r>
              <a:rPr lang="ru-RU" dirty="0" smtClean="0"/>
              <a:t>31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322501" y="2852936"/>
            <a:ext cx="2821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31/4 </a:t>
            </a:r>
            <a:r>
              <a:rPr lang="ru-RU" sz="1200" dirty="0" smtClean="0"/>
              <a:t>с избытком, чтобы победил Ваня</a:t>
            </a:r>
            <a:endParaRPr lang="ru-RU" sz="1200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4572000" y="3657798"/>
            <a:ext cx="4608512" cy="83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5148064" y="358579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6372200" y="359417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909730" y="3873822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57911" y="3873822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47976" y="415082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0232" y="415082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7596336" y="358579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7346122" y="3873822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884368" y="415082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*2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8388424" y="414752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=31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7426744" y="3153742"/>
            <a:ext cx="540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6322501" y="3153742"/>
            <a:ext cx="445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4968043" y="2998693"/>
            <a:ext cx="540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__</a:t>
            </a:r>
          </a:p>
          <a:p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509040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200" dirty="0"/>
              <a:t/>
            </a:r>
            <a:br>
              <a:rPr lang="ru-RU" sz="1200" dirty="0"/>
            </a:br>
            <a:r>
              <a:rPr lang="ru-RU" sz="1200" b="1" dirty="0"/>
              <a:t>Задание 21 № </a:t>
            </a:r>
            <a:r>
              <a:rPr lang="ru-RU" sz="1200" b="1" dirty="0">
                <a:hlinkClick r:id="rId3"/>
              </a:rPr>
              <a:t>28064</a:t>
            </a:r>
            <a:endParaRPr lang="ru-RU" sz="1200" b="1" dirty="0"/>
          </a:p>
          <a:p>
            <a:pPr algn="just"/>
            <a:r>
              <a:rPr lang="ru-RU" sz="1200" dirty="0"/>
              <a:t>Найдите </a:t>
            </a:r>
            <a:r>
              <a:rPr lang="ru-RU" sz="1200" b="1" dirty="0">
                <a:solidFill>
                  <a:srgbClr val="FF0000"/>
                </a:solidFill>
              </a:rPr>
              <a:t>минимальное значение </a:t>
            </a:r>
            <a:r>
              <a:rPr lang="ru-RU" sz="1200" b="1" i="1" dirty="0">
                <a:solidFill>
                  <a:srgbClr val="FF0000"/>
                </a:solidFill>
              </a:rPr>
              <a:t>S</a:t>
            </a:r>
            <a:r>
              <a:rPr lang="ru-RU" sz="1200" dirty="0"/>
              <a:t>, при котором одновременно выполняются два условия:</a:t>
            </a:r>
          </a:p>
          <a:p>
            <a:pPr algn="just"/>
            <a:r>
              <a:rPr lang="ru-RU" sz="1200" dirty="0"/>
              <a:t>— у Вани есть выигрышная стратегия, позволяющая ему выиграть первым или вторым ходом при любой игре Пети;</a:t>
            </a:r>
          </a:p>
          <a:p>
            <a:pPr algn="just"/>
            <a:r>
              <a:rPr lang="ru-RU" sz="1200" dirty="0"/>
              <a:t>— у Вани нет стратегии, которая позволит ему гарантированно выиграть первым ходом.</a:t>
            </a:r>
          </a:p>
          <a:p>
            <a:r>
              <a:rPr lang="ru-RU" sz="1200" dirty="0"/>
              <a:t>Ответ: </a:t>
            </a:r>
            <a:br>
              <a:rPr lang="ru-RU" sz="1200" dirty="0"/>
            </a:br>
            <a:endParaRPr lang="ru-RU" sz="12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336221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200" b="1" dirty="0"/>
              <a:t>Задание 20 № </a:t>
            </a:r>
            <a:r>
              <a:rPr lang="ru-RU" sz="1200" b="1" dirty="0">
                <a:hlinkClick r:id="rId4"/>
              </a:rPr>
              <a:t>28063</a:t>
            </a:r>
            <a:endParaRPr lang="ru-RU" sz="1200" b="1" dirty="0"/>
          </a:p>
          <a:p>
            <a:pPr algn="just"/>
            <a:r>
              <a:rPr lang="ru-RU" sz="1200" dirty="0"/>
              <a:t>Найдите </a:t>
            </a:r>
            <a:r>
              <a:rPr lang="ru-RU" sz="1200" b="1" dirty="0">
                <a:solidFill>
                  <a:srgbClr val="FF0000"/>
                </a:solidFill>
              </a:rPr>
              <a:t>два таких значения </a:t>
            </a:r>
            <a:r>
              <a:rPr lang="ru-RU" sz="1200" b="1" i="1" dirty="0">
                <a:solidFill>
                  <a:srgbClr val="FF0000"/>
                </a:solidFill>
              </a:rPr>
              <a:t>S</a:t>
            </a:r>
            <a:r>
              <a:rPr lang="ru-RU" sz="1200" dirty="0"/>
              <a:t>, при которых у Пети есть выигрышная стратегия, причём одновременно выполняются два условия:</a:t>
            </a:r>
          </a:p>
          <a:p>
            <a:pPr algn="just"/>
            <a:r>
              <a:rPr lang="ru-RU" sz="1200" dirty="0"/>
              <a:t>— Петя не может выиграть за один ход;</a:t>
            </a:r>
          </a:p>
          <a:p>
            <a:pPr algn="just"/>
            <a:r>
              <a:rPr lang="ru-RU" sz="1200" dirty="0"/>
              <a:t>— Петя может выиграть своим вторым ходом независимо от того, как будет ходить Ваня.</a:t>
            </a:r>
          </a:p>
          <a:p>
            <a:pPr algn="just"/>
            <a:r>
              <a:rPr lang="ru-RU" sz="1200" dirty="0"/>
              <a:t>Найденные значения запишите в ответе в порядке возрастания без разделительных знаков.</a:t>
            </a:r>
          </a:p>
          <a:p>
            <a:pPr algn="just"/>
            <a:r>
              <a:rPr lang="ru-RU" sz="1200" dirty="0"/>
              <a:t>Ответ: </a:t>
            </a: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4572000" y="5169966"/>
            <a:ext cx="460851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4734541" y="509795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5958677" y="510634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4496207" y="5385990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744388" y="5385990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00192" y="570600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43515" y="570850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</a:t>
            </a:r>
            <a:endParaRPr lang="ru-RU" dirty="0"/>
          </a:p>
        </p:txBody>
      </p:sp>
      <p:sp>
        <p:nvSpPr>
          <p:cNvPr id="40" name="Овал 39"/>
          <p:cNvSpPr/>
          <p:nvPr/>
        </p:nvSpPr>
        <p:spPr>
          <a:xfrm>
            <a:off x="6855483" y="509795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6605269" y="5385990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13136" y="566298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*2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8439659" y="5662989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=31</a:t>
            </a:r>
            <a:endParaRPr lang="ru-RU" dirty="0"/>
          </a:p>
        </p:txBody>
      </p:sp>
      <p:sp>
        <p:nvSpPr>
          <p:cNvPr id="44" name="Овал 43"/>
          <p:cNvSpPr/>
          <p:nvPr/>
        </p:nvSpPr>
        <p:spPr>
          <a:xfrm>
            <a:off x="7861860" y="509795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7647571" y="5377606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22573" y="567402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1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5788" y="116632"/>
            <a:ext cx="2555776" cy="4046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663300"/>
                </a:solidFill>
              </a:rPr>
              <a:t>Вариант 1</a:t>
            </a:r>
            <a:endParaRPr lang="ru-RU" b="1" dirty="0">
              <a:solidFill>
                <a:srgbClr val="66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833" y="243408"/>
            <a:ext cx="5100255" cy="6858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b="1" dirty="0"/>
              <a:t>Задание 19 № </a:t>
            </a:r>
            <a:r>
              <a:rPr lang="ru-RU" sz="1400" b="1" dirty="0">
                <a:hlinkClick r:id="rId2"/>
              </a:rPr>
              <a:t>27754</a:t>
            </a:r>
            <a:endParaRPr lang="ru-RU" sz="1400" b="1" dirty="0"/>
          </a:p>
          <a:p>
            <a:pPr marL="0" indent="265113" algn="just">
              <a:buNone/>
            </a:pPr>
            <a:r>
              <a:rPr lang="ru-RU" sz="1400" dirty="0"/>
              <a:t>Два игрока, Петя и Ваня, играют в следующую игру. Перед игроками </a:t>
            </a:r>
            <a:r>
              <a:rPr lang="ru-RU" sz="1600" b="1" u="sng" dirty="0"/>
              <a:t>лежат две кучи </a:t>
            </a:r>
            <a:r>
              <a:rPr lang="ru-RU" sz="1400" dirty="0"/>
              <a:t>камней. Игроки ходят по очереди, первый ход делает Петя. </a:t>
            </a:r>
            <a:r>
              <a:rPr lang="ru-RU" sz="1400" b="1" u="sng" dirty="0"/>
              <a:t>За один ход </a:t>
            </a:r>
            <a:r>
              <a:rPr lang="ru-RU" sz="1400" u="sng" dirty="0"/>
              <a:t>игрок может </a:t>
            </a:r>
            <a:r>
              <a:rPr lang="ru-RU" sz="1400" b="1" u="sng" dirty="0"/>
              <a:t>добавить в одну из куч один камень или увеличить количество камней в куче в четыре раза</a:t>
            </a:r>
            <a:r>
              <a:rPr lang="ru-RU" sz="1400" u="sng" dirty="0"/>
              <a:t>.</a:t>
            </a:r>
            <a:r>
              <a:rPr lang="ru-RU" sz="1400" dirty="0"/>
              <a:t> Например, пусть в одной куче 6 камней, а в другой 9 камней; такую позицию мы будем обозначать (6, 9). За один ход из позиции (6, 9) можно получить любую из четырёх позиций: (7, 9), (24, 9), (6, 10), (6, 36). Чтобы делать ходы, у каждого игрока есть неограниченное количество камней.</a:t>
            </a:r>
          </a:p>
          <a:p>
            <a:pPr marL="0" indent="265113" algn="just">
              <a:buNone/>
            </a:pPr>
            <a:r>
              <a:rPr lang="ru-RU" sz="1400" u="sng" dirty="0"/>
              <a:t>Игра завершается в тот момент, когда суммарное количество камней в кучах становится не менее 61. </a:t>
            </a:r>
            <a:r>
              <a:rPr lang="ru-RU" sz="1400" dirty="0"/>
              <a:t>Победителем считается игрок, сделавший последний ход, то есть первым получивший позицию, в которой в кучах будет 61 или больше камней.</a:t>
            </a:r>
          </a:p>
          <a:p>
            <a:pPr marL="0" indent="265113" algn="just">
              <a:buNone/>
            </a:pPr>
            <a:r>
              <a:rPr lang="ru-RU" sz="1400" dirty="0"/>
              <a:t>В начальный момент в первой куче было 3 камня, во второй куче — </a:t>
            </a:r>
            <a:r>
              <a:rPr lang="ru-RU" sz="1400" i="1" dirty="0"/>
              <a:t>S</a:t>
            </a:r>
            <a:r>
              <a:rPr lang="ru-RU" sz="1400" dirty="0"/>
              <a:t> камней, 1 ≤ </a:t>
            </a:r>
            <a:r>
              <a:rPr lang="ru-RU" sz="1400" i="1" dirty="0"/>
              <a:t>S</a:t>
            </a:r>
            <a:r>
              <a:rPr lang="ru-RU" sz="1400" dirty="0"/>
              <a:t> ≤ 57.</a:t>
            </a:r>
          </a:p>
          <a:p>
            <a:pPr marL="0" indent="265113" algn="just">
              <a:buNone/>
            </a:pPr>
            <a:r>
              <a:rPr lang="ru-RU" sz="1400" dirty="0"/>
              <a:t>Будем говорить, что </a:t>
            </a:r>
            <a:r>
              <a:rPr lang="ru-RU" sz="1400" u="sng" dirty="0"/>
              <a:t>игрок имеет выигрышную стратегию</a:t>
            </a:r>
            <a:r>
              <a:rPr lang="ru-RU" sz="1400" dirty="0"/>
              <a:t>, если он может выиграть при любых ходах противника. Описать стратегию игрока — значит описать, какой ход он должен сделать в любой ситуации, которая ему может встретиться при различной игре противника. В описание выигрышной стратегии не следует включать ходы играющего по ней игрока, которые не являются для него безусловно выигрышными, то есть не гарантируют выигрыш независимо от игры противника.</a:t>
            </a:r>
          </a:p>
          <a:p>
            <a:pPr marL="0" indent="265113" algn="just">
              <a:buNone/>
            </a:pPr>
            <a:r>
              <a:rPr lang="ru-RU" sz="1400" b="1" u="sng" dirty="0">
                <a:solidFill>
                  <a:srgbClr val="FF0000"/>
                </a:solidFill>
              </a:rPr>
              <a:t>Известно, что Ваня выиграл своим первым ходом после неудачного первого хода Пети. Укажите </a:t>
            </a:r>
            <a:r>
              <a:rPr lang="ru-RU" sz="1400" b="1" u="sng" dirty="0"/>
              <a:t>минимальное значение </a:t>
            </a:r>
            <a:r>
              <a:rPr lang="ru-RU" sz="1400" b="1" i="1" u="sng" dirty="0"/>
              <a:t>S</a:t>
            </a:r>
            <a:r>
              <a:rPr lang="ru-RU" sz="1400" b="1" u="sng" dirty="0">
                <a:solidFill>
                  <a:srgbClr val="FF0000"/>
                </a:solidFill>
              </a:rPr>
              <a:t>, когда такая ситуация возможна.</a:t>
            </a:r>
          </a:p>
          <a:p>
            <a:pPr marL="0" indent="265113" algn="just">
              <a:buNone/>
            </a:pPr>
            <a:r>
              <a:rPr lang="ru-RU" sz="1400" dirty="0" smtClean="0"/>
              <a:t>Ответ</a:t>
            </a:r>
            <a:r>
              <a:rPr lang="ru-RU" sz="1400" dirty="0"/>
              <a:t>: </a:t>
            </a:r>
          </a:p>
          <a:p>
            <a:pPr marL="0" indent="0" algn="just">
              <a:buNone/>
            </a:pPr>
            <a:endParaRPr lang="ru-RU" sz="900" b="1" dirty="0" smtClean="0"/>
          </a:p>
          <a:p>
            <a:pPr marL="0" indent="0">
              <a:buNone/>
            </a:pPr>
            <a:r>
              <a:rPr lang="ru-RU" sz="1000" dirty="0" smtClean="0"/>
              <a:t/>
            </a:r>
            <a:br>
              <a:rPr lang="ru-RU" sz="1000" dirty="0" smtClean="0"/>
            </a:br>
            <a:endParaRPr lang="ru-RU" sz="10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5580112" y="2374428"/>
            <a:ext cx="302433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5940152" y="230242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164288" y="231080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701818" y="2590452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49999" y="2590452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0064" y="286745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</a:t>
            </a:r>
            <a:r>
              <a:rPr lang="en-US" dirty="0" smtClean="0"/>
              <a:t>4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452320" y="286745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</a:t>
            </a:r>
            <a:r>
              <a:rPr lang="en-US" dirty="0" smtClean="0"/>
              <a:t>4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956376" y="286455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=</a:t>
            </a:r>
            <a:r>
              <a:rPr lang="en-US" dirty="0" smtClean="0"/>
              <a:t>58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818445" y="1065510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1)+1</a:t>
            </a:r>
          </a:p>
          <a:p>
            <a:r>
              <a:rPr lang="ru-RU" dirty="0" smtClean="0"/>
              <a:t>2)*4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26557" y="1065510"/>
            <a:ext cx="1433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r>
              <a:rPr lang="ru-RU" baseline="-25000" dirty="0" smtClean="0"/>
              <a:t>1</a:t>
            </a:r>
            <a:r>
              <a:rPr lang="ru-RU" dirty="0" smtClean="0"/>
              <a:t>+</a:t>
            </a:r>
            <a:r>
              <a:rPr lang="en-US" dirty="0" smtClean="0"/>
              <a:t>S</a:t>
            </a:r>
            <a:r>
              <a:rPr lang="en-US" baseline="-25000" dirty="0" smtClean="0"/>
              <a:t>2</a:t>
            </a:r>
            <a:r>
              <a:rPr lang="en-US" dirty="0" smtClean="0"/>
              <a:t>&gt;=6</a:t>
            </a:r>
            <a:r>
              <a:rPr lang="ru-RU" dirty="0" smtClean="0"/>
              <a:t>1</a:t>
            </a:r>
            <a:endParaRPr lang="en-US" dirty="0" smtClean="0"/>
          </a:p>
          <a:p>
            <a:r>
              <a:rPr lang="en-US" dirty="0" smtClean="0"/>
              <a:t>3+S=61</a:t>
            </a:r>
          </a:p>
          <a:p>
            <a:r>
              <a:rPr lang="en-US" dirty="0" smtClean="0"/>
              <a:t>S=58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358383" y="3657798"/>
            <a:ext cx="10903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58</a:t>
            </a:r>
            <a:r>
              <a:rPr lang="ru-RU" dirty="0" smtClean="0"/>
              <a:t>/</a:t>
            </a:r>
            <a:r>
              <a:rPr lang="en-US" dirty="0" smtClean="0"/>
              <a:t>16</a:t>
            </a:r>
            <a:r>
              <a:rPr lang="ru-RU" dirty="0" smtClean="0"/>
              <a:t> </a:t>
            </a:r>
            <a:r>
              <a:rPr lang="ru-RU" sz="1200" dirty="0" smtClean="0"/>
              <a:t>с избытком, чтобы победил Ваня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51065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898" y="161419"/>
            <a:ext cx="4572000" cy="65864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/>
              <a:t>Задание 20 № </a:t>
            </a:r>
            <a:r>
              <a:rPr lang="ru-RU" b="1" dirty="0">
                <a:hlinkClick r:id="rId2"/>
              </a:rPr>
              <a:t>27755</a:t>
            </a:r>
            <a:endParaRPr lang="ru-RU" b="1" dirty="0"/>
          </a:p>
          <a:p>
            <a:pPr algn="just"/>
            <a:r>
              <a:rPr lang="ru-RU" dirty="0"/>
              <a:t>Найдите </a:t>
            </a:r>
            <a:r>
              <a:rPr lang="ru-RU" b="1" dirty="0">
                <a:solidFill>
                  <a:srgbClr val="FF0000"/>
                </a:solidFill>
              </a:rPr>
              <a:t>два таких значения </a:t>
            </a:r>
            <a:r>
              <a:rPr lang="ru-RU" b="1" i="1" dirty="0">
                <a:solidFill>
                  <a:srgbClr val="FF0000"/>
                </a:solidFill>
              </a:rPr>
              <a:t>S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dirty="0"/>
              <a:t>при которых у Пети есть выигрышная стратегия, причём одновременно выполняются два условия:</a:t>
            </a:r>
          </a:p>
          <a:p>
            <a:pPr algn="just"/>
            <a:r>
              <a:rPr lang="ru-RU" dirty="0"/>
              <a:t>— Петя не может выиграть за один ход;</a:t>
            </a:r>
          </a:p>
          <a:p>
            <a:pPr algn="just"/>
            <a:r>
              <a:rPr lang="ru-RU" dirty="0"/>
              <a:t>— Петя может выиграть своим вторым ходом независимо от того, как будет ходить Ваня.</a:t>
            </a:r>
          </a:p>
          <a:p>
            <a:pPr algn="just"/>
            <a:r>
              <a:rPr lang="ru-RU" dirty="0"/>
              <a:t>Найденные значения запишите в ответе в порядке возрастания без разделительных знаков.</a:t>
            </a:r>
          </a:p>
          <a:p>
            <a:pPr algn="just"/>
            <a:r>
              <a:rPr lang="ru-RU" dirty="0"/>
              <a:t>Ответ: </a:t>
            </a:r>
          </a:p>
          <a:p>
            <a:pPr algn="just"/>
            <a:endParaRPr lang="ru-RU" sz="800" b="1" dirty="0"/>
          </a:p>
          <a:p>
            <a:pPr algn="just"/>
            <a:r>
              <a:rPr lang="ru-RU" b="1" dirty="0"/>
              <a:t>Задание 21 № </a:t>
            </a:r>
            <a:r>
              <a:rPr lang="ru-RU" b="1" dirty="0">
                <a:hlinkClick r:id="rId3"/>
              </a:rPr>
              <a:t>27756</a:t>
            </a:r>
            <a:endParaRPr lang="ru-RU" b="1" dirty="0"/>
          </a:p>
          <a:p>
            <a:pPr algn="just"/>
            <a:r>
              <a:rPr lang="ru-RU" dirty="0"/>
              <a:t>Найдите </a:t>
            </a:r>
            <a:r>
              <a:rPr lang="ru-RU" b="1" dirty="0">
                <a:solidFill>
                  <a:srgbClr val="FF0000"/>
                </a:solidFill>
              </a:rPr>
              <a:t>минимальное значение </a:t>
            </a:r>
            <a:r>
              <a:rPr lang="ru-RU" b="1" i="1" dirty="0">
                <a:solidFill>
                  <a:srgbClr val="FF0000"/>
                </a:solidFill>
              </a:rPr>
              <a:t>S</a:t>
            </a:r>
            <a:r>
              <a:rPr lang="ru-RU" dirty="0"/>
              <a:t>, при котором одновременно выполняются два условия:</a:t>
            </a:r>
          </a:p>
          <a:p>
            <a:pPr algn="just"/>
            <a:r>
              <a:rPr lang="ru-RU" dirty="0"/>
              <a:t>— у Вани есть выигрышная стратегия, позволяющая ему выиграть первым или вторым ходом при любой игре Пети;</a:t>
            </a:r>
          </a:p>
          <a:p>
            <a:pPr algn="just"/>
            <a:r>
              <a:rPr lang="ru-RU" dirty="0"/>
              <a:t>— у Вани нет стратегии, которая позволит ему гарантированно выиграть первым ходом.</a:t>
            </a:r>
          </a:p>
          <a:p>
            <a:pPr algn="just"/>
            <a:r>
              <a:rPr lang="ru-RU" dirty="0"/>
              <a:t>Ответ: 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516509" y="3047"/>
            <a:ext cx="2555776" cy="404664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663300"/>
                </a:solidFill>
              </a:rPr>
              <a:t>Вариант 1</a:t>
            </a:r>
            <a:endParaRPr lang="ru-RU" b="1" dirty="0">
              <a:solidFill>
                <a:srgbClr val="663300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4572000" y="1846565"/>
            <a:ext cx="4608512" cy="83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5148064" y="177455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372200" y="178294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909730" y="18575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7911" y="1857598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7976" y="212356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0232" y="212356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7596336" y="177455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346122" y="18575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84368" y="212356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</a:t>
            </a:r>
            <a:r>
              <a:rPr lang="en-US" dirty="0" smtClean="0"/>
              <a:t>4</a:t>
            </a:r>
            <a:endParaRPr lang="ru-RU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572000" y="4665910"/>
            <a:ext cx="460851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5004048" y="459390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958677" y="460228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765714" y="4593902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744388" y="4589512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00192" y="482913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43515" y="483163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6855483" y="459390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605269" y="4589512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13136" y="485986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</a:t>
            </a:r>
            <a:r>
              <a:rPr lang="en-US" dirty="0" smtClean="0"/>
              <a:t>4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7861860" y="459390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647571" y="4581128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92080" y="485986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322501" y="620688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1)+1</a:t>
            </a:r>
          </a:p>
          <a:p>
            <a:r>
              <a:rPr lang="ru-RU" dirty="0" smtClean="0"/>
              <a:t>2)*4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30613" y="620688"/>
            <a:ext cx="1433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r>
              <a:rPr lang="ru-RU" baseline="-25000" dirty="0" smtClean="0"/>
              <a:t>1</a:t>
            </a:r>
            <a:r>
              <a:rPr lang="ru-RU" dirty="0" smtClean="0"/>
              <a:t>+</a:t>
            </a:r>
            <a:r>
              <a:rPr lang="en-US" dirty="0" smtClean="0"/>
              <a:t>S</a:t>
            </a:r>
            <a:r>
              <a:rPr lang="en-US" baseline="-25000" dirty="0" smtClean="0"/>
              <a:t>2</a:t>
            </a:r>
            <a:r>
              <a:rPr lang="en-US" dirty="0" smtClean="0"/>
              <a:t>&gt;=6</a:t>
            </a:r>
            <a:r>
              <a:rPr lang="ru-RU" dirty="0" smtClean="0"/>
              <a:t>1</a:t>
            </a:r>
            <a:endParaRPr lang="en-US" dirty="0" smtClean="0"/>
          </a:p>
          <a:p>
            <a:r>
              <a:rPr lang="en-US" dirty="0" smtClean="0"/>
              <a:t>3+S=61</a:t>
            </a:r>
          </a:p>
          <a:p>
            <a:r>
              <a:rPr lang="en-US" dirty="0" smtClean="0"/>
              <a:t>S=58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6372200" y="3225750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1)+1</a:t>
            </a:r>
          </a:p>
          <a:p>
            <a:r>
              <a:rPr lang="ru-RU" dirty="0" smtClean="0"/>
              <a:t>2)*4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80312" y="3225750"/>
            <a:ext cx="1433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r>
              <a:rPr lang="ru-RU" baseline="-25000" dirty="0" smtClean="0"/>
              <a:t>1</a:t>
            </a:r>
            <a:r>
              <a:rPr lang="ru-RU" dirty="0" smtClean="0"/>
              <a:t>+</a:t>
            </a:r>
            <a:r>
              <a:rPr lang="en-US" dirty="0" smtClean="0"/>
              <a:t>S</a:t>
            </a:r>
            <a:r>
              <a:rPr lang="en-US" baseline="-25000" dirty="0" smtClean="0"/>
              <a:t>2</a:t>
            </a:r>
            <a:r>
              <a:rPr lang="en-US" dirty="0" smtClean="0"/>
              <a:t>&gt;=6</a:t>
            </a:r>
            <a:r>
              <a:rPr lang="ru-RU" dirty="0" smtClean="0"/>
              <a:t>1</a:t>
            </a:r>
            <a:endParaRPr lang="en-US" dirty="0" smtClean="0"/>
          </a:p>
          <a:p>
            <a:r>
              <a:rPr lang="en-US" dirty="0" smtClean="0"/>
              <a:t>3+S=61</a:t>
            </a:r>
          </a:p>
          <a:p>
            <a:r>
              <a:rPr lang="en-US" dirty="0" smtClean="0"/>
              <a:t>S=58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986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412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663300"/>
                </a:solidFill>
              </a:rPr>
              <a:t>Решение вариант 1 – 20-21</a:t>
            </a:r>
            <a:br>
              <a:rPr lang="ru-RU" b="1" dirty="0" smtClean="0">
                <a:solidFill>
                  <a:srgbClr val="663300"/>
                </a:solidFill>
              </a:rPr>
            </a:br>
            <a:endParaRPr lang="ru-RU" i="1" dirty="0">
              <a:solidFill>
                <a:srgbClr val="66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681" y="1884876"/>
            <a:ext cx="840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(3,</a:t>
            </a:r>
            <a:r>
              <a:rPr lang="en-US" sz="2800" dirty="0" smtClean="0"/>
              <a:t>S)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373456" y="2365336"/>
            <a:ext cx="750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</a:t>
            </a:r>
            <a:r>
              <a:rPr lang="en-US" dirty="0" smtClean="0"/>
              <a:t>12</a:t>
            </a:r>
            <a:r>
              <a:rPr lang="ru-RU" dirty="0" smtClean="0"/>
              <a:t>,</a:t>
            </a:r>
            <a:r>
              <a:rPr lang="en-US" dirty="0" smtClean="0"/>
              <a:t>S)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373456" y="1626672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</a:t>
            </a:r>
            <a:r>
              <a:rPr lang="en-US" dirty="0" smtClean="0"/>
              <a:t>4</a:t>
            </a:r>
            <a:r>
              <a:rPr lang="ru-RU" dirty="0" smtClean="0"/>
              <a:t>,</a:t>
            </a:r>
            <a:r>
              <a:rPr lang="en-US" dirty="0" smtClean="0"/>
              <a:t>S)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043784" y="1153929"/>
            <a:ext cx="52236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Ваня пытается победить, но ему не хватает 1 балла</a:t>
            </a:r>
          </a:p>
          <a:p>
            <a:r>
              <a:rPr lang="ru-RU" dirty="0" smtClean="0"/>
              <a:t>4+4</a:t>
            </a:r>
            <a:r>
              <a:rPr lang="en-US" dirty="0" smtClean="0"/>
              <a:t>S=60</a:t>
            </a:r>
          </a:p>
          <a:p>
            <a:r>
              <a:rPr lang="en-US" dirty="0" smtClean="0"/>
              <a:t>4S=56</a:t>
            </a:r>
          </a:p>
          <a:p>
            <a:r>
              <a:rPr lang="en-US" dirty="0" smtClean="0"/>
              <a:t>S=14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1628221"/>
            <a:ext cx="63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+1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2338368"/>
            <a:ext cx="63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*4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043784" y="2408096"/>
            <a:ext cx="52236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Ваня пытается победить, но ему не хватает 1 балла</a:t>
            </a:r>
          </a:p>
          <a:p>
            <a:r>
              <a:rPr lang="en-US" dirty="0" smtClean="0"/>
              <a:t>12</a:t>
            </a:r>
            <a:r>
              <a:rPr lang="ru-RU" dirty="0" smtClean="0"/>
              <a:t>+4</a:t>
            </a:r>
            <a:r>
              <a:rPr lang="en-US" dirty="0" smtClean="0"/>
              <a:t>S=60</a:t>
            </a:r>
          </a:p>
          <a:p>
            <a:r>
              <a:rPr lang="en-US" dirty="0" smtClean="0"/>
              <a:t>4S=48</a:t>
            </a:r>
          </a:p>
          <a:p>
            <a:r>
              <a:rPr lang="en-US" dirty="0" smtClean="0"/>
              <a:t>S=12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7353" y="2749288"/>
            <a:ext cx="1792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Стратегия Пети: ходить с меньшей кучи.</a:t>
            </a:r>
            <a:endParaRPr lang="ru-RU" b="1" u="sng" dirty="0">
              <a:solidFill>
                <a:srgbClr val="C00000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1104485" y="1874962"/>
            <a:ext cx="371171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108830" y="2310062"/>
            <a:ext cx="366826" cy="2129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45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898" y="161419"/>
            <a:ext cx="4572000" cy="65864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/>
              <a:t>Задание 20 № </a:t>
            </a:r>
            <a:r>
              <a:rPr lang="ru-RU" b="1" dirty="0">
                <a:hlinkClick r:id="rId2"/>
              </a:rPr>
              <a:t>27755</a:t>
            </a:r>
            <a:endParaRPr lang="ru-RU" b="1" dirty="0"/>
          </a:p>
          <a:p>
            <a:pPr algn="just"/>
            <a:r>
              <a:rPr lang="ru-RU" dirty="0"/>
              <a:t>Найдите </a:t>
            </a:r>
            <a:r>
              <a:rPr lang="ru-RU" b="1" dirty="0">
                <a:solidFill>
                  <a:srgbClr val="FF0000"/>
                </a:solidFill>
              </a:rPr>
              <a:t>два таких значения </a:t>
            </a:r>
            <a:r>
              <a:rPr lang="ru-RU" b="1" i="1" dirty="0">
                <a:solidFill>
                  <a:srgbClr val="FF0000"/>
                </a:solidFill>
              </a:rPr>
              <a:t>S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dirty="0"/>
              <a:t>при которых у Пети есть выигрышная стратегия, причём одновременно выполняются два условия:</a:t>
            </a:r>
          </a:p>
          <a:p>
            <a:pPr algn="just"/>
            <a:r>
              <a:rPr lang="ru-RU" dirty="0"/>
              <a:t>— Петя не может выиграть за один ход;</a:t>
            </a:r>
          </a:p>
          <a:p>
            <a:pPr algn="just"/>
            <a:r>
              <a:rPr lang="ru-RU" dirty="0"/>
              <a:t>— Петя может выиграть своим вторым ходом независимо от того, как будет ходить Ваня.</a:t>
            </a:r>
          </a:p>
          <a:p>
            <a:pPr algn="just"/>
            <a:r>
              <a:rPr lang="ru-RU" dirty="0"/>
              <a:t>Найденные значения запишите в ответе в порядке возрастания без разделительных знаков.</a:t>
            </a:r>
          </a:p>
          <a:p>
            <a:pPr algn="just"/>
            <a:r>
              <a:rPr lang="ru-RU" dirty="0"/>
              <a:t>Ответ: </a:t>
            </a:r>
          </a:p>
          <a:p>
            <a:pPr algn="just"/>
            <a:endParaRPr lang="ru-RU" sz="800" b="1" dirty="0"/>
          </a:p>
          <a:p>
            <a:pPr algn="just"/>
            <a:r>
              <a:rPr lang="ru-RU" b="1" dirty="0"/>
              <a:t>Задание 21 № </a:t>
            </a:r>
            <a:r>
              <a:rPr lang="ru-RU" b="1" dirty="0">
                <a:hlinkClick r:id="rId3"/>
              </a:rPr>
              <a:t>27756</a:t>
            </a:r>
            <a:endParaRPr lang="ru-RU" b="1" dirty="0"/>
          </a:p>
          <a:p>
            <a:pPr algn="just"/>
            <a:r>
              <a:rPr lang="ru-RU" dirty="0"/>
              <a:t>Найдите </a:t>
            </a:r>
            <a:r>
              <a:rPr lang="ru-RU" b="1" dirty="0">
                <a:solidFill>
                  <a:srgbClr val="FF0000"/>
                </a:solidFill>
              </a:rPr>
              <a:t>минимальное значение </a:t>
            </a:r>
            <a:r>
              <a:rPr lang="ru-RU" b="1" i="1" dirty="0">
                <a:solidFill>
                  <a:srgbClr val="FF0000"/>
                </a:solidFill>
              </a:rPr>
              <a:t>S</a:t>
            </a:r>
            <a:r>
              <a:rPr lang="ru-RU" dirty="0"/>
              <a:t>, при котором одновременно выполняются два условия:</a:t>
            </a:r>
          </a:p>
          <a:p>
            <a:pPr algn="just"/>
            <a:r>
              <a:rPr lang="ru-RU" dirty="0"/>
              <a:t>— у Вани есть выигрышная стратегия, позволяющая ему выиграть первым или вторым ходом при любой игре Пети;</a:t>
            </a:r>
          </a:p>
          <a:p>
            <a:pPr algn="just"/>
            <a:r>
              <a:rPr lang="ru-RU" dirty="0"/>
              <a:t>— у Вани нет стратегии, которая позволит ему гарантированно выиграть первым ходом.</a:t>
            </a:r>
          </a:p>
          <a:p>
            <a:pPr algn="just"/>
            <a:r>
              <a:rPr lang="ru-RU" dirty="0"/>
              <a:t>Ответ: 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516509" y="3047"/>
            <a:ext cx="2555776" cy="404664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663300"/>
                </a:solidFill>
              </a:rPr>
              <a:t>Вариант 1</a:t>
            </a:r>
            <a:endParaRPr lang="ru-RU" b="1" dirty="0">
              <a:solidFill>
                <a:srgbClr val="663300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4572000" y="1846565"/>
            <a:ext cx="4608512" cy="83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5148064" y="177455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372200" y="178294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909730" y="18575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7911" y="1857598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7976" y="212356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0232" y="212356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7596336" y="177455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346122" y="1857598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84368" y="212356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</a:t>
            </a:r>
            <a:r>
              <a:rPr lang="en-US" dirty="0" smtClean="0"/>
              <a:t>4</a:t>
            </a:r>
            <a:endParaRPr lang="ru-RU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572000" y="4665910"/>
            <a:ext cx="460851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5004048" y="459390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958677" y="460228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765714" y="4593902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744388" y="4589512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00192" y="482913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43515" y="483163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6855483" y="459390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605269" y="4589512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13136" y="485986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</a:t>
            </a:r>
            <a:r>
              <a:rPr lang="en-US" dirty="0" smtClean="0"/>
              <a:t>4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7861860" y="459390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647571" y="4581128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92080" y="485986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322501" y="620688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1)+1</a:t>
            </a:r>
          </a:p>
          <a:p>
            <a:r>
              <a:rPr lang="ru-RU" dirty="0" smtClean="0"/>
              <a:t>2)*4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30613" y="620688"/>
            <a:ext cx="1433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r>
              <a:rPr lang="ru-RU" baseline="-25000" dirty="0" smtClean="0"/>
              <a:t>1</a:t>
            </a:r>
            <a:r>
              <a:rPr lang="ru-RU" dirty="0" smtClean="0"/>
              <a:t>+</a:t>
            </a:r>
            <a:r>
              <a:rPr lang="en-US" dirty="0" smtClean="0"/>
              <a:t>S</a:t>
            </a:r>
            <a:r>
              <a:rPr lang="en-US" baseline="-25000" dirty="0" smtClean="0"/>
              <a:t>2</a:t>
            </a:r>
            <a:r>
              <a:rPr lang="en-US" dirty="0" smtClean="0"/>
              <a:t>&gt;=6</a:t>
            </a:r>
            <a:r>
              <a:rPr lang="ru-RU" dirty="0" smtClean="0"/>
              <a:t>1</a:t>
            </a:r>
            <a:endParaRPr lang="en-US" dirty="0" smtClean="0"/>
          </a:p>
          <a:p>
            <a:r>
              <a:rPr lang="en-US" dirty="0" smtClean="0"/>
              <a:t>3+S=61</a:t>
            </a:r>
          </a:p>
          <a:p>
            <a:r>
              <a:rPr lang="en-US" dirty="0" smtClean="0"/>
              <a:t>S=58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6372200" y="3225750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1)+1</a:t>
            </a:r>
          </a:p>
          <a:p>
            <a:r>
              <a:rPr lang="ru-RU" dirty="0" smtClean="0"/>
              <a:t>2)*4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80312" y="3225750"/>
            <a:ext cx="1433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r>
              <a:rPr lang="ru-RU" baseline="-25000" dirty="0" smtClean="0"/>
              <a:t>1</a:t>
            </a:r>
            <a:r>
              <a:rPr lang="ru-RU" dirty="0" smtClean="0"/>
              <a:t>+</a:t>
            </a:r>
            <a:r>
              <a:rPr lang="en-US" dirty="0" smtClean="0"/>
              <a:t>S</a:t>
            </a:r>
            <a:r>
              <a:rPr lang="en-US" baseline="-25000" dirty="0" smtClean="0"/>
              <a:t>2</a:t>
            </a:r>
            <a:r>
              <a:rPr lang="en-US" dirty="0" smtClean="0"/>
              <a:t>&gt;=6</a:t>
            </a:r>
            <a:r>
              <a:rPr lang="ru-RU" dirty="0" smtClean="0"/>
              <a:t>1</a:t>
            </a:r>
            <a:endParaRPr lang="en-US" dirty="0" smtClean="0"/>
          </a:p>
          <a:p>
            <a:r>
              <a:rPr lang="en-US" dirty="0" smtClean="0"/>
              <a:t>3+S=61</a:t>
            </a:r>
          </a:p>
          <a:p>
            <a:r>
              <a:rPr lang="en-US" dirty="0" smtClean="0"/>
              <a:t>S=58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690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3" t="13254" r="14035" b="11099"/>
          <a:stretch/>
        </p:blipFill>
        <p:spPr bwMode="auto">
          <a:xfrm>
            <a:off x="-8739" y="332656"/>
            <a:ext cx="9152739" cy="594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75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0"/>
            <a:ext cx="3995936" cy="1930226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FF0000"/>
                </a:solidFill>
              </a:rPr>
              <a:t>Профильное задание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Вариант 2 - №19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54950"/>
            <a:ext cx="4999722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Задание 19 № </a:t>
            </a:r>
            <a:r>
              <a:rPr lang="ru-RU" sz="1600" b="1" dirty="0">
                <a:hlinkClick r:id="rId2"/>
              </a:rPr>
              <a:t>27771</a:t>
            </a:r>
            <a:endParaRPr lang="ru-RU" sz="1600" b="1" dirty="0"/>
          </a:p>
          <a:p>
            <a:pPr indent="265113" algn="just"/>
            <a:r>
              <a:rPr lang="ru-RU" sz="1400" dirty="0"/>
              <a:t>Два игрока, Петя и Ваня, играют в следующую игру. Перед игроками лежат </a:t>
            </a:r>
            <a:r>
              <a:rPr lang="ru-RU" sz="1400" b="1" u="sng" dirty="0"/>
              <a:t>две кучи </a:t>
            </a:r>
            <a:r>
              <a:rPr lang="ru-RU" sz="1400" dirty="0"/>
              <a:t>камней. Игроки ходят по очереди, первый ход делает Петя. </a:t>
            </a:r>
            <a:r>
              <a:rPr lang="ru-RU" sz="1400" dirty="0">
                <a:solidFill>
                  <a:srgbClr val="FF0000"/>
                </a:solidFill>
              </a:rPr>
              <a:t>За один ход игрок может </a:t>
            </a:r>
            <a:r>
              <a:rPr lang="ru-RU" sz="1400" b="1" dirty="0">
                <a:solidFill>
                  <a:srgbClr val="FF0000"/>
                </a:solidFill>
              </a:rPr>
              <a:t>убрать из одной из куч один камень</a:t>
            </a:r>
            <a:r>
              <a:rPr lang="ru-RU" sz="1400" dirty="0">
                <a:solidFill>
                  <a:srgbClr val="FF0000"/>
                </a:solidFill>
              </a:rPr>
              <a:t> или </a:t>
            </a:r>
            <a:r>
              <a:rPr lang="ru-RU" sz="1400" b="1" dirty="0">
                <a:solidFill>
                  <a:srgbClr val="FF0000"/>
                </a:solidFill>
              </a:rPr>
              <a:t>уменьшить количество камней в куче в два раза</a:t>
            </a:r>
            <a:r>
              <a:rPr lang="ru-RU" sz="1400" dirty="0">
                <a:solidFill>
                  <a:srgbClr val="FF0000"/>
                </a:solidFill>
              </a:rPr>
              <a:t> </a:t>
            </a:r>
            <a:r>
              <a:rPr lang="ru-RU" sz="1400" dirty="0"/>
              <a:t>(если количество камней в куче нечётно, остаётся на 1 камень меньше, чем убирается). Например, пусть в одной куче 6, а в другой 9 камней; такую позицию мы будем обозначать (6, 9). За один ход из позиции </a:t>
            </a:r>
            <a:r>
              <a:rPr lang="ru-RU" sz="1400" b="1" dirty="0">
                <a:solidFill>
                  <a:srgbClr val="663300"/>
                </a:solidFill>
              </a:rPr>
              <a:t>(6, 9) можно получить любую из четырёх позиций: (5, 9), (3, 9), (6, 8), (6, 4).</a:t>
            </a:r>
          </a:p>
          <a:p>
            <a:pPr indent="265113" algn="just"/>
            <a:r>
              <a:rPr lang="ru-RU" sz="1400" b="1" dirty="0">
                <a:solidFill>
                  <a:srgbClr val="663300"/>
                </a:solidFill>
              </a:rPr>
              <a:t>Игра завершается в тот момент, когда суммарное количество камней в кучах становится не более 20. </a:t>
            </a:r>
            <a:r>
              <a:rPr lang="ru-RU" sz="1400" dirty="0"/>
              <a:t>Победителем считается игрок, сделавший последний ход, то есть первым получивший позицию, в которой в кучах будет 20 или меньше камней.</a:t>
            </a:r>
          </a:p>
          <a:p>
            <a:pPr indent="265113" algn="just"/>
            <a:r>
              <a:rPr lang="ru-RU" sz="1400" b="1" dirty="0">
                <a:solidFill>
                  <a:srgbClr val="663300"/>
                </a:solidFill>
              </a:rPr>
              <a:t>В начальный момент в первой куче было 10 камней, во второй куче — </a:t>
            </a:r>
            <a:r>
              <a:rPr lang="ru-RU" sz="1400" b="1" i="1" dirty="0">
                <a:solidFill>
                  <a:srgbClr val="663300"/>
                </a:solidFill>
              </a:rPr>
              <a:t>S</a:t>
            </a:r>
            <a:r>
              <a:rPr lang="ru-RU" sz="1400" b="1" dirty="0">
                <a:solidFill>
                  <a:srgbClr val="663300"/>
                </a:solidFill>
              </a:rPr>
              <a:t> камней, </a:t>
            </a:r>
            <a:r>
              <a:rPr lang="ru-RU" sz="1400" b="1" i="1" dirty="0">
                <a:solidFill>
                  <a:srgbClr val="663300"/>
                </a:solidFill>
              </a:rPr>
              <a:t>S</a:t>
            </a:r>
            <a:r>
              <a:rPr lang="ru-RU" sz="1400" b="1" dirty="0">
                <a:solidFill>
                  <a:srgbClr val="663300"/>
                </a:solidFill>
              </a:rPr>
              <a:t> &gt; 10.</a:t>
            </a:r>
          </a:p>
          <a:p>
            <a:pPr indent="265113" algn="just"/>
            <a:r>
              <a:rPr lang="ru-RU" sz="1400" dirty="0"/>
              <a:t>Будем говорить, что игрок </a:t>
            </a:r>
            <a:r>
              <a:rPr lang="ru-RU" sz="1400" b="1" dirty="0">
                <a:solidFill>
                  <a:srgbClr val="663300"/>
                </a:solidFill>
              </a:rPr>
              <a:t>имеет выигрышную стратегию</a:t>
            </a:r>
            <a:r>
              <a:rPr lang="ru-RU" sz="1400" dirty="0"/>
              <a:t>, если он может выиграть при любых ходах противника. Описать стратегию игрока — значит, описать, какой ход он должен сделать в любой ситуации, которая ему может встретиться при различной игре противника. В описание выигрышной стратегии не следует включать ходы играющего по ней игрока, которые не являются для него безусловно выигрышными, т. е не гарантирующие выигрыш независимо от игры противника.</a:t>
            </a:r>
          </a:p>
          <a:p>
            <a:pPr indent="265113" algn="just"/>
            <a:r>
              <a:rPr lang="ru-RU" sz="1400" b="1" dirty="0">
                <a:solidFill>
                  <a:srgbClr val="663300"/>
                </a:solidFill>
              </a:rPr>
              <a:t>Известно, что Ваня выиграл своим первым ходом после неудачного первого хода Пети. Укажите </a:t>
            </a:r>
            <a:r>
              <a:rPr lang="ru-RU" sz="1400" b="1" dirty="0">
                <a:solidFill>
                  <a:srgbClr val="FF0000"/>
                </a:solidFill>
              </a:rPr>
              <a:t>максимальное</a:t>
            </a:r>
            <a:r>
              <a:rPr lang="ru-RU" sz="1400" b="1" dirty="0">
                <a:solidFill>
                  <a:srgbClr val="663300"/>
                </a:solidFill>
              </a:rPr>
              <a:t> </a:t>
            </a:r>
            <a:r>
              <a:rPr lang="ru-RU" sz="1400" b="1" dirty="0">
                <a:solidFill>
                  <a:srgbClr val="FF0000"/>
                </a:solidFill>
              </a:rPr>
              <a:t>значение </a:t>
            </a:r>
            <a:r>
              <a:rPr lang="ru-RU" sz="1400" b="1" i="1" dirty="0">
                <a:solidFill>
                  <a:srgbClr val="FF0000"/>
                </a:solidFill>
              </a:rPr>
              <a:t>S</a:t>
            </a:r>
            <a:r>
              <a:rPr lang="ru-RU" sz="1400" b="1" dirty="0">
                <a:solidFill>
                  <a:srgbClr val="663300"/>
                </a:solidFill>
              </a:rPr>
              <a:t>, когда такая ситуация возможна.</a:t>
            </a:r>
          </a:p>
          <a:p>
            <a:pPr indent="265113" algn="just"/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Ответ: 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5580112" y="3742580"/>
            <a:ext cx="302433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5940152" y="367057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164288" y="367895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701818" y="3958604"/>
            <a:ext cx="62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49999" y="3958604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0064" y="423560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:2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452320" y="423560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:2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956376" y="4232707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=</a:t>
            </a:r>
            <a:r>
              <a:rPr lang="en-US" dirty="0" smtClean="0"/>
              <a:t>10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818445" y="243366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1)-1</a:t>
            </a:r>
          </a:p>
          <a:p>
            <a:r>
              <a:rPr lang="ru-RU" dirty="0" smtClean="0"/>
              <a:t>2):2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26557" y="2433662"/>
            <a:ext cx="1433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r>
              <a:rPr lang="ru-RU" baseline="-25000" dirty="0" smtClean="0"/>
              <a:t>1</a:t>
            </a:r>
            <a:r>
              <a:rPr lang="ru-RU" dirty="0" smtClean="0"/>
              <a:t>+</a:t>
            </a:r>
            <a:r>
              <a:rPr lang="en-US" dirty="0" smtClean="0"/>
              <a:t>S</a:t>
            </a:r>
            <a:r>
              <a:rPr lang="en-US" baseline="-25000" dirty="0" smtClean="0"/>
              <a:t>2</a:t>
            </a:r>
            <a:r>
              <a:rPr lang="en-US" dirty="0" smtClean="0"/>
              <a:t>&lt;=20</a:t>
            </a:r>
          </a:p>
          <a:p>
            <a:r>
              <a:rPr lang="en-US" dirty="0" smtClean="0"/>
              <a:t>10+S=20</a:t>
            </a:r>
          </a:p>
          <a:p>
            <a:r>
              <a:rPr lang="en-US" dirty="0" smtClean="0"/>
              <a:t>S=10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846215" y="5318337"/>
            <a:ext cx="1858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S </a:t>
            </a:r>
            <a:r>
              <a:rPr lang="en-US" sz="3200" b="1" baseline="-25000" dirty="0" smtClean="0">
                <a:solidFill>
                  <a:srgbClr val="FF0000"/>
                </a:solidFill>
              </a:rPr>
              <a:t>max </a:t>
            </a:r>
            <a:r>
              <a:rPr lang="en-US" sz="3200" b="1" dirty="0" smtClean="0">
                <a:solidFill>
                  <a:srgbClr val="FF0000"/>
                </a:solidFill>
              </a:rPr>
              <a:t>- ?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3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3128" y="1344887"/>
            <a:ext cx="5095181" cy="324036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i="1" dirty="0" smtClean="0"/>
              <a:t>Итоги встречи</a:t>
            </a:r>
            <a:endParaRPr lang="ru-RU" sz="28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81380"/>
            <a:ext cx="6972267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планирую свой день.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инвестирую в свое будущее.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сконцентрирован на подготовке к ЕГЭ.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с каждым днем увеличиваю свой интеллектуальный  инвестиционный портфель.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Я </a:t>
            </a:r>
            <a:r>
              <a:rPr lang="ru-RU" sz="2800" dirty="0" smtClean="0"/>
              <a:t>эффективно строю зависимость моего времени и выполненных дел.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Знания, их накопление – это мои инвестиции.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 анализирую свои успехи для достижения результата на ЕГЭ по информатике.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Я решаю задачи ЕГЭ и составляю список вопросов, на которые я могу найти ответ на уроках информатики?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0" y="176535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972267" y="1765355"/>
            <a:ext cx="0" cy="4590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35586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6512" y="230541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270892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6512" y="3115505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-36512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0" y="378904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-36512" y="4365104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-36512" y="537321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39552" y="1765355"/>
            <a:ext cx="0" cy="4590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935755" y="1180580"/>
            <a:ext cx="2171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Мой анализ</a:t>
            </a:r>
          </a:p>
          <a:p>
            <a:r>
              <a:rPr lang="ru-RU" sz="1400" dirty="0" smtClean="0"/>
              <a:t>Баллы от 1 до 10</a:t>
            </a:r>
            <a:endParaRPr lang="ru-RU" sz="1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27584" y="80628"/>
            <a:ext cx="614468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«ФИНАНСОВАЯ ГРАМОТНОСТЬ </a:t>
            </a:r>
          </a:p>
          <a:p>
            <a:r>
              <a:rPr lang="ru-RU" b="1" dirty="0" smtClean="0"/>
              <a:t>НА УРОКАХ ИНФОРМАТИКИ ИЛИ </a:t>
            </a:r>
          </a:p>
          <a:p>
            <a:r>
              <a:rPr lang="ru-RU" b="1" dirty="0" smtClean="0"/>
              <a:t>КАК НАУЧИТЬСЯ РЕШАТЬ ЗАДАЧИ </a:t>
            </a:r>
          </a:p>
          <a:p>
            <a:r>
              <a:rPr lang="ru-RU" sz="2000" b="1" dirty="0" smtClean="0"/>
              <a:t>НА ВЫИГРЫШНУЮ СТРАТЕГИЮ (19,20,21)»</a:t>
            </a:r>
            <a:endParaRPr lang="ru-RU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132761" y="1342512"/>
            <a:ext cx="180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 декабря 2020</a:t>
            </a:r>
            <a:endParaRPr lang="ru-RU" dirty="0"/>
          </a:p>
        </p:txBody>
      </p:sp>
      <p:grpSp>
        <p:nvGrpSpPr>
          <p:cNvPr id="25" name="Группа 24"/>
          <p:cNvGrpSpPr/>
          <p:nvPr/>
        </p:nvGrpSpPr>
        <p:grpSpPr>
          <a:xfrm>
            <a:off x="6372200" y="46435"/>
            <a:ext cx="2300196" cy="1060288"/>
            <a:chOff x="4139952" y="1124744"/>
            <a:chExt cx="3158428" cy="2103563"/>
          </a:xfrm>
        </p:grpSpPr>
        <p:pic>
          <p:nvPicPr>
            <p:cNvPr id="26" name="Picture 2" descr="https://whiteangel.in.ua/wp-content/uploads/2015/12/visokie-tehnologii2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2" y="1124744"/>
              <a:ext cx="3158428" cy="2103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1153709"/>
              <a:ext cx="1447096" cy="586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28" name="Прямая соединительная линия 27"/>
          <p:cNvCxnSpPr/>
          <p:nvPr/>
        </p:nvCxnSpPr>
        <p:spPr>
          <a:xfrm>
            <a:off x="8042844" y="1765355"/>
            <a:ext cx="0" cy="4590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24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emotivation.ru/wp-content/uploads/2020/08/25366305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2"/>
          <a:stretch/>
        </p:blipFill>
        <p:spPr bwMode="auto">
          <a:xfrm>
            <a:off x="1671145" y="0"/>
            <a:ext cx="76293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demotivation.ru/wp-content/uploads/2020/08/25366305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7" r="76815"/>
          <a:stretch/>
        </p:blipFill>
        <p:spPr bwMode="auto">
          <a:xfrm>
            <a:off x="-362606" y="-27384"/>
            <a:ext cx="2033751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44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46434"/>
            <a:ext cx="5364088" cy="3094534"/>
            <a:chOff x="4139952" y="1124744"/>
            <a:chExt cx="3158428" cy="2103563"/>
          </a:xfrm>
        </p:grpSpPr>
        <p:pic>
          <p:nvPicPr>
            <p:cNvPr id="7" name="Picture 2" descr="https://whiteangel.in.ua/wp-content/uploads/2015/12/visokie-tehnologii2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2" y="1124744"/>
              <a:ext cx="3158428" cy="2103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1153709"/>
              <a:ext cx="1447096" cy="586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924944"/>
            <a:ext cx="8229600" cy="3450615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Желаю всем</a:t>
            </a:r>
            <a:br>
              <a:rPr lang="ru-RU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быть успешными</a:t>
            </a:r>
            <a:br>
              <a:rPr lang="ru-RU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инвесторами </a:t>
            </a:r>
            <a:br>
              <a:rPr lang="ru-RU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своей жизни.</a:t>
            </a:r>
            <a:endParaRPr lang="ru-RU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97396" y="520184"/>
            <a:ext cx="36358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300" dirty="0">
                <a:solidFill>
                  <a:srgbClr val="FF0000"/>
                </a:solidFill>
                <a:latin typeface="Franklin Gothic Medium Cond" panose="020B0606030402020204" pitchFamily="34" charset="0"/>
              </a:rPr>
              <a:t>Наш </a:t>
            </a:r>
            <a:br>
              <a:rPr lang="ru-RU" sz="3200" b="1" spc="300" dirty="0">
                <a:solidFill>
                  <a:srgbClr val="FF0000"/>
                </a:solidFill>
                <a:latin typeface="Franklin Gothic Medium Cond" panose="020B0606030402020204" pitchFamily="34" charset="0"/>
              </a:rPr>
            </a:br>
            <a:r>
              <a:rPr lang="ru-RU" sz="3200" b="1" spc="300" dirty="0">
                <a:solidFill>
                  <a:srgbClr val="FF0000"/>
                </a:solidFill>
                <a:latin typeface="Franklin Gothic Medium Cond" panose="020B0606030402020204" pitchFamily="34" charset="0"/>
              </a:rPr>
              <a:t>инвестиционный портфель пополнился.</a:t>
            </a:r>
            <a:br>
              <a:rPr lang="ru-RU" sz="3200" b="1" spc="300" dirty="0">
                <a:solidFill>
                  <a:srgbClr val="FF0000"/>
                </a:solidFill>
                <a:latin typeface="Franklin Gothic Medium Cond" panose="020B0606030402020204" pitchFamily="34" charset="0"/>
              </a:rPr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14306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0" t="11476" r="38552" b="28233"/>
          <a:stretch/>
        </p:blipFill>
        <p:spPr bwMode="auto">
          <a:xfrm>
            <a:off x="-9022" y="-1"/>
            <a:ext cx="9153022" cy="688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41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896</Words>
  <Application>Microsoft Office PowerPoint</Application>
  <PresentationFormat>Экран (4:3)</PresentationFormat>
  <Paragraphs>319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Вопросы встречи</vt:lpstr>
      <vt:lpstr>Презентация PowerPoint</vt:lpstr>
      <vt:lpstr>Презентация PowerPoint</vt:lpstr>
      <vt:lpstr>Презентация PowerPoint</vt:lpstr>
      <vt:lpstr>Презентация PowerPoint</vt:lpstr>
      <vt:lpstr>Вариант 15 - №19</vt:lpstr>
      <vt:lpstr>Решение 15-№19</vt:lpstr>
      <vt:lpstr>Вариант 15- №20</vt:lpstr>
      <vt:lpstr>Презентация PowerPoint</vt:lpstr>
      <vt:lpstr>Вариант 15-№21</vt:lpstr>
      <vt:lpstr>Вариант 14</vt:lpstr>
      <vt:lpstr>Вариант 1</vt:lpstr>
      <vt:lpstr>Презентация PowerPoint</vt:lpstr>
      <vt:lpstr>Решение вариант 1 – 20-21 </vt:lpstr>
      <vt:lpstr>Презентация PowerPoint</vt:lpstr>
      <vt:lpstr>Презентация PowerPoint</vt:lpstr>
      <vt:lpstr>Профильное задание  Вариант 2 - №19</vt:lpstr>
      <vt:lpstr>Итоги встречи</vt:lpstr>
      <vt:lpstr>Презентация PowerPoint</vt:lpstr>
      <vt:lpstr>Желаю всем быть успешными инвесторами  своей жизни.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33</cp:revision>
  <cp:lastPrinted>2020-12-16T08:38:00Z</cp:lastPrinted>
  <dcterms:created xsi:type="dcterms:W3CDTF">2020-12-14T08:07:46Z</dcterms:created>
  <dcterms:modified xsi:type="dcterms:W3CDTF">2020-12-18T08:32:34Z</dcterms:modified>
</cp:coreProperties>
</file>