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87" r:id="rId12"/>
    <p:sldId id="288" r:id="rId13"/>
    <p:sldId id="268" r:id="rId14"/>
    <p:sldId id="289" r:id="rId15"/>
    <p:sldId id="269" r:id="rId16"/>
    <p:sldId id="290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C230"/>
    <a:srgbClr val="990000"/>
    <a:srgbClr val="015715"/>
    <a:srgbClr val="015315"/>
    <a:srgbClr val="008000"/>
    <a:srgbClr val="993300"/>
    <a:srgbClr val="FFCC00"/>
    <a:srgbClr val="CCFF33"/>
    <a:srgbClr val="02A028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E886BC-6128-4D83-BEB5-261B5A9713C2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ED32DE-27AD-4A0E-966B-1259E57116CC}">
      <dgm:prSet phldrT="[Текст]" custT="1"/>
      <dgm:spPr>
        <a:solidFill>
          <a:srgbClr val="C00000"/>
        </a:solidFill>
        <a:ln>
          <a:solidFill>
            <a:srgbClr val="008000"/>
          </a:solidFill>
        </a:ln>
      </dgm:spPr>
      <dgm:t>
        <a:bodyPr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r>
            <a:rPr lang="ru-RU" sz="4000" b="1" cap="all" spc="0" dirty="0" smtClean="0">
              <a:ln w="0"/>
              <a:solidFill>
                <a:srgbClr val="FFCC00"/>
              </a:solidFill>
              <a:effectLst>
                <a:reflection blurRad="12700" stA="50000" endPos="50000" dist="5000" dir="5400000" sy="-100000" rotWithShape="0"/>
              </a:effectLst>
            </a:rPr>
            <a:t>У всех животных  есть</a:t>
          </a:r>
          <a:r>
            <a:rPr lang="ru-RU" sz="2800" b="1" cap="all" spc="0" dirty="0" smtClean="0">
              <a:ln w="0"/>
              <a:solidFill>
                <a:srgbClr val="FFCC00"/>
              </a:solidFill>
              <a:effectLst>
                <a:reflection blurRad="12700" stA="50000" endPos="50000" dist="5000" dir="5400000" sy="-100000" rotWithShape="0"/>
              </a:effectLst>
            </a:rPr>
            <a:t>:</a:t>
          </a:r>
          <a:endParaRPr lang="ru-RU" sz="2800" b="1" cap="all" spc="0" dirty="0">
            <a:ln w="0"/>
            <a:solidFill>
              <a:srgbClr val="FFCC00"/>
            </a:solidFill>
            <a:effectLst>
              <a:reflection blurRad="12700" stA="50000" endPos="50000" dist="5000" dir="5400000" sy="-100000" rotWithShape="0"/>
            </a:effectLst>
          </a:endParaRPr>
        </a:p>
      </dgm:t>
    </dgm:pt>
    <dgm:pt modelId="{BB695B06-1A73-4A96-9C4A-0E04E472ABCF}" type="parTrans" cxnId="{50A83CA4-5F4C-484F-BD98-4D1DB02348F1}">
      <dgm:prSet/>
      <dgm:spPr/>
      <dgm:t>
        <a:bodyPr/>
        <a:lstStyle/>
        <a:p>
          <a:endParaRPr lang="ru-RU"/>
        </a:p>
      </dgm:t>
    </dgm:pt>
    <dgm:pt modelId="{46C9B7E6-F19A-41FC-B033-0C2B2D6A01B7}" type="sibTrans" cxnId="{50A83CA4-5F4C-484F-BD98-4D1DB02348F1}">
      <dgm:prSet/>
      <dgm:spPr/>
      <dgm:t>
        <a:bodyPr/>
        <a:lstStyle/>
        <a:p>
          <a:endParaRPr lang="ru-RU"/>
        </a:p>
      </dgm:t>
    </dgm:pt>
    <dgm:pt modelId="{9F81D556-B39B-4573-A0B2-867DC1584AA3}">
      <dgm:prSet phldrT="[Текст]"/>
      <dgm:spPr>
        <a:solidFill>
          <a:srgbClr val="FFCC00"/>
        </a:solidFill>
        <a:ln>
          <a:solidFill>
            <a:srgbClr val="008000"/>
          </a:solidFill>
        </a:ln>
      </dgm:spPr>
      <dgm:t>
        <a:bodyPr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r>
            <a:rPr lang="ru-RU" b="1" cap="all" spc="0" dirty="0" smtClean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rPr>
            <a:t>Четыре лапы</a:t>
          </a:r>
          <a:endParaRPr lang="ru-RU" b="1" cap="all" spc="0" dirty="0">
            <a:ln w="0"/>
            <a:solidFill>
              <a:srgbClr val="C00000"/>
            </a:solidFill>
            <a:effectLst>
              <a:reflection blurRad="12700" stA="50000" endPos="50000" dist="5000" dir="5400000" sy="-100000" rotWithShape="0"/>
            </a:effectLst>
          </a:endParaRPr>
        </a:p>
      </dgm:t>
    </dgm:pt>
    <dgm:pt modelId="{9FD6E1CB-8946-4E05-A8BB-839AD0568C73}" type="parTrans" cxnId="{EB411C82-4407-442C-A49B-AFC78B82247D}">
      <dgm:prSet/>
      <dgm:spPr/>
      <dgm:t>
        <a:bodyPr/>
        <a:lstStyle/>
        <a:p>
          <a:endParaRPr lang="ru-RU"/>
        </a:p>
      </dgm:t>
    </dgm:pt>
    <dgm:pt modelId="{E79B86A2-2CF0-4E3D-ABAC-66F7A004D55C}" type="sibTrans" cxnId="{EB411C82-4407-442C-A49B-AFC78B82247D}">
      <dgm:prSet/>
      <dgm:spPr/>
      <dgm:t>
        <a:bodyPr/>
        <a:lstStyle/>
        <a:p>
          <a:endParaRPr lang="ru-RU"/>
        </a:p>
      </dgm:t>
    </dgm:pt>
    <dgm:pt modelId="{1A9A34DE-B72A-4451-8709-DE269123D1BB}">
      <dgm:prSet phldrT="[Текст]"/>
      <dgm:spPr>
        <a:solidFill>
          <a:srgbClr val="FFCC00"/>
        </a:solidFill>
        <a:ln>
          <a:solidFill>
            <a:srgbClr val="008000"/>
          </a:solidFill>
        </a:ln>
      </dgm:spPr>
      <dgm:t>
        <a:bodyPr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r>
            <a:rPr lang="ru-RU" b="1" cap="all" spc="0" dirty="0" smtClean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rPr>
            <a:t>хвост</a:t>
          </a:r>
          <a:endParaRPr lang="ru-RU" b="1" cap="all" spc="0" dirty="0">
            <a:ln w="0"/>
            <a:solidFill>
              <a:srgbClr val="C00000"/>
            </a:solidFill>
            <a:effectLst>
              <a:reflection blurRad="12700" stA="50000" endPos="50000" dist="5000" dir="5400000" sy="-100000" rotWithShape="0"/>
            </a:effectLst>
          </a:endParaRPr>
        </a:p>
      </dgm:t>
    </dgm:pt>
    <dgm:pt modelId="{786AB2A9-106E-43FA-A7AA-83C4B6F5E648}" type="parTrans" cxnId="{1EBD484A-C53B-411B-BCED-28F51807C425}">
      <dgm:prSet/>
      <dgm:spPr/>
      <dgm:t>
        <a:bodyPr/>
        <a:lstStyle/>
        <a:p>
          <a:endParaRPr lang="ru-RU"/>
        </a:p>
      </dgm:t>
    </dgm:pt>
    <dgm:pt modelId="{912F4013-78D8-4DF0-8363-6A08508419C2}" type="sibTrans" cxnId="{1EBD484A-C53B-411B-BCED-28F51807C425}">
      <dgm:prSet/>
      <dgm:spPr/>
      <dgm:t>
        <a:bodyPr/>
        <a:lstStyle/>
        <a:p>
          <a:endParaRPr lang="ru-RU"/>
        </a:p>
      </dgm:t>
    </dgm:pt>
    <dgm:pt modelId="{064F7EE7-D6E0-46A8-8C6A-63A7F8221208}">
      <dgm:prSet phldrT="[Текст]"/>
      <dgm:spPr>
        <a:solidFill>
          <a:srgbClr val="FFCC00"/>
        </a:solidFill>
        <a:ln>
          <a:solidFill>
            <a:srgbClr val="008000"/>
          </a:solidFill>
        </a:ln>
      </dgm:spPr>
      <dgm:t>
        <a:bodyPr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r>
            <a:rPr lang="ru-RU" b="1" cap="all" spc="0" dirty="0" smtClean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rPr>
            <a:t>Тело покрытое шерстью</a:t>
          </a:r>
          <a:endParaRPr lang="ru-RU" b="1" cap="all" spc="0" dirty="0">
            <a:ln w="0"/>
            <a:solidFill>
              <a:srgbClr val="C00000"/>
            </a:solidFill>
            <a:effectLst>
              <a:reflection blurRad="12700" stA="50000" endPos="50000" dist="5000" dir="5400000" sy="-100000" rotWithShape="0"/>
            </a:effectLst>
          </a:endParaRPr>
        </a:p>
      </dgm:t>
    </dgm:pt>
    <dgm:pt modelId="{7288B1BD-7B17-4A0B-A22B-EC2CC92DD2D0}" type="parTrans" cxnId="{FF2B929A-6841-441F-A1FB-0A570D4504CA}">
      <dgm:prSet/>
      <dgm:spPr/>
      <dgm:t>
        <a:bodyPr/>
        <a:lstStyle/>
        <a:p>
          <a:endParaRPr lang="ru-RU"/>
        </a:p>
      </dgm:t>
    </dgm:pt>
    <dgm:pt modelId="{6BFACF08-A819-4421-9A38-0B84E4663BD7}" type="sibTrans" cxnId="{FF2B929A-6841-441F-A1FB-0A570D4504CA}">
      <dgm:prSet/>
      <dgm:spPr/>
      <dgm:t>
        <a:bodyPr/>
        <a:lstStyle/>
        <a:p>
          <a:endParaRPr lang="ru-RU"/>
        </a:p>
      </dgm:t>
    </dgm:pt>
    <dgm:pt modelId="{4289FA4A-F13B-43D8-9F93-C08C72623CA8}">
      <dgm:prSet phldrT="[Текст]"/>
      <dgm:spPr>
        <a:solidFill>
          <a:srgbClr val="FFCC00"/>
        </a:solidFill>
        <a:ln>
          <a:solidFill>
            <a:srgbClr val="008000"/>
          </a:solidFill>
        </a:ln>
      </dgm:spPr>
      <dgm:t>
        <a:bodyPr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r>
            <a:rPr lang="ru-RU" b="1" cap="all" spc="0" dirty="0" smtClean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rPr>
            <a:t>морда</a:t>
          </a:r>
          <a:endParaRPr lang="ru-RU" b="1" cap="all" spc="0" dirty="0">
            <a:ln w="0"/>
            <a:solidFill>
              <a:srgbClr val="C00000"/>
            </a:solidFill>
            <a:effectLst>
              <a:reflection blurRad="12700" stA="50000" endPos="50000" dist="5000" dir="5400000" sy="-100000" rotWithShape="0"/>
            </a:effectLst>
          </a:endParaRPr>
        </a:p>
      </dgm:t>
    </dgm:pt>
    <dgm:pt modelId="{8286015F-0D19-4953-B07B-454C1AB2B8C2}" type="parTrans" cxnId="{47C2104C-75D1-40D0-99FB-ADE92563F785}">
      <dgm:prSet/>
      <dgm:spPr/>
      <dgm:t>
        <a:bodyPr/>
        <a:lstStyle/>
        <a:p>
          <a:endParaRPr lang="ru-RU"/>
        </a:p>
      </dgm:t>
    </dgm:pt>
    <dgm:pt modelId="{75491245-7979-4DE7-9DBB-DC51F076D584}" type="sibTrans" cxnId="{47C2104C-75D1-40D0-99FB-ADE92563F785}">
      <dgm:prSet/>
      <dgm:spPr/>
      <dgm:t>
        <a:bodyPr/>
        <a:lstStyle/>
        <a:p>
          <a:endParaRPr lang="ru-RU"/>
        </a:p>
      </dgm:t>
    </dgm:pt>
    <dgm:pt modelId="{4EBCD029-7330-4993-9517-44790474EDBB}" type="pres">
      <dgm:prSet presAssocID="{90E886BC-6128-4D83-BEB5-261B5A9713C2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578588-1C54-4C87-B2B7-76E53B90A402}" type="pres">
      <dgm:prSet presAssocID="{90E886BC-6128-4D83-BEB5-261B5A9713C2}" presName="matrix" presStyleCnt="0"/>
      <dgm:spPr/>
    </dgm:pt>
    <dgm:pt modelId="{2E389D24-2393-4A69-A21B-418A49A115B5}" type="pres">
      <dgm:prSet presAssocID="{90E886BC-6128-4D83-BEB5-261B5A9713C2}" presName="tile1" presStyleLbl="node1" presStyleIdx="0" presStyleCnt="4"/>
      <dgm:spPr/>
      <dgm:t>
        <a:bodyPr/>
        <a:lstStyle/>
        <a:p>
          <a:endParaRPr lang="ru-RU"/>
        </a:p>
      </dgm:t>
    </dgm:pt>
    <dgm:pt modelId="{6D67922F-E4B4-4C38-8ACE-A9B747C9287C}" type="pres">
      <dgm:prSet presAssocID="{90E886BC-6128-4D83-BEB5-261B5A9713C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253EEA-0AE9-4367-964B-3873F236A7BD}" type="pres">
      <dgm:prSet presAssocID="{90E886BC-6128-4D83-BEB5-261B5A9713C2}" presName="tile2" presStyleLbl="node1" presStyleIdx="1" presStyleCnt="4"/>
      <dgm:spPr/>
      <dgm:t>
        <a:bodyPr/>
        <a:lstStyle/>
        <a:p>
          <a:endParaRPr lang="ru-RU"/>
        </a:p>
      </dgm:t>
    </dgm:pt>
    <dgm:pt modelId="{BD8DE783-86E8-4048-BA64-4CAE68267EA8}" type="pres">
      <dgm:prSet presAssocID="{90E886BC-6128-4D83-BEB5-261B5A9713C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E95D3C-B800-439F-A853-7CC41B6647A5}" type="pres">
      <dgm:prSet presAssocID="{90E886BC-6128-4D83-BEB5-261B5A9713C2}" presName="tile3" presStyleLbl="node1" presStyleIdx="2" presStyleCnt="4"/>
      <dgm:spPr/>
      <dgm:t>
        <a:bodyPr/>
        <a:lstStyle/>
        <a:p>
          <a:endParaRPr lang="ru-RU"/>
        </a:p>
      </dgm:t>
    </dgm:pt>
    <dgm:pt modelId="{BBA0E670-BCC3-4FFA-9E35-E29780CE1BC8}" type="pres">
      <dgm:prSet presAssocID="{90E886BC-6128-4D83-BEB5-261B5A9713C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05C5A7-0B0B-4613-9733-E2ED9242A96F}" type="pres">
      <dgm:prSet presAssocID="{90E886BC-6128-4D83-BEB5-261B5A9713C2}" presName="tile4" presStyleLbl="node1" presStyleIdx="3" presStyleCnt="4" custLinFactNeighborX="840" custLinFactNeighborY="0"/>
      <dgm:spPr/>
      <dgm:t>
        <a:bodyPr/>
        <a:lstStyle/>
        <a:p>
          <a:endParaRPr lang="ru-RU"/>
        </a:p>
      </dgm:t>
    </dgm:pt>
    <dgm:pt modelId="{27222631-679E-4623-93F2-535ACA380DC0}" type="pres">
      <dgm:prSet presAssocID="{90E886BC-6128-4D83-BEB5-261B5A9713C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4B703A-3048-452D-9857-BC31328C3879}" type="pres">
      <dgm:prSet presAssocID="{90E886BC-6128-4D83-BEB5-261B5A9713C2}" presName="centerTile" presStyleLbl="fgShp" presStyleIdx="0" presStyleCnt="1" custScaleX="174775" custLinFactNeighborX="848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91ED8F55-956C-4896-9E41-2C493FF4DD0F}" type="presOf" srcId="{4289FA4A-F13B-43D8-9F93-C08C72623CA8}" destId="{6105C5A7-0B0B-4613-9733-E2ED9242A96F}" srcOrd="0" destOrd="0" presId="urn:microsoft.com/office/officeart/2005/8/layout/matrix1"/>
    <dgm:cxn modelId="{7B026FFB-7F04-4CA1-91A1-26A31713BB7E}" type="presOf" srcId="{9F81D556-B39B-4573-A0B2-867DC1584AA3}" destId="{2E389D24-2393-4A69-A21B-418A49A115B5}" srcOrd="0" destOrd="0" presId="urn:microsoft.com/office/officeart/2005/8/layout/matrix1"/>
    <dgm:cxn modelId="{D342E4E4-79CA-43BB-A26C-6377470BF956}" type="presOf" srcId="{4289FA4A-F13B-43D8-9F93-C08C72623CA8}" destId="{27222631-679E-4623-93F2-535ACA380DC0}" srcOrd="1" destOrd="0" presId="urn:microsoft.com/office/officeart/2005/8/layout/matrix1"/>
    <dgm:cxn modelId="{689670BA-A968-475B-AD0D-5F7DC096898E}" type="presOf" srcId="{90E886BC-6128-4D83-BEB5-261B5A9713C2}" destId="{4EBCD029-7330-4993-9517-44790474EDBB}" srcOrd="0" destOrd="0" presId="urn:microsoft.com/office/officeart/2005/8/layout/matrix1"/>
    <dgm:cxn modelId="{2D889661-47B7-4695-B3A7-A2B95BB0BA39}" type="presOf" srcId="{1A9A34DE-B72A-4451-8709-DE269123D1BB}" destId="{C0253EEA-0AE9-4367-964B-3873F236A7BD}" srcOrd="0" destOrd="0" presId="urn:microsoft.com/office/officeart/2005/8/layout/matrix1"/>
    <dgm:cxn modelId="{50A83CA4-5F4C-484F-BD98-4D1DB02348F1}" srcId="{90E886BC-6128-4D83-BEB5-261B5A9713C2}" destId="{32ED32DE-27AD-4A0E-966B-1259E57116CC}" srcOrd="0" destOrd="0" parTransId="{BB695B06-1A73-4A96-9C4A-0E04E472ABCF}" sibTransId="{46C9B7E6-F19A-41FC-B033-0C2B2D6A01B7}"/>
    <dgm:cxn modelId="{FF2B929A-6841-441F-A1FB-0A570D4504CA}" srcId="{32ED32DE-27AD-4A0E-966B-1259E57116CC}" destId="{064F7EE7-D6E0-46A8-8C6A-63A7F8221208}" srcOrd="2" destOrd="0" parTransId="{7288B1BD-7B17-4A0B-A22B-EC2CC92DD2D0}" sibTransId="{6BFACF08-A819-4421-9A38-0B84E4663BD7}"/>
    <dgm:cxn modelId="{1EBD484A-C53B-411B-BCED-28F51807C425}" srcId="{32ED32DE-27AD-4A0E-966B-1259E57116CC}" destId="{1A9A34DE-B72A-4451-8709-DE269123D1BB}" srcOrd="1" destOrd="0" parTransId="{786AB2A9-106E-43FA-A7AA-83C4B6F5E648}" sibTransId="{912F4013-78D8-4DF0-8363-6A08508419C2}"/>
    <dgm:cxn modelId="{3188D421-55BB-4278-B1D2-39553D04293A}" type="presOf" srcId="{9F81D556-B39B-4573-A0B2-867DC1584AA3}" destId="{6D67922F-E4B4-4C38-8ACE-A9B747C9287C}" srcOrd="1" destOrd="0" presId="urn:microsoft.com/office/officeart/2005/8/layout/matrix1"/>
    <dgm:cxn modelId="{786648B6-7AB0-4EAB-AAA7-78D0B6342825}" type="presOf" srcId="{064F7EE7-D6E0-46A8-8C6A-63A7F8221208}" destId="{BBA0E670-BCC3-4FFA-9E35-E29780CE1BC8}" srcOrd="1" destOrd="0" presId="urn:microsoft.com/office/officeart/2005/8/layout/matrix1"/>
    <dgm:cxn modelId="{47C2104C-75D1-40D0-99FB-ADE92563F785}" srcId="{32ED32DE-27AD-4A0E-966B-1259E57116CC}" destId="{4289FA4A-F13B-43D8-9F93-C08C72623CA8}" srcOrd="3" destOrd="0" parTransId="{8286015F-0D19-4953-B07B-454C1AB2B8C2}" sibTransId="{75491245-7979-4DE7-9DBB-DC51F076D584}"/>
    <dgm:cxn modelId="{593ACA1B-D7A6-4805-A610-9A5624BDF239}" type="presOf" srcId="{1A9A34DE-B72A-4451-8709-DE269123D1BB}" destId="{BD8DE783-86E8-4048-BA64-4CAE68267EA8}" srcOrd="1" destOrd="0" presId="urn:microsoft.com/office/officeart/2005/8/layout/matrix1"/>
    <dgm:cxn modelId="{EB411C82-4407-442C-A49B-AFC78B82247D}" srcId="{32ED32DE-27AD-4A0E-966B-1259E57116CC}" destId="{9F81D556-B39B-4573-A0B2-867DC1584AA3}" srcOrd="0" destOrd="0" parTransId="{9FD6E1CB-8946-4E05-A8BB-839AD0568C73}" sibTransId="{E79B86A2-2CF0-4E3D-ABAC-66F7A004D55C}"/>
    <dgm:cxn modelId="{B9F2BA44-5D73-4317-9126-299D1AE1E791}" type="presOf" srcId="{064F7EE7-D6E0-46A8-8C6A-63A7F8221208}" destId="{B3E95D3C-B800-439F-A853-7CC41B6647A5}" srcOrd="0" destOrd="0" presId="urn:microsoft.com/office/officeart/2005/8/layout/matrix1"/>
    <dgm:cxn modelId="{C094F6EC-C386-47AE-A322-69609BBDF3E1}" type="presOf" srcId="{32ED32DE-27AD-4A0E-966B-1259E57116CC}" destId="{7D4B703A-3048-452D-9857-BC31328C3879}" srcOrd="0" destOrd="0" presId="urn:microsoft.com/office/officeart/2005/8/layout/matrix1"/>
    <dgm:cxn modelId="{18687F61-6FF9-4A77-A664-C1ED7D339B14}" type="presParOf" srcId="{4EBCD029-7330-4993-9517-44790474EDBB}" destId="{25578588-1C54-4C87-B2B7-76E53B90A402}" srcOrd="0" destOrd="0" presId="urn:microsoft.com/office/officeart/2005/8/layout/matrix1"/>
    <dgm:cxn modelId="{7DC16FFC-F3BA-4B0E-8BF1-E273B0E781A4}" type="presParOf" srcId="{25578588-1C54-4C87-B2B7-76E53B90A402}" destId="{2E389D24-2393-4A69-A21B-418A49A115B5}" srcOrd="0" destOrd="0" presId="urn:microsoft.com/office/officeart/2005/8/layout/matrix1"/>
    <dgm:cxn modelId="{29768B2D-39A9-446D-B3A5-4674AEDB76DF}" type="presParOf" srcId="{25578588-1C54-4C87-B2B7-76E53B90A402}" destId="{6D67922F-E4B4-4C38-8ACE-A9B747C9287C}" srcOrd="1" destOrd="0" presId="urn:microsoft.com/office/officeart/2005/8/layout/matrix1"/>
    <dgm:cxn modelId="{7E0E8805-7A19-42F9-BA5E-661C0D975483}" type="presParOf" srcId="{25578588-1C54-4C87-B2B7-76E53B90A402}" destId="{C0253EEA-0AE9-4367-964B-3873F236A7BD}" srcOrd="2" destOrd="0" presId="urn:microsoft.com/office/officeart/2005/8/layout/matrix1"/>
    <dgm:cxn modelId="{B3EAE6E4-4BBE-40D6-BCB5-5C8C50A4EE44}" type="presParOf" srcId="{25578588-1C54-4C87-B2B7-76E53B90A402}" destId="{BD8DE783-86E8-4048-BA64-4CAE68267EA8}" srcOrd="3" destOrd="0" presId="urn:microsoft.com/office/officeart/2005/8/layout/matrix1"/>
    <dgm:cxn modelId="{AF962500-1154-4AFC-B67D-04E9638338D6}" type="presParOf" srcId="{25578588-1C54-4C87-B2B7-76E53B90A402}" destId="{B3E95D3C-B800-439F-A853-7CC41B6647A5}" srcOrd="4" destOrd="0" presId="urn:microsoft.com/office/officeart/2005/8/layout/matrix1"/>
    <dgm:cxn modelId="{FE7F1EDA-27B0-4B50-8AF3-8808E86B94D7}" type="presParOf" srcId="{25578588-1C54-4C87-B2B7-76E53B90A402}" destId="{BBA0E670-BCC3-4FFA-9E35-E29780CE1BC8}" srcOrd="5" destOrd="0" presId="urn:microsoft.com/office/officeart/2005/8/layout/matrix1"/>
    <dgm:cxn modelId="{E312E17A-5BEE-4558-BE28-72DB234E5851}" type="presParOf" srcId="{25578588-1C54-4C87-B2B7-76E53B90A402}" destId="{6105C5A7-0B0B-4613-9733-E2ED9242A96F}" srcOrd="6" destOrd="0" presId="urn:microsoft.com/office/officeart/2005/8/layout/matrix1"/>
    <dgm:cxn modelId="{54A6A722-028C-479C-836B-E972AEC2F04D}" type="presParOf" srcId="{25578588-1C54-4C87-B2B7-76E53B90A402}" destId="{27222631-679E-4623-93F2-535ACA380DC0}" srcOrd="7" destOrd="0" presId="urn:microsoft.com/office/officeart/2005/8/layout/matrix1"/>
    <dgm:cxn modelId="{AB05C242-2EFC-4036-B931-AD57ED4AA995}" type="presParOf" srcId="{4EBCD029-7330-4993-9517-44790474EDBB}" destId="{7D4B703A-3048-452D-9857-BC31328C387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389D24-2393-4A69-A21B-418A49A115B5}">
      <dsp:nvSpPr>
        <dsp:cNvPr id="0" name=""/>
        <dsp:cNvSpPr/>
      </dsp:nvSpPr>
      <dsp:spPr>
        <a:xfrm rot="16200000">
          <a:off x="553644" y="-553644"/>
          <a:ext cx="3143272" cy="4250561"/>
        </a:xfrm>
        <a:prstGeom prst="round1Rect">
          <a:avLst/>
        </a:prstGeom>
        <a:solidFill>
          <a:srgbClr val="FFCC00"/>
        </a:solidFill>
        <a:ln w="25400" cap="flat" cmpd="sng" algn="ctr">
          <a:solidFill>
            <a:srgbClr val="008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298704" rIns="298704" bIns="298704" numCol="1" spcCol="1270" anchor="ctr" anchorCtr="0">
          <a:noAutofit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b="1" kern="1200" cap="all" spc="0" dirty="0" smtClean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rPr>
            <a:t>Четыре лапы</a:t>
          </a:r>
          <a:endParaRPr lang="ru-RU" sz="4200" b="1" kern="1200" cap="all" spc="0" dirty="0">
            <a:ln w="0"/>
            <a:solidFill>
              <a:srgbClr val="C00000"/>
            </a:solidFill>
            <a:effectLst>
              <a:reflection blurRad="12700" stA="50000" endPos="50000" dist="5000" dir="5400000" sy="-100000" rotWithShape="0"/>
            </a:effectLst>
          </a:endParaRPr>
        </a:p>
      </dsp:txBody>
      <dsp:txXfrm rot="5400000">
        <a:off x="0" y="0"/>
        <a:ext cx="4250561" cy="2357454"/>
      </dsp:txXfrm>
    </dsp:sp>
    <dsp:sp modelId="{C0253EEA-0AE9-4367-964B-3873F236A7BD}">
      <dsp:nvSpPr>
        <dsp:cNvPr id="0" name=""/>
        <dsp:cNvSpPr/>
      </dsp:nvSpPr>
      <dsp:spPr>
        <a:xfrm>
          <a:off x="4250561" y="0"/>
          <a:ext cx="4250561" cy="3143272"/>
        </a:xfrm>
        <a:prstGeom prst="round1Rect">
          <a:avLst/>
        </a:prstGeom>
        <a:solidFill>
          <a:srgbClr val="FFCC00"/>
        </a:solidFill>
        <a:ln w="25400" cap="flat" cmpd="sng" algn="ctr">
          <a:solidFill>
            <a:srgbClr val="008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298704" rIns="298704" bIns="298704" numCol="1" spcCol="1270" anchor="ctr" anchorCtr="0">
          <a:noAutofit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b="1" kern="1200" cap="all" spc="0" dirty="0" smtClean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rPr>
            <a:t>хвост</a:t>
          </a:r>
          <a:endParaRPr lang="ru-RU" sz="4200" b="1" kern="1200" cap="all" spc="0" dirty="0">
            <a:ln w="0"/>
            <a:solidFill>
              <a:srgbClr val="C00000"/>
            </a:solidFill>
            <a:effectLst>
              <a:reflection blurRad="12700" stA="50000" endPos="50000" dist="5000" dir="5400000" sy="-100000" rotWithShape="0"/>
            </a:effectLst>
          </a:endParaRPr>
        </a:p>
      </dsp:txBody>
      <dsp:txXfrm>
        <a:off x="4250561" y="0"/>
        <a:ext cx="4250561" cy="2357454"/>
      </dsp:txXfrm>
    </dsp:sp>
    <dsp:sp modelId="{B3E95D3C-B800-439F-A853-7CC41B6647A5}">
      <dsp:nvSpPr>
        <dsp:cNvPr id="0" name=""/>
        <dsp:cNvSpPr/>
      </dsp:nvSpPr>
      <dsp:spPr>
        <a:xfrm rot="10800000">
          <a:off x="0" y="3143272"/>
          <a:ext cx="4250561" cy="3143272"/>
        </a:xfrm>
        <a:prstGeom prst="round1Rect">
          <a:avLst/>
        </a:prstGeom>
        <a:solidFill>
          <a:srgbClr val="FFCC00"/>
        </a:solidFill>
        <a:ln w="25400" cap="flat" cmpd="sng" algn="ctr">
          <a:solidFill>
            <a:srgbClr val="008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298704" rIns="298704" bIns="298704" numCol="1" spcCol="1270" anchor="ctr" anchorCtr="0">
          <a:noAutofit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b="1" kern="1200" cap="all" spc="0" dirty="0" smtClean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rPr>
            <a:t>Тело покрытое шерстью</a:t>
          </a:r>
          <a:endParaRPr lang="ru-RU" sz="4200" b="1" kern="1200" cap="all" spc="0" dirty="0">
            <a:ln w="0"/>
            <a:solidFill>
              <a:srgbClr val="C00000"/>
            </a:solidFill>
            <a:effectLst>
              <a:reflection blurRad="12700" stA="50000" endPos="50000" dist="5000" dir="5400000" sy="-100000" rotWithShape="0"/>
            </a:effectLst>
          </a:endParaRPr>
        </a:p>
      </dsp:txBody>
      <dsp:txXfrm rot="10800000">
        <a:off x="0" y="3929090"/>
        <a:ext cx="4250561" cy="2357454"/>
      </dsp:txXfrm>
    </dsp:sp>
    <dsp:sp modelId="{6105C5A7-0B0B-4613-9733-E2ED9242A96F}">
      <dsp:nvSpPr>
        <dsp:cNvPr id="0" name=""/>
        <dsp:cNvSpPr/>
      </dsp:nvSpPr>
      <dsp:spPr>
        <a:xfrm rot="5400000">
          <a:off x="4804205" y="2589627"/>
          <a:ext cx="3143272" cy="4250561"/>
        </a:xfrm>
        <a:prstGeom prst="round1Rect">
          <a:avLst/>
        </a:prstGeom>
        <a:solidFill>
          <a:srgbClr val="FFCC00"/>
        </a:solidFill>
        <a:ln w="25400" cap="flat" cmpd="sng" algn="ctr">
          <a:solidFill>
            <a:srgbClr val="008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298704" rIns="298704" bIns="298704" numCol="1" spcCol="1270" anchor="ctr" anchorCtr="0">
          <a:noAutofit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b="1" kern="1200" cap="all" spc="0" dirty="0" smtClean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rPr>
            <a:t>морда</a:t>
          </a:r>
          <a:endParaRPr lang="ru-RU" sz="4200" b="1" kern="1200" cap="all" spc="0" dirty="0">
            <a:ln w="0"/>
            <a:solidFill>
              <a:srgbClr val="C00000"/>
            </a:solidFill>
            <a:effectLst>
              <a:reflection blurRad="12700" stA="50000" endPos="50000" dist="5000" dir="5400000" sy="-100000" rotWithShape="0"/>
            </a:effectLst>
          </a:endParaRPr>
        </a:p>
      </dsp:txBody>
      <dsp:txXfrm rot="-5400000">
        <a:off x="4250561" y="3929089"/>
        <a:ext cx="4250561" cy="2357454"/>
      </dsp:txXfrm>
    </dsp:sp>
    <dsp:sp modelId="{7D4B703A-3048-452D-9857-BC31328C3879}">
      <dsp:nvSpPr>
        <dsp:cNvPr id="0" name=""/>
        <dsp:cNvSpPr/>
      </dsp:nvSpPr>
      <dsp:spPr>
        <a:xfrm>
          <a:off x="2043512" y="2357454"/>
          <a:ext cx="4457350" cy="1571636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rgbClr val="008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cap="all" spc="0" dirty="0" smtClean="0">
              <a:ln w="0"/>
              <a:solidFill>
                <a:srgbClr val="FFCC00"/>
              </a:solidFill>
              <a:effectLst>
                <a:reflection blurRad="12700" stA="50000" endPos="50000" dist="5000" dir="5400000" sy="-100000" rotWithShape="0"/>
              </a:effectLst>
            </a:rPr>
            <a:t>У всех животных  есть</a:t>
          </a:r>
          <a:r>
            <a:rPr lang="ru-RU" sz="2800" b="1" kern="1200" cap="all" spc="0" dirty="0" smtClean="0">
              <a:ln w="0"/>
              <a:solidFill>
                <a:srgbClr val="FFCC00"/>
              </a:solidFill>
              <a:effectLst>
                <a:reflection blurRad="12700" stA="50000" endPos="50000" dist="5000" dir="5400000" sy="-100000" rotWithShape="0"/>
              </a:effectLst>
            </a:rPr>
            <a:t>:</a:t>
          </a:r>
          <a:endParaRPr lang="ru-RU" sz="2800" b="1" kern="1200" cap="all" spc="0" dirty="0">
            <a:ln w="0"/>
            <a:solidFill>
              <a:srgbClr val="FFCC00"/>
            </a:solidFill>
            <a:effectLst>
              <a:reflection blurRad="12700" stA="50000" endPos="50000" dist="5000" dir="5400000" sy="-100000" rotWithShape="0"/>
            </a:effectLst>
          </a:endParaRPr>
        </a:p>
      </dsp:txBody>
      <dsp:txXfrm>
        <a:off x="2120233" y="2434175"/>
        <a:ext cx="4303908" cy="14181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4EF6BA-F2FB-4E96-A569-3792ED4A6E17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6B0C3-78D7-4D64-8433-338082154A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860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4.jpe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642918"/>
            <a:ext cx="8215370" cy="255454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ru-RU" sz="8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Дикие животные</a:t>
            </a:r>
            <a:endParaRPr lang="ru-RU" sz="8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7224" y="5452276"/>
            <a:ext cx="7858180" cy="954107"/>
          </a:xfrm>
          <a:prstGeom prst="rect">
            <a:avLst/>
          </a:prstGeom>
          <a:noFill/>
        </p:spPr>
        <p:txBody>
          <a:bodyPr wrap="square" rtlCol="0">
            <a:prstTxWarp prst="textDeflateTop">
              <a:avLst/>
            </a:prstTxWarp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Ознакомление детей 3-4 лет с дикими животными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 descr="0_67be1_8beeff2_X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037" y="3429000"/>
            <a:ext cx="2000264" cy="17859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 descr="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06" y="3286124"/>
            <a:ext cx="2000264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338" y="3621598"/>
            <a:ext cx="1908564" cy="15716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B05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Рисунок 8" descr="3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6521" y="4414465"/>
            <a:ext cx="2571768" cy="14287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500042"/>
            <a:ext cx="835824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Ребята, помните, как мы  ходили с вами в лес к ежику в гости. В лесу у нас красиво, тихо, кажется – в лесу никого нет. Но это не так. В лесу много лесных жителей. Я вам сейчас загадаю загадки, а вы попробуйте отгадать, </a:t>
            </a:r>
          </a:p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кто это…</a:t>
            </a:r>
            <a:endParaRPr lang="ru-RU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med" advClick="0" advTm="1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1428736"/>
            <a:ext cx="392909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Зверь лохматый и большой, </a:t>
            </a:r>
          </a:p>
          <a:p>
            <a:pPr algn="ctr"/>
            <a:r>
              <a:rPr lang="ru-RU" sz="28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теплой шубе меховой.</a:t>
            </a:r>
          </a:p>
          <a:p>
            <a:pPr algn="ctr"/>
            <a:r>
              <a:rPr lang="ru-RU" sz="28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Косолапит по дороге,</a:t>
            </a:r>
          </a:p>
          <a:p>
            <a:pPr algn="ctr"/>
            <a:r>
              <a:rPr lang="ru-RU" sz="28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 зимою спит в берлоге.</a:t>
            </a:r>
          </a:p>
        </p:txBody>
      </p:sp>
      <p:pic>
        <p:nvPicPr>
          <p:cNvPr id="6" name="Рисунок 5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10" y="1071546"/>
            <a:ext cx="4572032" cy="45720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714348" y="5357826"/>
            <a:ext cx="4286280" cy="1285884"/>
          </a:xfrm>
          <a:prstGeom prst="rect">
            <a:avLst/>
          </a:prstGeom>
          <a:noFill/>
        </p:spPr>
        <p:txBody>
          <a:bodyPr wrap="square" rtlCol="0">
            <a:prstTxWarp prst="textDeflate">
              <a:avLst/>
            </a:prstTxWarp>
            <a:spAutoFit/>
          </a:bodyPr>
          <a:lstStyle/>
          <a:p>
            <a:pPr algn="ctr"/>
            <a:r>
              <a:rPr lang="ru-RU" sz="4400" b="1" dirty="0" smtClean="0">
                <a:ln w="1905"/>
                <a:solidFill>
                  <a:srgbClr val="66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медведь</a:t>
            </a:r>
            <a:endParaRPr lang="ru-RU" sz="4400" b="1" dirty="0">
              <a:ln w="1905"/>
              <a:solidFill>
                <a:srgbClr val="6633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med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857232"/>
            <a:ext cx="5572164" cy="485778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TextBox 3"/>
          <p:cNvSpPr txBox="1"/>
          <p:nvPr/>
        </p:nvSpPr>
        <p:spPr>
          <a:xfrm>
            <a:off x="5500694" y="1142984"/>
            <a:ext cx="335758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4D4D4D"/>
                </a:solidFill>
              </a:rPr>
              <a:t>Бродит он зимой холодной,</a:t>
            </a:r>
          </a:p>
          <a:p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4D4D4D"/>
                </a:solidFill>
              </a:rPr>
              <a:t>Весь лохматый и голодный.</a:t>
            </a:r>
          </a:p>
          <a:p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4D4D4D"/>
                </a:solidFill>
              </a:rPr>
              <a:t>Это хищный серый зверь.</a:t>
            </a:r>
          </a:p>
          <a:p>
            <a:r>
              <a:rPr lang="ru-RU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4D4D4D"/>
                </a:solidFill>
              </a:rPr>
              <a:t>Назови его теперь.</a:t>
            </a:r>
            <a:endParaRPr lang="ru-RU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4D4D4D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0694" y="4714884"/>
            <a:ext cx="3214710" cy="1569660"/>
          </a:xfrm>
          <a:prstGeom prst="rect">
            <a:avLst/>
          </a:prstGeom>
          <a:noFill/>
        </p:spPr>
        <p:txBody>
          <a:bodyPr wrap="square" rtlCol="0">
            <a:prstTxWarp prst="textSlantUp">
              <a:avLst/>
            </a:prstTxWarp>
            <a:spAutoFit/>
          </a:bodyPr>
          <a:lstStyle/>
          <a:p>
            <a:r>
              <a:rPr lang="ru-RU" sz="9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волк</a:t>
            </a:r>
            <a:endParaRPr lang="ru-RU" sz="9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med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835" y="-169366"/>
            <a:ext cx="5084630" cy="51218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79512" y="1052736"/>
            <a:ext cx="40324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Эта рыжая плутовка</a:t>
            </a:r>
          </a:p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Всех обманывает ловко</a:t>
            </a:r>
          </a:p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Хвостик длинный и пушистый, </a:t>
            </a:r>
          </a:p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Мех густой и золотистый.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4479213"/>
            <a:ext cx="6192688" cy="1662574"/>
          </a:xfrm>
          <a:prstGeom prst="rect">
            <a:avLst/>
          </a:prstGeom>
          <a:noFill/>
        </p:spPr>
        <p:txBody>
          <a:bodyPr wrap="square" rtlCol="0">
            <a:prstTxWarp prst="textCurveDown">
              <a:avLst/>
            </a:prstTxWarp>
            <a:spAutoFit/>
          </a:bodyPr>
          <a:lstStyle/>
          <a:p>
            <a:r>
              <a:rPr lang="ru-RU" sz="8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лисичка</a:t>
            </a:r>
            <a:endParaRPr lang="ru-RU" sz="8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48000">
              <a:srgbClr val="85C2FF"/>
            </a:gs>
            <a:gs pos="79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92" y="548680"/>
            <a:ext cx="4680520" cy="42484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5493296" y="714356"/>
            <a:ext cx="365070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9050">
                  <a:solidFill>
                    <a:srgbClr val="015715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Он труслив,  и очень мал, </a:t>
            </a:r>
          </a:p>
          <a:p>
            <a:r>
              <a:rPr lang="ru-RU" sz="3200" b="1" dirty="0" smtClean="0">
                <a:ln w="19050">
                  <a:solidFill>
                    <a:srgbClr val="015715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Шубку в зиму поменял.</a:t>
            </a:r>
          </a:p>
          <a:p>
            <a:r>
              <a:rPr lang="ru-RU" sz="3200" b="1" dirty="0" smtClean="0">
                <a:ln w="19050">
                  <a:solidFill>
                    <a:srgbClr val="015715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Ушки длинные торчком, </a:t>
            </a:r>
          </a:p>
          <a:p>
            <a:r>
              <a:rPr lang="ru-RU" sz="3200" b="1" dirty="0" smtClean="0">
                <a:ln w="19050">
                  <a:solidFill>
                    <a:srgbClr val="015715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 горки мчится кувырком.</a:t>
            </a:r>
            <a:endParaRPr lang="ru-RU" sz="3200" b="1" dirty="0">
              <a:ln w="19050">
                <a:solidFill>
                  <a:srgbClr val="015715"/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488" y="5286388"/>
            <a:ext cx="54006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CascadeUp">
              <a:avLst/>
            </a:prstTxWarp>
            <a:spAutoFit/>
          </a:bodyPr>
          <a:lstStyle/>
          <a:p>
            <a:r>
              <a:rPr lang="ru-RU" sz="7200" b="1" dirty="0" smtClean="0">
                <a:ln w="19050">
                  <a:solidFill>
                    <a:srgbClr val="015715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заяц</a:t>
            </a:r>
            <a:endParaRPr lang="ru-RU" sz="7200" b="1" dirty="0">
              <a:ln w="19050">
                <a:solidFill>
                  <a:srgbClr val="015715"/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2265482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49000">
              <a:srgbClr val="85C2FF"/>
            </a:gs>
            <a:gs pos="78000">
              <a:srgbClr val="C4D6EB"/>
            </a:gs>
            <a:gs pos="98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60" y="1928802"/>
            <a:ext cx="4214842" cy="36746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357290" y="142852"/>
            <a:ext cx="6500858" cy="2857520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Этот шустренький зверек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Между елок скок – поскок!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 зверька дупло в стволе, </a:t>
            </a:r>
          </a:p>
          <a:p>
            <a:pPr algn="ctr"/>
            <a:r>
              <a:rPr lang="ru-RU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Желудей полно в дупле.</a:t>
            </a:r>
            <a:endParaRPr lang="ru-RU" sz="24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7356" y="5214950"/>
            <a:ext cx="5286412" cy="1015663"/>
          </a:xfrm>
          <a:prstGeom prst="rect">
            <a:avLst/>
          </a:prstGeom>
          <a:noFill/>
        </p:spPr>
        <p:txBody>
          <a:bodyPr wrap="square" rtlCol="0">
            <a:prstTxWarp prst="textDeflateTo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solidFill>
                  <a:srgbClr val="9933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белочка</a:t>
            </a:r>
            <a:endParaRPr lang="ru-RU" sz="6000" b="1" dirty="0">
              <a:ln w="11430"/>
              <a:solidFill>
                <a:srgbClr val="9933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831828"/>
      </p:ext>
    </p:extLst>
  </p:cSld>
  <p:clrMapOvr>
    <a:masterClrMapping/>
  </p:clrMapOvr>
  <p:transition spd="med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" presetID="21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50000">
              <a:srgbClr val="85C2FF"/>
            </a:gs>
            <a:gs pos="8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714356"/>
            <a:ext cx="792961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ln>
                  <a:solidFill>
                    <a:srgbClr val="015315"/>
                  </a:solidFill>
                </a:ln>
                <a:solidFill>
                  <a:srgbClr val="FFCC00"/>
                </a:solidFill>
              </a:rPr>
              <a:t>Ребята, а кто знает, как можно назвать всех одним словом?</a:t>
            </a:r>
          </a:p>
          <a:p>
            <a:endParaRPr lang="ru-RU" dirty="0">
              <a:solidFill>
                <a:srgbClr val="015715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4000504"/>
            <a:ext cx="7929618" cy="2286016"/>
          </a:xfrm>
          <a:prstGeom prst="rect">
            <a:avLst/>
          </a:prstGeom>
          <a:noFill/>
        </p:spPr>
        <p:txBody>
          <a:bodyPr wrap="square" rtlCol="0">
            <a:prstTxWarp prst="textDeflateTop">
              <a:avLst/>
            </a:prstTxWarp>
            <a:spAutoFit/>
          </a:bodyPr>
          <a:lstStyle/>
          <a:p>
            <a:pPr algn="ctr"/>
            <a:r>
              <a:rPr lang="ru-RU" sz="9600" dirty="0" smtClean="0">
                <a:ln>
                  <a:solidFill>
                    <a:srgbClr val="FF0000"/>
                  </a:solidFill>
                </a:ln>
                <a:solidFill>
                  <a:srgbClr val="993300"/>
                </a:solidFill>
              </a:rPr>
              <a:t>Животные</a:t>
            </a:r>
            <a:endParaRPr lang="ru-RU" sz="9600" dirty="0">
              <a:solidFill>
                <a:srgbClr val="99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607601"/>
      </p:ext>
    </p:extLst>
  </p:cSld>
  <p:clrMapOvr>
    <a:masterClrMapping/>
  </p:clrMapOvr>
  <p:transition spd="med" advClick="0" advTm="7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50000">
              <a:srgbClr val="85C2FF"/>
            </a:gs>
            <a:gs pos="83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357158" y="214290"/>
          <a:ext cx="8501122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2944851"/>
      </p:ext>
    </p:extLst>
  </p:cSld>
  <p:clrMapOvr>
    <a:masterClrMapping/>
  </p:clrMapOvr>
  <p:transition spd="med" advClick="0" advTm="7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8596" y="357166"/>
            <a:ext cx="8501122" cy="923330"/>
          </a:xfrm>
          <a:prstGeom prst="rect">
            <a:avLst/>
          </a:prstGeom>
          <a:noFill/>
        </p:spPr>
        <p:txBody>
          <a:bodyPr wrap="square" rtlCol="0">
            <a:prstTxWarp prst="textDeflate">
              <a:avLst/>
            </a:prstTxWarp>
            <a:spAutoFit/>
          </a:bodyPr>
          <a:lstStyle/>
          <a:p>
            <a:r>
              <a:rPr lang="ru-RU" sz="5400" dirty="0" smtClean="0">
                <a:ln>
                  <a:solidFill>
                    <a:srgbClr val="015315"/>
                  </a:solidFill>
                </a:ln>
                <a:solidFill>
                  <a:srgbClr val="CCFF33"/>
                </a:solidFill>
              </a:rPr>
              <a:t>А где живут эти животные?</a:t>
            </a:r>
            <a:endParaRPr lang="ru-RU" sz="5400" dirty="0">
              <a:ln>
                <a:solidFill>
                  <a:srgbClr val="015315"/>
                </a:solidFill>
              </a:ln>
              <a:solidFill>
                <a:srgbClr val="CCFF33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3857628"/>
            <a:ext cx="8001056" cy="1280520"/>
          </a:xfrm>
          <a:prstGeom prst="rect">
            <a:avLst/>
          </a:prstGeom>
          <a:noFill/>
        </p:spPr>
        <p:txBody>
          <a:bodyPr wrap="square" rtlCol="0">
            <a:prstTxWarp prst="textCanDown">
              <a:avLst/>
            </a:prstTxWarp>
            <a:spAutoFit/>
          </a:bodyPr>
          <a:lstStyle/>
          <a:p>
            <a:pPr algn="ctr"/>
            <a:r>
              <a:rPr lang="ru-RU" sz="5400" dirty="0" smtClean="0">
                <a:ln>
                  <a:solidFill>
                    <a:srgbClr val="FF0000"/>
                  </a:solidFill>
                </a:ln>
                <a:solidFill>
                  <a:srgbClr val="FFCC00"/>
                </a:solidFill>
              </a:rPr>
              <a:t>Правильно в лесу, поэтому их называют</a:t>
            </a:r>
            <a:endParaRPr lang="ru-RU" sz="5400" dirty="0">
              <a:ln>
                <a:solidFill>
                  <a:srgbClr val="FF0000"/>
                </a:solidFill>
              </a:ln>
              <a:solidFill>
                <a:srgbClr val="FFCC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5500702"/>
            <a:ext cx="8501122" cy="1289273"/>
          </a:xfrm>
          <a:prstGeom prst="rect">
            <a:avLst/>
          </a:prstGeom>
          <a:noFill/>
        </p:spPr>
        <p:txBody>
          <a:bodyPr wrap="square" rtlCol="0">
            <a:prstTxWarp prst="textDeflateTop">
              <a:avLst/>
            </a:prstTxWarp>
            <a:spAutoFit/>
          </a:bodyPr>
          <a:lstStyle/>
          <a:p>
            <a:pPr algn="ctr"/>
            <a:r>
              <a:rPr lang="ru-RU" sz="3600" dirty="0" smtClean="0">
                <a:ln>
                  <a:solidFill>
                    <a:srgbClr val="FF0000"/>
                  </a:solidFill>
                </a:ln>
                <a:solidFill>
                  <a:srgbClr val="FFCC00"/>
                </a:solidFill>
              </a:rPr>
              <a:t>Дикими </a:t>
            </a:r>
            <a:r>
              <a:rPr lang="ru-RU" sz="3600" dirty="0" smtClean="0">
                <a:ln>
                  <a:solidFill>
                    <a:srgbClr val="FF0000"/>
                  </a:solidFill>
                </a:ln>
                <a:solidFill>
                  <a:srgbClr val="FFCC00"/>
                </a:solidFill>
              </a:rPr>
              <a:t>животными</a:t>
            </a:r>
            <a:endParaRPr lang="ru-RU" sz="3600" dirty="0">
              <a:ln>
                <a:solidFill>
                  <a:srgbClr val="FF0000"/>
                </a:solidFill>
              </a:ln>
              <a:solidFill>
                <a:srgbClr val="FFCC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59832" y="213285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(Ответы детей)</a:t>
            </a:r>
            <a:endParaRPr lang="ru-RU" dirty="0"/>
          </a:p>
        </p:txBody>
      </p:sp>
    </p:spTree>
  </p:cSld>
  <p:clrMapOvr>
    <a:masterClrMapping/>
  </p:clrMapOvr>
  <p:transition spd="med" advClick="0" advTm="7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60648"/>
            <a:ext cx="3048000" cy="24106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403197"/>
            <a:ext cx="3024335" cy="21255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899" y="73108"/>
            <a:ext cx="2882116" cy="2109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174" y="4242780"/>
            <a:ext cx="2612832" cy="21255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87" y="4203142"/>
            <a:ext cx="2808312" cy="21652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1" name="TextBox 10"/>
          <p:cNvSpPr txBox="1"/>
          <p:nvPr/>
        </p:nvSpPr>
        <p:spPr>
          <a:xfrm>
            <a:off x="179512" y="2852936"/>
            <a:ext cx="8885820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Ребята, посмотрите, подумайте и расскажите, где здесь зайчик.</a:t>
            </a:r>
            <a:endParaRPr lang="ru-RU" sz="3200" b="1" dirty="0">
              <a:ln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3" name="Рисунок 12" descr="36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6376" y="4203142"/>
            <a:ext cx="2571768" cy="2165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70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332656"/>
            <a:ext cx="65527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ln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как вы </a:t>
            </a:r>
            <a:r>
              <a:rPr lang="ru-RU" sz="5400" b="1" dirty="0" smtClean="0">
                <a:ln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догадались что это зайчик?</a:t>
            </a:r>
            <a:endParaRPr lang="ru-RU" sz="5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204864"/>
            <a:ext cx="5040560" cy="3659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ContrastingRightFacing"/>
            <a:lightRig rig="threePt" dir="t"/>
          </a:scene3d>
        </p:spPr>
      </p:pic>
      <p:sp>
        <p:nvSpPr>
          <p:cNvPr id="4" name="Выгнутая вправо стрелка 3"/>
          <p:cNvSpPr/>
          <p:nvPr/>
        </p:nvSpPr>
        <p:spPr>
          <a:xfrm rot="19825464" flipV="1">
            <a:off x="5410313" y="1647795"/>
            <a:ext cx="1781346" cy="3662688"/>
          </a:xfrm>
          <a:prstGeom prst="curvedLeftArrow">
            <a:avLst>
              <a:gd name="adj1" fmla="val 12077"/>
              <a:gd name="adj2" fmla="val 32640"/>
              <a:gd name="adj3" fmla="val 375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97061" y="5602702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Правильно (уши длинные)</a:t>
            </a:r>
          </a:p>
        </p:txBody>
      </p:sp>
    </p:spTree>
    <p:extLst>
      <p:ext uri="{BB962C8B-B14F-4D97-AF65-F5344CB8AC3E}">
        <p14:creationId xmlns:p14="http://schemas.microsoft.com/office/powerpoint/2010/main" val="2133864396"/>
      </p:ext>
    </p:extLst>
  </p:cSld>
  <p:clrMapOvr>
    <a:masterClrMapping/>
  </p:clrMapOvr>
  <p:transition spd="med" advClick="0" advTm="7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87" y="1167670"/>
            <a:ext cx="3019772" cy="2304256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41" y="4132191"/>
            <a:ext cx="3024336" cy="2304255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941" y="1008033"/>
            <a:ext cx="3024336" cy="2623530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2" y="3789041"/>
            <a:ext cx="3019772" cy="2623530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</p:pic>
      <p:sp>
        <p:nvSpPr>
          <p:cNvPr id="9" name="TextBox 8"/>
          <p:cNvSpPr txBox="1"/>
          <p:nvPr/>
        </p:nvSpPr>
        <p:spPr>
          <a:xfrm>
            <a:off x="467544" y="277215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>
                  <a:solidFill>
                    <a:srgbClr val="FF0000"/>
                  </a:solidFill>
                </a:ln>
                <a:solidFill>
                  <a:srgbClr val="FFCC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Ребята, а где здесь лисичка?</a:t>
            </a:r>
            <a:endParaRPr lang="ru-RU" sz="4000" b="1" dirty="0">
              <a:ln w="11430">
                <a:solidFill>
                  <a:srgbClr val="FF0000"/>
                </a:solidFill>
              </a:ln>
              <a:solidFill>
                <a:srgbClr val="FFCC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785" y="2132856"/>
            <a:ext cx="3239399" cy="2188991"/>
          </a:xfrm>
          <a:prstGeom prst="rect">
            <a:avLst/>
          </a:prstGeom>
        </p:spPr>
      </p:pic>
    </p:spTree>
  </p:cSld>
  <p:clrMapOvr>
    <a:masterClrMapping/>
  </p:clrMapOvr>
  <p:transition spd="med" advClick="0" advTm="7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гнутая вниз стрелка 5"/>
          <p:cNvSpPr/>
          <p:nvPr/>
        </p:nvSpPr>
        <p:spPr>
          <a:xfrm rot="15000000">
            <a:off x="6725713" y="4158892"/>
            <a:ext cx="2299077" cy="1285884"/>
          </a:xfrm>
          <a:prstGeom prst="curvedUpArrow">
            <a:avLst>
              <a:gd name="adj1" fmla="val 11647"/>
              <a:gd name="adj2" fmla="val 35794"/>
              <a:gd name="adj3" fmla="val 814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9068" y="5733256"/>
            <a:ext cx="59618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n>
                  <a:solidFill>
                    <a:srgbClr val="9933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Правильно (хвост пушистый).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30890"/>
            <a:ext cx="813690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6600" b="1" dirty="0">
                <a:ln w="11430">
                  <a:solidFill>
                    <a:srgbClr val="FF0000"/>
                  </a:solidFill>
                </a:ln>
                <a:solidFill>
                  <a:srgbClr val="FFCC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 как вы </a:t>
            </a:r>
            <a:r>
              <a:rPr lang="ru-RU" sz="6600" b="1" dirty="0" smtClean="0">
                <a:ln w="11430">
                  <a:solidFill>
                    <a:srgbClr val="FF0000"/>
                  </a:solidFill>
                </a:ln>
                <a:solidFill>
                  <a:srgbClr val="FFCC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догадались, что это лисичка?</a:t>
            </a:r>
            <a:endParaRPr lang="ru-RU" sz="6600" dirty="0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780" y="2229920"/>
            <a:ext cx="4680520" cy="311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988102"/>
      </p:ext>
    </p:extLst>
  </p:cSld>
  <p:clrMapOvr>
    <a:masterClrMapping/>
  </p:clrMapOvr>
  <p:transition spd="med" advClick="0" advTm="700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009" y="2354584"/>
            <a:ext cx="3168352" cy="21419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2664296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91016"/>
            <a:ext cx="2511152" cy="21659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437112"/>
            <a:ext cx="2808312" cy="2278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624" y="4499708"/>
            <a:ext cx="2736304" cy="22189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2843808" y="817548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n>
                  <a:solidFill>
                    <a:srgbClr val="990000"/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 А где здесь медведь?</a:t>
            </a:r>
            <a:endParaRPr lang="ru-RU" sz="2800" dirty="0">
              <a:ln>
                <a:solidFill>
                  <a:srgbClr val="990000"/>
                </a:solidFill>
              </a:ln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7000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49205"/>
            <a:ext cx="7992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ln>
                  <a:solidFill>
                    <a:srgbClr val="990000"/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А как вы </a:t>
            </a:r>
            <a:r>
              <a:rPr lang="ru-RU" sz="4800" dirty="0" smtClean="0">
                <a:ln>
                  <a:solidFill>
                    <a:srgbClr val="990000"/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догадались</a:t>
            </a:r>
          </a:p>
          <a:p>
            <a:pPr algn="ctr"/>
            <a:r>
              <a:rPr lang="ru-RU" sz="4800" dirty="0" smtClean="0">
                <a:ln>
                  <a:solidFill>
                    <a:srgbClr val="990000"/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 что это медведь?</a:t>
            </a:r>
            <a:endParaRPr lang="ru-RU" sz="4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918864"/>
            <a:ext cx="5760640" cy="29502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Стрелка вверх 3"/>
          <p:cNvSpPr/>
          <p:nvPr/>
        </p:nvSpPr>
        <p:spPr>
          <a:xfrm>
            <a:off x="4139951" y="4904095"/>
            <a:ext cx="864097" cy="107658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07394" y="5910866"/>
            <a:ext cx="78087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</a:rPr>
              <a:t>Правильно ( он большой, неуклюжий).</a:t>
            </a:r>
          </a:p>
        </p:txBody>
      </p:sp>
    </p:spTree>
    <p:extLst>
      <p:ext uri="{BB962C8B-B14F-4D97-AF65-F5344CB8AC3E}">
        <p14:creationId xmlns:p14="http://schemas.microsoft.com/office/powerpoint/2010/main" val="887977304"/>
      </p:ext>
    </p:extLst>
  </p:cSld>
  <p:clrMapOvr>
    <a:masterClrMapping/>
  </p:clrMapOvr>
  <p:transition spd="med" advClick="0" advTm="7000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112" y="548680"/>
            <a:ext cx="8640960" cy="56323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6000" b="1" dirty="0" smtClean="0">
                <a:ln w="5080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Давайте расставим зверей по размеру. Сначала – самые большие животные, потом – поменьше и самые маленькие. </a:t>
            </a:r>
            <a:endParaRPr lang="ru-RU" sz="6000" b="1" dirty="0">
              <a:ln w="50800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 advClick="0" advTm="7000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90532"/>
            <a:ext cx="3168352" cy="2141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90532"/>
            <a:ext cx="2808312" cy="2278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924944"/>
            <a:ext cx="2938359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368" y="4221088"/>
            <a:ext cx="2808312" cy="2453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924944"/>
            <a:ext cx="2612832" cy="2125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8" name="Прямая со стрелкой 7"/>
          <p:cNvCxnSpPr>
            <a:endCxn id="3" idx="1"/>
          </p:cNvCxnSpPr>
          <p:nvPr/>
        </p:nvCxnSpPr>
        <p:spPr>
          <a:xfrm>
            <a:off x="4211960" y="1529712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Скругленная соединительная линия 11"/>
          <p:cNvCxnSpPr/>
          <p:nvPr/>
        </p:nvCxnSpPr>
        <p:spPr>
          <a:xfrm rot="16200000" flipH="1">
            <a:off x="7438780" y="1831284"/>
            <a:ext cx="1395232" cy="7920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Скругленная соединительная линия 22"/>
          <p:cNvCxnSpPr/>
          <p:nvPr/>
        </p:nvCxnSpPr>
        <p:spPr>
          <a:xfrm rot="10800000" flipV="1">
            <a:off x="5868148" y="5301208"/>
            <a:ext cx="2520276" cy="93610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Скругленная соединительная линия 31"/>
          <p:cNvCxnSpPr/>
          <p:nvPr/>
        </p:nvCxnSpPr>
        <p:spPr>
          <a:xfrm rot="10800000">
            <a:off x="1475656" y="5050533"/>
            <a:ext cx="1532713" cy="1186782"/>
          </a:xfrm>
          <a:prstGeom prst="curvedConnector3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3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692696"/>
            <a:ext cx="75608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0070C0"/>
                </a:solidFill>
              </a:rPr>
              <a:t>Ребята, а как вы думаете, у диких животных в лесу есть дома, где они живут?</a:t>
            </a:r>
            <a:endParaRPr lang="ru-RU" sz="4400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9652" y="3356992"/>
            <a:ext cx="662473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15715"/>
                </a:solidFill>
              </a:rPr>
              <a:t>Правильно, у каждого животного есть свой дом в лесу, только эти дома все разные, где кому удобно.</a:t>
            </a:r>
            <a:endParaRPr lang="ru-RU" sz="4400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rgbClr val="01571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86116" y="2928934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(Ответы детей).</a:t>
            </a:r>
            <a:endParaRPr lang="ru-RU" dirty="0"/>
          </a:p>
        </p:txBody>
      </p:sp>
    </p:spTree>
  </p:cSld>
  <p:clrMapOvr>
    <a:masterClrMapping/>
  </p:clrMapOvr>
  <p:transition spd="med" advClick="0" advTm="10000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16832"/>
            <a:ext cx="4176464" cy="39604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" t="26548" r="2722" b="16955"/>
          <a:stretch/>
        </p:blipFill>
        <p:spPr>
          <a:xfrm>
            <a:off x="4592472" y="332656"/>
            <a:ext cx="4217158" cy="3657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60032" y="4365104"/>
            <a:ext cx="3744416" cy="83099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ru-RU" sz="4800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2060"/>
                </a:solidFill>
              </a:rPr>
              <a:t>Для медведя</a:t>
            </a:r>
            <a:endParaRPr lang="ru-RU" sz="4800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764704"/>
            <a:ext cx="3744416" cy="1015663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ru-RU" sz="6000" dirty="0" smtClean="0">
                <a:ln>
                  <a:solidFill>
                    <a:srgbClr val="0070C0"/>
                  </a:solidFill>
                </a:ln>
              </a:rPr>
              <a:t>берлога</a:t>
            </a:r>
            <a:endParaRPr lang="ru-RU" sz="6000" dirty="0">
              <a:ln>
                <a:solidFill>
                  <a:srgbClr val="0070C0"/>
                </a:solidFill>
              </a:ln>
            </a:endParaRPr>
          </a:p>
        </p:txBody>
      </p:sp>
    </p:spTree>
  </p:cSld>
  <p:clrMapOvr>
    <a:masterClrMapping/>
  </p:clrMapOvr>
  <p:transition spd="med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99253"/>
            <a:ext cx="2808311" cy="23017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05" y="1199253"/>
            <a:ext cx="2645699" cy="23017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86" y="3714752"/>
            <a:ext cx="4968552" cy="29523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" t="28023" r="3101" b="19696"/>
          <a:stretch/>
        </p:blipFill>
        <p:spPr>
          <a:xfrm>
            <a:off x="6084168" y="1199253"/>
            <a:ext cx="2843808" cy="230175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0426" y="273857"/>
            <a:ext cx="8676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n>
                  <a:solidFill>
                    <a:srgbClr val="015315"/>
                  </a:solidFill>
                </a:ln>
                <a:solidFill>
                  <a:srgbClr val="008000"/>
                </a:solidFill>
              </a:rPr>
              <a:t>Для волка, для лисы, для зайца</a:t>
            </a:r>
            <a:endParaRPr lang="ru-RU" sz="4800" dirty="0">
              <a:ln>
                <a:solidFill>
                  <a:srgbClr val="015315"/>
                </a:solidFill>
              </a:ln>
              <a:solidFill>
                <a:srgbClr val="008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73924" y="4437112"/>
            <a:ext cx="2664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dirty="0" smtClean="0">
                <a:ln>
                  <a:solidFill>
                    <a:srgbClr val="015715"/>
                  </a:solidFill>
                </a:ln>
                <a:solidFill>
                  <a:srgbClr val="02C230"/>
                </a:solidFill>
              </a:rPr>
              <a:t>нора</a:t>
            </a:r>
            <a:endParaRPr lang="ru-RU" sz="7200" dirty="0">
              <a:ln>
                <a:solidFill>
                  <a:srgbClr val="015715"/>
                </a:solidFill>
              </a:ln>
              <a:solidFill>
                <a:srgbClr val="02C230"/>
              </a:solidFill>
            </a:endParaRPr>
          </a:p>
        </p:txBody>
      </p:sp>
    </p:spTree>
  </p:cSld>
  <p:clrMapOvr>
    <a:masterClrMapping/>
  </p:clrMapOvr>
  <p:transition spd="med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1" t="28656" r="3418" b="19064"/>
          <a:stretch/>
        </p:blipFill>
        <p:spPr>
          <a:xfrm>
            <a:off x="323528" y="260648"/>
            <a:ext cx="3986440" cy="33846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09263" y="1124744"/>
            <a:ext cx="4716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ln>
                  <a:solidFill>
                    <a:srgbClr val="99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Для белочки </a:t>
            </a:r>
            <a:endParaRPr lang="ru-RU" sz="6000" dirty="0">
              <a:ln>
                <a:solidFill>
                  <a:srgbClr val="990000"/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173" y="4721368"/>
            <a:ext cx="35283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ln>
                  <a:solidFill>
                    <a:srgbClr val="FFC000"/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дупло</a:t>
            </a:r>
            <a:endParaRPr lang="ru-RU" sz="6000" dirty="0">
              <a:ln>
                <a:solidFill>
                  <a:srgbClr val="FFC000"/>
                </a:solidFill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Рисунок 6" descr="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2357430"/>
            <a:ext cx="4071966" cy="4000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016" y="714356"/>
            <a:ext cx="8571264" cy="517064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ru-RU" sz="6000" b="1" dirty="0" smtClean="0">
                <a:ln w="31550" cmpd="sng">
                  <a:solidFill>
                    <a:srgbClr val="FF0000"/>
                  </a:solidFill>
                  <a:prstDash val="solid"/>
                </a:ln>
                <a:solidFill>
                  <a:srgbClr val="02C23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Ну вот ребята, мы с вами и познакомились с дикими животными, как они выглядят и где они живут.</a:t>
            </a:r>
            <a:endParaRPr lang="ru-RU" sz="6000" b="1" dirty="0">
              <a:ln w="31550" cmpd="sng">
                <a:solidFill>
                  <a:srgbClr val="FF0000"/>
                </a:solidFill>
                <a:prstDash val="solid"/>
              </a:ln>
              <a:solidFill>
                <a:srgbClr val="02C23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7000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1"/>
          <a:stretch>
            <a:fillRect/>
          </a:stretch>
        </p:blipFill>
        <p:spPr>
          <a:xfrm>
            <a:off x="1928794" y="3000372"/>
            <a:ext cx="4929222" cy="34632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/>
          <p:cNvSpPr txBox="1"/>
          <p:nvPr/>
        </p:nvSpPr>
        <p:spPr>
          <a:xfrm>
            <a:off x="500034" y="214291"/>
            <a:ext cx="8064896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8000" b="1" cap="all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До новых встреч, ребята.</a:t>
            </a:r>
            <a:endParaRPr lang="ru-RU" sz="8000" b="1" cap="all" dirty="0">
              <a:ln>
                <a:solidFill>
                  <a:srgbClr val="FF0000"/>
                </a:solidFill>
              </a:ln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 advTm="5000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383</Words>
  <Application>Microsoft Office PowerPoint</Application>
  <PresentationFormat>Экран (4:3)</PresentationFormat>
  <Paragraphs>62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Пользователь Windows</cp:lastModifiedBy>
  <cp:revision>95</cp:revision>
  <dcterms:modified xsi:type="dcterms:W3CDTF">2012-04-19T05:33:28Z</dcterms:modified>
</cp:coreProperties>
</file>