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8" r:id="rId1"/>
  </p:sldMasterIdLst>
  <p:notesMasterIdLst>
    <p:notesMasterId r:id="rId37"/>
  </p:notesMasterIdLst>
  <p:sldIdLst>
    <p:sldId id="306" r:id="rId2"/>
    <p:sldId id="323" r:id="rId3"/>
    <p:sldId id="318" r:id="rId4"/>
    <p:sldId id="266" r:id="rId5"/>
    <p:sldId id="317" r:id="rId6"/>
    <p:sldId id="268" r:id="rId7"/>
    <p:sldId id="270" r:id="rId8"/>
    <p:sldId id="308" r:id="rId9"/>
    <p:sldId id="271" r:id="rId10"/>
    <p:sldId id="272" r:id="rId11"/>
    <p:sldId id="276" r:id="rId12"/>
    <p:sldId id="309" r:id="rId13"/>
    <p:sldId id="284" r:id="rId14"/>
    <p:sldId id="278" r:id="rId15"/>
    <p:sldId id="307" r:id="rId16"/>
    <p:sldId id="283" r:id="rId17"/>
    <p:sldId id="279" r:id="rId18"/>
    <p:sldId id="310" r:id="rId19"/>
    <p:sldId id="282" r:id="rId20"/>
    <p:sldId id="285" r:id="rId21"/>
    <p:sldId id="286" r:id="rId22"/>
    <p:sldId id="311" r:id="rId23"/>
    <p:sldId id="289" r:id="rId24"/>
    <p:sldId id="292" r:id="rId25"/>
    <p:sldId id="293" r:id="rId26"/>
    <p:sldId id="312" r:id="rId27"/>
    <p:sldId id="321" r:id="rId28"/>
    <p:sldId id="294" r:id="rId29"/>
    <p:sldId id="296" r:id="rId30"/>
    <p:sldId id="313" r:id="rId31"/>
    <p:sldId id="301" r:id="rId32"/>
    <p:sldId id="300" r:id="rId33"/>
    <p:sldId id="314" r:id="rId34"/>
    <p:sldId id="315" r:id="rId35"/>
    <p:sldId id="322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786" y="-2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A1DD64-DCE6-46A6-92D6-3AE3D7ECA94E}" type="datetimeFigureOut">
              <a:rPr lang="ru-RU" smtClean="0"/>
              <a:t>11.01.2021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D2D5E5-422D-4E27-BD36-9D3AB92202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1021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ABF9E-6274-4BF9-AA56-EBD3318260AE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67888-DEF6-4B66-9D23-C9A9A3A5A72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ABF9E-6274-4BF9-AA56-EBD3318260AE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67888-DEF6-4B66-9D23-C9A9A3A5A72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ABF9E-6274-4BF9-AA56-EBD3318260AE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67888-DEF6-4B66-9D23-C9A9A3A5A7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ABF9E-6274-4BF9-AA56-EBD3318260AE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67888-DEF6-4B66-9D23-C9A9A3A5A72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ABF9E-6274-4BF9-AA56-EBD3318260AE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67888-DEF6-4B66-9D23-C9A9A3A5A72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ABF9E-6274-4BF9-AA56-EBD3318260AE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67888-DEF6-4B66-9D23-C9A9A3A5A7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ABF9E-6274-4BF9-AA56-EBD3318260AE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67888-DEF6-4B66-9D23-C9A9A3A5A7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ABF9E-6274-4BF9-AA56-EBD3318260AE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67888-DEF6-4B66-9D23-C9A9A3A5A7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ABF9E-6274-4BF9-AA56-EBD3318260AE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67888-DEF6-4B66-9D23-C9A9A3A5A72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ABF9E-6274-4BF9-AA56-EBD3318260AE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67888-DEF6-4B66-9D23-C9A9A3A5A7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ABF9E-6274-4BF9-AA56-EBD3318260AE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67888-DEF6-4B66-9D23-C9A9A3A5A72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9BABF9E-6274-4BF9-AA56-EBD3318260AE}" type="datetimeFigureOut">
              <a:rPr lang="ru-RU" smtClean="0"/>
              <a:pPr/>
              <a:t>11.01.2021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D867888-DEF6-4B66-9D23-C9A9A3A5A72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http://www.fermer.ru/files/images/i1.preview.jp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http://www.agro.ru/imgs/10703_.jpg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povodok.ru/pics/art70/art6924_1.jpg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http://www.povodok.ru/pics/art70/art6924_1.jpg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http://www.ribxoz.ru/wp-content/uploads/tolstolobik.jpg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://wildlifedisease.nbii.gov/ai/images/Chicken_2.jpg" TargetMode="Externa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http://images04.olx.ru/ui/7/63/33/1284615480_121176033_1-----1284615480.jpg" TargetMode="Externa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http://www.krestianin.ru/upload/iblock/0db/img_7779.jpg" TargetMode="External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365104"/>
            <a:ext cx="6400800" cy="1656184"/>
          </a:xfrm>
        </p:spPr>
        <p:txBody>
          <a:bodyPr>
            <a:normAutofit lnSpcReduction="10000"/>
          </a:bodyPr>
          <a:lstStyle/>
          <a:p>
            <a:pPr algn="r"/>
            <a:r>
              <a:rPr lang="ru-RU" dirty="0" smtClean="0"/>
              <a:t>Подготовила:</a:t>
            </a:r>
          </a:p>
          <a:p>
            <a:pPr algn="r"/>
            <a:r>
              <a:rPr lang="ru-RU" dirty="0" smtClean="0"/>
              <a:t>учитель  МОУ «СОШ № 48» (отделение) </a:t>
            </a:r>
          </a:p>
          <a:p>
            <a:pPr algn="r"/>
            <a:r>
              <a:rPr lang="ru-RU" dirty="0" smtClean="0"/>
              <a:t>г. Магнитогорска</a:t>
            </a:r>
          </a:p>
          <a:p>
            <a:pPr algn="r"/>
            <a:r>
              <a:rPr lang="ru-RU" dirty="0" smtClean="0"/>
              <a:t>Уланова Т.А.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2030" y="764704"/>
            <a:ext cx="8229600" cy="2435696"/>
          </a:xfrm>
        </p:spPr>
        <p:txBody>
          <a:bodyPr>
            <a:normAutofit fontScale="90000"/>
          </a:bodyPr>
          <a:lstStyle/>
          <a:p>
            <a:pPr marL="182880" indent="0">
              <a:buNone/>
            </a:pPr>
            <a:r>
              <a:rPr lang="ru-RU" dirty="0" smtClean="0"/>
              <a:t>Окружающий мир</a:t>
            </a:r>
            <a:br>
              <a:rPr lang="ru-RU" dirty="0" smtClean="0"/>
            </a:br>
            <a:r>
              <a:rPr lang="ru-RU" dirty="0" smtClean="0"/>
              <a:t>4 класс</a:t>
            </a:r>
            <a:br>
              <a:rPr lang="ru-RU" dirty="0" smtClean="0"/>
            </a:br>
            <a:r>
              <a:rPr lang="ru-RU" dirty="0" smtClean="0"/>
              <a:t>Животноводство в родном крае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0273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39552" y="836712"/>
            <a:ext cx="7920880" cy="5328592"/>
          </a:xfrm>
        </p:spPr>
        <p:txBody>
          <a:bodyPr/>
          <a:lstStyle/>
          <a:p>
            <a:pPr algn="l"/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Животноводство – это отрасль сельского хозяйства, занимающаяся разведением сельскохозяйственных животных для производства</a:t>
            </a:r>
            <a:b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животноводческих продуктов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47227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40514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Шестиугольник 2"/>
          <p:cNvSpPr/>
          <p:nvPr/>
        </p:nvSpPr>
        <p:spPr>
          <a:xfrm>
            <a:off x="285720" y="785794"/>
            <a:ext cx="8429684" cy="4857784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857224" y="1357298"/>
            <a:ext cx="721523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200" dirty="0" smtClean="0"/>
              <a:t>Разведение крупного рогатого скота</a:t>
            </a:r>
            <a:endParaRPr lang="ru-RU" sz="7200" dirty="0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50883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285720" y="428604"/>
            <a:ext cx="3576235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Красная степная порода</a:t>
            </a:r>
            <a:endParaRPr kumimoji="0" lang="ru-RU" sz="48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2050" name="i-main-pic" descr="Картинка 3 из 72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285720" y="3000372"/>
            <a:ext cx="3576235" cy="2698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3995936" y="642917"/>
            <a:ext cx="4790906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Красная степная порода распространена почти во всех районах области. </a:t>
            </a:r>
            <a:r>
              <a:rPr lang="ru-RU" sz="2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Масть скота красная. Правда, у части животных есть белые отметины на голове, брюхе, вымени и ногах.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Она разводится на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Урале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более 200 лет.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</a:p>
          <a:p>
            <a:pPr algn="just"/>
            <a:r>
              <a:rPr lang="ru-RU" sz="2000" dirty="0" smtClean="0"/>
              <a:t>        Животные этой породы хорошо переносят значительные колебания температуры, сильную жару, сухость воздуха, периодические летние засухи и мирятся, как ни одна порода, со скудной степной растительностью летом и недостатком кормов зимой. </a:t>
            </a:r>
          </a:p>
          <a:p>
            <a:pPr algn="just"/>
            <a:r>
              <a:rPr lang="ru-RU" sz="2000" dirty="0" smtClean="0"/>
              <a:t>        </a:t>
            </a:r>
            <a:r>
              <a:rPr lang="ru-RU" sz="2000" dirty="0" smtClean="0"/>
              <a:t>Живая </a:t>
            </a:r>
            <a:r>
              <a:rPr lang="ru-RU" sz="2000" dirty="0" smtClean="0"/>
              <a:t>масса взрослых коров </a:t>
            </a:r>
            <a:r>
              <a:rPr lang="ru-RU" sz="2000" dirty="0" smtClean="0"/>
              <a:t>составляет </a:t>
            </a:r>
            <a:r>
              <a:rPr lang="ru-RU" sz="2000" dirty="0" smtClean="0"/>
              <a:t>в среднем 520 кг с колебаниями от 500 до 650 кг, на племенных </a:t>
            </a:r>
            <a:r>
              <a:rPr lang="ru-RU" sz="2000" dirty="0" smtClean="0"/>
              <a:t>фермах </a:t>
            </a:r>
            <a:r>
              <a:rPr lang="ru-RU" sz="2000" dirty="0" smtClean="0"/>
              <a:t>- 480 кг.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decel="100000" fill="hold"/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900" decel="100000" fill="hold"/>
                                        <p:tgtEl>
                                          <p:spTgt spid="2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20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0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decel="100000" fill="hold"/>
                                        <p:tgtEl>
                                          <p:spTgt spid="20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071538" y="500042"/>
            <a:ext cx="273110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Черно-пестрая порода</a:t>
            </a:r>
            <a:endParaRPr kumimoji="0" lang="ru-RU" sz="18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9458" name="i-main-pic" descr="Картинка 10 из 150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357158" y="2357430"/>
            <a:ext cx="4357718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5072066" y="392179"/>
            <a:ext cx="3786214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Черно-пестрая порода.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Масть животных черно-пестрая.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 коров рога достигают 20-25 см.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Живая масса взрослых коров колеблется от 450 до 550 кг. Иногда встречаются более тяжеловесные коровы.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Скот этой породы отличается высокой молочностью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4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94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4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48681"/>
            <a:ext cx="4664043" cy="3168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996952"/>
            <a:ext cx="5355293" cy="3563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36487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Блок-схема: данные 2"/>
          <p:cNvSpPr/>
          <p:nvPr/>
        </p:nvSpPr>
        <p:spPr>
          <a:xfrm>
            <a:off x="142844" y="1428736"/>
            <a:ext cx="8858312" cy="3143272"/>
          </a:xfrm>
          <a:prstGeom prst="flowChartInputOut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1357290" y="2285992"/>
            <a:ext cx="6929486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КОНЕВОДСТВО</a:t>
            </a:r>
            <a:endParaRPr kumimoji="0" lang="ru-RU" sz="6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5143504" y="642918"/>
            <a:ext cx="321471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800" b="1" dirty="0" smtClean="0"/>
              <a:t>Буденновская порода лошадей</a:t>
            </a:r>
            <a:endParaRPr lang="ru-RU" sz="2800" dirty="0"/>
          </a:p>
        </p:txBody>
      </p:sp>
      <p:pic>
        <p:nvPicPr>
          <p:cNvPr id="20482" name="Picture 2" descr="буденновска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27026" y="2357430"/>
            <a:ext cx="3631253" cy="3015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357158" y="1256211"/>
            <a:ext cx="4869868" cy="4985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60391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Высота лошадей буденовской породы в холке в среднем составляет от 160 до 170 см.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solidFill>
                  <a:srgbClr val="603913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60391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Масть, как правило, рыжая с золотым отливом. Реже встречаются лошади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60391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гнедой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60391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или вороной масти.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solidFill>
                  <a:srgbClr val="603913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60391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Эти лошади отличаются храбростью и темпераментом. Они энергичны, отличаются покладистым характером. Однако некоторые представители этой породы трудно сходятся с незнакомцами.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60391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Порода не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rgbClr val="60391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плохо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60391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60391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приспособлена к содержанию в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60391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табуне, но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60391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требовательнее к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60391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кормлению. Отличается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603913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более высокой работоспособностью.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04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5143504" y="642918"/>
            <a:ext cx="3286148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00EE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РУССКАЯ ТЯЖЕЛОВОЗНАЯ ПОРОДА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25602" name="i-main-pic" descr="Картинка 11 из 793">
            <a:hlinkClick r:id="rId2"/>
          </p:cNvPr>
          <p:cNvPicPr>
            <a:picLocks noChangeAspect="1" noChangeArrowheads="1"/>
          </p:cNvPicPr>
          <p:nvPr/>
        </p:nvPicPr>
        <p:blipFill>
          <a:blip r:embed="rId3" r:link="rId4"/>
          <a:srcRect/>
          <a:stretch>
            <a:fillRect/>
          </a:stretch>
        </p:blipFill>
        <p:spPr bwMode="auto">
          <a:xfrm>
            <a:off x="4429124" y="2786058"/>
            <a:ext cx="4357718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428596" y="714356"/>
            <a:ext cx="3855372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РУССКАЯ ТЯЖЕЛОВОЗНАЯ ПОРОДА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лошадей, выведена в России в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начале 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веков.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Масти рыжая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реже гнедая, иногда серая и вороная.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Лошади скороспелы, плодовиты, долговечны (используются до 25 лет), выносливы, перспективны для мясного животноводства.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Лучшие показатели работоспособности: максимальное тяговое усилие 820 кг, что соответствует массе воза около 20 т.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5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1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3952"/>
            <a:ext cx="8496944" cy="6421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1862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Блок-схема: сохраненные данные 2"/>
          <p:cNvSpPr/>
          <p:nvPr/>
        </p:nvSpPr>
        <p:spPr>
          <a:xfrm>
            <a:off x="285720" y="2000240"/>
            <a:ext cx="8715436" cy="3500462"/>
          </a:xfrm>
          <a:prstGeom prst="flowChartOnlineStora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714348" y="3000372"/>
            <a:ext cx="62865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200" dirty="0" smtClean="0"/>
              <a:t>Свиноводство</a:t>
            </a:r>
            <a:endParaRPr lang="ru-RU" sz="7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714356"/>
            <a:ext cx="250033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КРУПНАЯ  БЕЛАЯ ПОРОДА </a:t>
            </a:r>
            <a:endParaRPr lang="ru-RU" sz="2800" dirty="0"/>
          </a:p>
        </p:txBody>
      </p:sp>
      <p:pic>
        <p:nvPicPr>
          <p:cNvPr id="27650" name="Рисунок 3" descr="http://domir.ru/animal/images/svin3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786058"/>
            <a:ext cx="4071965" cy="3000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3857620" y="571480"/>
            <a:ext cx="4786346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r>
              <a:rPr kumimoji="0" 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4500562" y="376931"/>
            <a:ext cx="4357718" cy="5601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Это новая порода, представленная, двумя основными типами: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Мясным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Мясо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сальным (большинство животных).</a:t>
            </a:r>
            <a:r>
              <a:rPr lang="ru-RU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</a:t>
            </a:r>
            <a:r>
              <a:rPr lang="ru-RU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Животные гармонично сложены, крепкой конституции, хорошо приспособлены к различным климатическим условиям, скороспелы.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</a:t>
            </a:r>
            <a:r>
              <a:rPr lang="ru-RU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Взрослые хряки весят 320-350 кг, матки - 220-250 кг. Плодовитость маток 11-12 и более поросят за опорос.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</a:t>
            </a:r>
            <a:r>
              <a:rPr lang="ru-RU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</a:t>
            </a:r>
            <a:r>
              <a:rPr lang="ru-RU" sz="2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Крупная белая порода используется для откорма до мясных, беконных и жирных кондиций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765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18" y="332656"/>
            <a:ext cx="8605346" cy="5895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11370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Блок-схема: перфолента 2"/>
          <p:cNvSpPr/>
          <p:nvPr/>
        </p:nvSpPr>
        <p:spPr>
          <a:xfrm>
            <a:off x="500034" y="1142984"/>
            <a:ext cx="8286808" cy="4214842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500166" y="2571744"/>
            <a:ext cx="65722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200" dirty="0" smtClean="0"/>
              <a:t>Овцеводство</a:t>
            </a:r>
            <a:endParaRPr lang="ru-RU" sz="7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5715008" y="500042"/>
            <a:ext cx="285752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Цигайская</a:t>
            </a: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порода овец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8674" name="Рисунок 10" descr="Цигайская порода овец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90" y="2500306"/>
            <a:ext cx="4000528" cy="2928958"/>
          </a:xfrm>
          <a:prstGeom prst="rect">
            <a:avLst/>
          </a:prstGeom>
          <a:noFill/>
        </p:spPr>
      </p:pic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214282" y="712238"/>
            <a:ext cx="5365830" cy="581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</a:t>
            </a:r>
            <a:r>
              <a:rPr kumimoji="0" lang="ru-RU" sz="2000" b="0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Calibri" pitchFamily="34" charset="0"/>
                <a:cs typeface="Times New Roman" pitchFamily="18" charset="0"/>
              </a:rPr>
              <a:t>Полутонкорунная, шёрстно-мясного и  мясо - шёрстного направления. </a:t>
            </a:r>
            <a:endParaRPr kumimoji="0" lang="ru-RU" sz="2000" b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0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Calibri" pitchFamily="34" charset="0"/>
                <a:cs typeface="Times New Roman" pitchFamily="18" charset="0"/>
              </a:rPr>
              <a:t>        Выведена в  древности. </a:t>
            </a:r>
            <a:r>
              <a:rPr kumimoji="0" lang="ru-RU" sz="2000" b="0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Calibri" pitchFamily="34" charset="0"/>
                <a:cs typeface="Times New Roman" pitchFamily="18" charset="0"/>
              </a:rPr>
              <a:t>Завезена в</a:t>
            </a:r>
            <a:r>
              <a:rPr kumimoji="0" lang="ru-RU" sz="2000" b="0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Calibri" pitchFamily="34" charset="0"/>
                <a:cs typeface="Times New Roman" pitchFamily="18" charset="0"/>
              </a:rPr>
              <a:t> Россию — впервые в </a:t>
            </a:r>
            <a:r>
              <a:rPr kumimoji="0" lang="ru-RU" sz="2000" b="0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Calibri" pitchFamily="34" charset="0"/>
                <a:cs typeface="Times New Roman" pitchFamily="18" charset="0"/>
              </a:rPr>
              <a:t>начале </a:t>
            </a:r>
            <a:r>
              <a:rPr kumimoji="0" lang="ru-RU" sz="2000" b="0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Calibri" pitchFamily="34" charset="0"/>
                <a:cs typeface="Times New Roman" pitchFamily="18" charset="0"/>
              </a:rPr>
              <a:t>19 в.</a:t>
            </a:r>
            <a:r>
              <a:rPr lang="ru-RU" sz="2000" dirty="0" smtClean="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У  животных крепкий костяк, прочные, правильно поставленные ноги, </a:t>
            </a:r>
            <a:r>
              <a:rPr lang="ru-RU" sz="2000" dirty="0" smtClean="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бочкообразное туловище</a:t>
            </a:r>
            <a:r>
              <a:rPr lang="ru-RU" sz="2000" dirty="0" smtClean="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, прямая спина, длинный тощий хвост.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/>
              <a:t>        Бараны шёрстно-мясного типа </a:t>
            </a:r>
            <a:r>
              <a:rPr lang="ru-RU" sz="2000" dirty="0" smtClean="0"/>
              <a:t>весят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/>
              <a:t> </a:t>
            </a:r>
            <a:r>
              <a:rPr lang="ru-RU" sz="2000" dirty="0" smtClean="0"/>
              <a:t>85–95 кг, матки — 45–50 кг.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/>
              <a:t>Упругая, крепкая, с небольшой валкостью шерсть — хорошее сырье для выработки технических сукон и трикотажных изделий.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/>
              <a:t>        </a:t>
            </a:r>
            <a:r>
              <a:rPr lang="ru-RU" sz="2000" dirty="0" err="1" smtClean="0"/>
              <a:t>Цигайские</a:t>
            </a:r>
            <a:r>
              <a:rPr lang="ru-RU" sz="2000" dirty="0" smtClean="0"/>
              <a:t> овцы скороспелы, хорошо нагуливаются и откармливаются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/>
              <a:t>Овцы хорошо акклиматизируются</a:t>
            </a:r>
            <a:r>
              <a:rPr lang="ru-RU" sz="2000" dirty="0" smtClean="0"/>
              <a:t>. Не боятся холодных зим </a:t>
            </a:r>
            <a:r>
              <a:rPr lang="ru-RU" sz="2000" dirty="0"/>
              <a:t>и</a:t>
            </a:r>
            <a:r>
              <a:rPr lang="ru-RU" sz="2000" dirty="0" smtClean="0"/>
              <a:t> жаркого лета.</a:t>
            </a:r>
            <a:endParaRPr lang="ru-RU" sz="2000" dirty="0" smtClean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357158" y="1857364"/>
            <a:ext cx="392909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6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6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6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86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86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86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86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86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6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86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86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86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86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86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86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86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86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86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86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86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86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86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867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867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867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76672"/>
            <a:ext cx="4718298" cy="3031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708920"/>
            <a:ext cx="5079437" cy="3809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98307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57224" y="1785926"/>
            <a:ext cx="7643866" cy="32861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928662" y="2428868"/>
            <a:ext cx="707236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200" dirty="0" smtClean="0"/>
              <a:t>Рыбоводство</a:t>
            </a:r>
            <a:endParaRPr lang="ru-RU" sz="7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285720" y="714356"/>
            <a:ext cx="364333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Золотой карп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1746" name="Рисунок 3" descr="kar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285992"/>
            <a:ext cx="3857652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4143372" y="428605"/>
            <a:ext cx="4714908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             </a:t>
            </a:r>
            <a:r>
              <a:rPr lang="ru-RU" sz="2000" b="1" i="1" dirty="0" smtClean="0"/>
              <a:t>Золотой карп</a:t>
            </a:r>
            <a:r>
              <a:rPr lang="ru-RU" sz="2000" dirty="0" smtClean="0"/>
              <a:t> — большая всеядная рыба жёлто-зеленого и коричневого цвета, имеет по два уса с каждой стороны верхней челюсти. Живёт в реках, водохранилищах, ставках, озёрах, где заселяет тихие, стоячие или медленно текущие воды с твёрдым глинистым, слегка заиленным дном. </a:t>
            </a:r>
            <a:endParaRPr lang="ru-RU" sz="2000" dirty="0" smtClean="0"/>
          </a:p>
          <a:p>
            <a:pPr algn="just"/>
            <a:r>
              <a:rPr lang="ru-RU" sz="2000" dirty="0"/>
              <a:t> </a:t>
            </a:r>
            <a:r>
              <a:rPr lang="ru-RU" sz="2000" dirty="0" smtClean="0"/>
              <a:t>      </a:t>
            </a:r>
            <a:r>
              <a:rPr lang="ru-RU" sz="2000" dirty="0" smtClean="0"/>
              <a:t>Держится </a:t>
            </a:r>
            <a:r>
              <a:rPr lang="ru-RU" sz="2000" dirty="0" smtClean="0"/>
              <a:t>карп стайками, взрослые особи живут по отдельности. На нерест рыба собирается в мелких, поросших водорослями местах. Карп относится к теплолюбивым рыбам.  </a:t>
            </a:r>
          </a:p>
          <a:p>
            <a:pPr algn="just"/>
            <a:r>
              <a:rPr lang="ru-RU" sz="2000" dirty="0" smtClean="0"/>
              <a:t>             Карп кормится в местах богатых растительной и животной пищей. Его рацион разнообразят моллюски, рачки, черви, личинки насекомых. </a:t>
            </a:r>
            <a:endParaRPr lang="ru-RU" sz="2000" dirty="0" smtClean="0"/>
          </a:p>
          <a:p>
            <a:pPr algn="just"/>
            <a:r>
              <a:rPr lang="ru-RU" sz="2000" dirty="0" smtClean="0"/>
              <a:t>Вес </a:t>
            </a:r>
            <a:r>
              <a:rPr lang="ru-RU" sz="2000" dirty="0" smtClean="0"/>
              <a:t>среднего карпа — около 9 кг, но он может достигать и 35 кг.</a:t>
            </a:r>
          </a:p>
          <a:p>
            <a:endParaRPr lang="ru-RU" sz="1700" dirty="0" smtClean="0"/>
          </a:p>
          <a:p>
            <a:endParaRPr lang="ru-RU" sz="17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17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17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5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357158" y="285729"/>
            <a:ext cx="314327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Толстолоб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5842" name="Рисунок 5" descr="Толстолоб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071546"/>
            <a:ext cx="3714776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142844" y="3857629"/>
            <a:ext cx="4357718" cy="2723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</a:t>
            </a:r>
            <a:r>
              <a:rPr kumimoji="0" lang="ru-RU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itchFamily="18" charset="0"/>
              </a:rPr>
              <a:t>Толстолоб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—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крупная стайная </a:t>
            </a: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семейства карповых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Достигает длины около 100 см и массы 40 кг. Чешуя мелкая. Питается зеленой водной массой. Зимует в глубоких ямах и в глубоком сне.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Толстолобики представлены двумя видами - белый или обыкновенный толстолобик и пёстрый толстолобик.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5846" name="Picture 6" descr="Толстолобик, крупная стайная рыба семейства карповых"/>
          <p:cNvPicPr>
            <a:picLocks noChangeAspect="1" noChangeArrowheads="1"/>
          </p:cNvPicPr>
          <p:nvPr/>
        </p:nvPicPr>
        <p:blipFill>
          <a:blip r:embed="rId3" r:link="rId4"/>
          <a:srcRect/>
          <a:stretch>
            <a:fillRect/>
          </a:stretch>
        </p:blipFill>
        <p:spPr bwMode="auto">
          <a:xfrm>
            <a:off x="4929190" y="5143512"/>
            <a:ext cx="3810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4643438" y="214290"/>
            <a:ext cx="4357718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700" dirty="0" smtClean="0"/>
              <a:t>         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Толстолобик единственная пресноводная рыба, которая содержит такой же жир, как и у морских рыб – уменьшает количество холестерина в крови. 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Толстолобик для жизни выбирает участки с илистым дном и мягкой растительностью. Глубина в таких местах обычно не превышает 3—3,5 м.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На рассвете и на закате толстолобик подходит к берегу, а днем уходят подальше от берега.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небольших водоемах, где численность толстолобика велика, а корма недостаточно, ловить его можно с начала мая до середины сентября.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58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5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5076056" cy="3382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975991"/>
            <a:ext cx="4688806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79563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2357422" y="571480"/>
            <a:ext cx="4429156" cy="12858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ПТИЦЕВОДСТВО</a:t>
            </a:r>
            <a:endParaRPr lang="ru-RU" sz="2800" dirty="0"/>
          </a:p>
        </p:txBody>
      </p:sp>
      <p:cxnSp>
        <p:nvCxnSpPr>
          <p:cNvPr id="7" name="Прямая со стрелкой 6"/>
          <p:cNvCxnSpPr>
            <a:stCxn id="5" idx="4"/>
            <a:endCxn id="14" idx="0"/>
          </p:cNvCxnSpPr>
          <p:nvPr/>
        </p:nvCxnSpPr>
        <p:spPr>
          <a:xfrm rot="5400000">
            <a:off x="2714612" y="642918"/>
            <a:ext cx="642942" cy="30718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>
            <a:stCxn id="5" idx="4"/>
            <a:endCxn id="17" idx="0"/>
          </p:cNvCxnSpPr>
          <p:nvPr/>
        </p:nvCxnSpPr>
        <p:spPr>
          <a:xfrm rot="16200000" flipH="1">
            <a:off x="5768586" y="660777"/>
            <a:ext cx="714380" cy="310755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stCxn id="5" idx="4"/>
            <a:endCxn id="15" idx="0"/>
          </p:cNvCxnSpPr>
          <p:nvPr/>
        </p:nvCxnSpPr>
        <p:spPr>
          <a:xfrm rot="5400000">
            <a:off x="1589464" y="2089538"/>
            <a:ext cx="3214710" cy="27503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stCxn id="5" idx="4"/>
            <a:endCxn id="16" idx="0"/>
          </p:cNvCxnSpPr>
          <p:nvPr/>
        </p:nvCxnSpPr>
        <p:spPr>
          <a:xfrm rot="16200000" flipH="1">
            <a:off x="4250529" y="2178835"/>
            <a:ext cx="3143272" cy="25003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Скругленный прямоугольник 13"/>
          <p:cNvSpPr/>
          <p:nvPr/>
        </p:nvSpPr>
        <p:spPr>
          <a:xfrm>
            <a:off x="428596" y="2500306"/>
            <a:ext cx="2143140" cy="11430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Разведение кур</a:t>
            </a:r>
            <a:endParaRPr lang="ru-RU" sz="2800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785786" y="5072074"/>
            <a:ext cx="2071702" cy="10715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Разведение уток</a:t>
            </a:r>
            <a:endParaRPr lang="ru-RU" sz="2800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072198" y="5000636"/>
            <a:ext cx="2000264" cy="11430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Разведение гусей</a:t>
            </a:r>
            <a:endParaRPr lang="ru-RU" sz="2800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643702" y="2571744"/>
            <a:ext cx="2071702" cy="11430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Разведение страусов</a:t>
            </a:r>
            <a:endParaRPr lang="ru-RU" sz="2800" dirty="0"/>
          </a:p>
        </p:txBody>
      </p:sp>
      <p:cxnSp>
        <p:nvCxnSpPr>
          <p:cNvPr id="20" name="Прямая со стрелкой 19"/>
          <p:cNvCxnSpPr>
            <a:stCxn id="5" idx="4"/>
            <a:endCxn id="21" idx="0"/>
          </p:cNvCxnSpPr>
          <p:nvPr/>
        </p:nvCxnSpPr>
        <p:spPr>
          <a:xfrm rot="5400000">
            <a:off x="3518290" y="2803918"/>
            <a:ext cx="2000264" cy="10715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Скругленный прямоугольник 20"/>
          <p:cNvSpPr/>
          <p:nvPr/>
        </p:nvSpPr>
        <p:spPr>
          <a:xfrm>
            <a:off x="3428992" y="3857628"/>
            <a:ext cx="2071702" cy="10715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Разведение индеек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9" dur="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2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5572132" y="617646"/>
            <a:ext cx="271464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Несушки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://incubatorun.ru/images/x4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64088" y="3861048"/>
            <a:ext cx="3629025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357158" y="507665"/>
            <a:ext cx="4574882" cy="59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Несушки по 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цвету оперения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бывают серыми, полосатыми, белыми, черными, палевыми и другими. Туловище кур овальное,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широкое,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голова средних размеров,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гребень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небольшой листовидной формы. Ноги недлинные, крепкие, как и клюв, желтого цвета. Крылья плохо развиты и плотно прилегают к телу.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itchFamily="18" charset="0"/>
              <a:cs typeface="Times New Roman" panose="02020603050405020304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У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полосатых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кур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каждое перо покрыто чередующимися серебристо-белыми и серо-черными полосками. 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Полосатых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курочек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разводят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хозяйствах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получения яиц,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белых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получения бройлерных кроссов. Живая масса петухов — 3,8, кур — 2,8—3,0 кг, яйценоскость — 160—170 яиц.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7964" y="1325532"/>
            <a:ext cx="3101397" cy="2326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30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30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30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09" grpId="0"/>
      <p:bldP spid="430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1714480" y="285728"/>
            <a:ext cx="478634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Бройлеры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" name="i-main-pic" descr="Картинка 9 из 42">
            <a:hlinkClick r:id="rId2" tgtFrame="_blank"/>
          </p:cNvPr>
          <p:cNvPicPr/>
          <p:nvPr/>
        </p:nvPicPr>
        <p:blipFill>
          <a:blip r:embed="rId3"/>
          <a:srcRect r="1519" b="7837"/>
          <a:stretch>
            <a:fillRect/>
          </a:stretch>
        </p:blipFill>
        <p:spPr bwMode="auto">
          <a:xfrm>
            <a:off x="5508104" y="1374749"/>
            <a:ext cx="3308426" cy="3134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428596" y="1000109"/>
            <a:ext cx="507950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/>
          </a:p>
          <a:p>
            <a:pPr algn="just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На основании двух пород (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корниши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плимутроки) выведен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«Бройлер-6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</a:p>
          <a:p>
            <a:pPr algn="just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Курочки быстрооперяющиеся, петушки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медленнооперяющиеся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Живая масса бройлеров "Б-6" к концу первой недели достигает 100 г, второй —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240 г,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третьей —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450 г ,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четвертой —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710 г,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пятой —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980 г,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шестой — 1260, седьмой — 1550, восьмой — 1850, девятой — 2160, десятой — 2460 г.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0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0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40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4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3" grpId="0"/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261" y="620688"/>
            <a:ext cx="4469904" cy="297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068960"/>
            <a:ext cx="5294362" cy="3364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51456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9036496" cy="6803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07344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5008" y="357166"/>
            <a:ext cx="292895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/>
              <a:t>Утки белой пекинской породы</a:t>
            </a:r>
            <a:endParaRPr lang="ru-RU" sz="3600" dirty="0"/>
          </a:p>
        </p:txBody>
      </p:sp>
      <p:pic>
        <p:nvPicPr>
          <p:cNvPr id="3" name="i-main-pic" descr="Картинка 2 из 94">
            <a:hlinkClick r:id="rId2" tgtFrame="_blank"/>
          </p:cNvPr>
          <p:cNvPicPr/>
          <p:nvPr/>
        </p:nvPicPr>
        <p:blipFill>
          <a:blip r:embed="rId3"/>
          <a:srcRect l="1790" t="3250" b="3750"/>
          <a:stretch>
            <a:fillRect/>
          </a:stretch>
        </p:blipFill>
        <p:spPr bwMode="auto">
          <a:xfrm>
            <a:off x="4572000" y="2857496"/>
            <a:ext cx="4352928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357158" y="671436"/>
            <a:ext cx="3786214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         По интенсивности роста эти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 утки превосходят уток других пород. К моменту убоя они имеют высокую живую массу, хорошие мясные формы. Средняя живая масса взрослых селезней 3,5-4 кг, уток 3-3,5 кг.</a:t>
            </a:r>
            <a:r>
              <a:rPr lang="ru-RU" sz="2000" b="1" dirty="0" smtClean="0"/>
              <a:t>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sz="2000" b="1" dirty="0" smtClean="0"/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/>
              <a:t>        Оперение у пекинских уток белое с желтоватым оттенком, голова большая с выпуклой лобной частью, шея толстая, туловище и хвост слегка приподнятые, клюв оранжевого, а глаза - темно-голубого цвета, ноги толстые и относительно короткие.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50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5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5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505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1"/>
          <p:cNvSpPr>
            <a:spLocks noChangeArrowheads="1"/>
          </p:cNvSpPr>
          <p:nvPr/>
        </p:nvSpPr>
        <p:spPr bwMode="auto">
          <a:xfrm>
            <a:off x="5429256" y="357166"/>
            <a:ext cx="2428892" cy="1513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4F81BD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Крупные серые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4F81BD"/>
              </a:solidFill>
              <a:effectLst/>
              <a:latin typeface="Cambria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" name="Рисунок 2" descr="http://www.incubatorun.ru/images/x27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6" y="3140968"/>
            <a:ext cx="3536126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285720" y="407708"/>
            <a:ext cx="5143536" cy="59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          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Гуси этой породы крепкого телосложения. Голова у них широкая, короткая; короткий толстый клюв; шея средней длины, толстая; туловище широкое, глубокое; на животе имеются две жировые складки; грудь глубокая, выпуклая и широкая; спина длинная и широкая; крылья хорошо развиты; ноги средней длины, крепкие, широко расставлены. Клюв и ноги оранжево-красного цвета. Оперение у гусей серое, грудь и нижняя часть туловища более светлой окраски.</a:t>
            </a:r>
            <a:endParaRPr kumimoji="0" lang="ru-RU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       Живая масса самцов равна 6—7 кг 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(иногда до  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— 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9 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кг), самок — 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5—6 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кг 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(до—9 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кг).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  <a:p>
            <a:pPr algn="just"/>
            <a:r>
              <a:rPr lang="ru-RU" sz="2000" dirty="0" smtClean="0"/>
              <a:t>        Гусята этой породы быстро откармливаются. Они очень выносливые, </a:t>
            </a:r>
            <a:r>
              <a:rPr lang="ru-RU" sz="2000" dirty="0" smtClean="0"/>
              <a:t>нетребовательны </a:t>
            </a:r>
            <a:r>
              <a:rPr lang="ru-RU" sz="2000" dirty="0" smtClean="0"/>
              <a:t>к водоемам, </a:t>
            </a:r>
            <a:r>
              <a:rPr lang="ru-RU" sz="2000" dirty="0" smtClean="0"/>
              <a:t>поедают </a:t>
            </a:r>
            <a:r>
              <a:rPr lang="ru-RU" sz="2000" dirty="0" smtClean="0"/>
              <a:t>зерно-падалицу</a:t>
            </a:r>
            <a:r>
              <a:rPr lang="ru-RU" sz="2000" dirty="0" smtClean="0"/>
              <a:t>.</a:t>
            </a:r>
            <a:endParaRPr lang="ru-RU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46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1" grpId="0"/>
      <p:bldP spid="4608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60648"/>
            <a:ext cx="4302697" cy="3238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058532"/>
            <a:ext cx="3840427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005064"/>
            <a:ext cx="4176464" cy="27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65148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абличка 2"/>
          <p:cNvSpPr/>
          <p:nvPr/>
        </p:nvSpPr>
        <p:spPr>
          <a:xfrm>
            <a:off x="642910" y="1000108"/>
            <a:ext cx="8358246" cy="4214842"/>
          </a:xfrm>
          <a:prstGeom prst="plaqu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428728" y="1785926"/>
            <a:ext cx="650085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7200" b="1" dirty="0" smtClean="0">
                <a:solidFill>
                  <a:srgbClr val="5A5628"/>
                </a:solidFill>
                <a:ea typeface="Times New Roman" pitchFamily="18" charset="0"/>
                <a:cs typeface="Times New Roman" pitchFamily="18" charset="0"/>
              </a:rPr>
              <a:t>Разведение страусов</a:t>
            </a:r>
            <a:endParaRPr lang="ru-RU" sz="7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1"/>
          <p:cNvSpPr>
            <a:spLocks noChangeArrowheads="1"/>
          </p:cNvSpPr>
          <p:nvPr/>
        </p:nvSpPr>
        <p:spPr bwMode="auto">
          <a:xfrm>
            <a:off x="285720" y="428604"/>
            <a:ext cx="378621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sng" strike="noStrike" cap="none" normalizeH="0" baseline="0" dirty="0" smtClean="0">
                <a:ln>
                  <a:noFill/>
                </a:ln>
                <a:solidFill>
                  <a:srgbClr val="5A5628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Разведение страусов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51202" name="i-main-pic" descr="Картинка 5 из 49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214282" y="2143116"/>
            <a:ext cx="4108450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4500562" y="500043"/>
            <a:ext cx="435771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            </a:t>
            </a:r>
            <a:r>
              <a:rPr lang="ru-RU" dirty="0" smtClean="0"/>
              <a:t>В </a:t>
            </a:r>
            <a:r>
              <a:rPr lang="ru-RU" b="1" dirty="0" smtClean="0"/>
              <a:t>Челябинской </a:t>
            </a:r>
            <a:r>
              <a:rPr lang="ru-RU" b="1" dirty="0" smtClean="0"/>
              <a:t>области</a:t>
            </a:r>
            <a:r>
              <a:rPr lang="ru-RU" dirty="0" smtClean="0"/>
              <a:t> активно занимаются  </a:t>
            </a:r>
            <a:r>
              <a:rPr lang="ru-RU" b="1" i="1" dirty="0" smtClean="0"/>
              <a:t>разведением страусов</a:t>
            </a:r>
            <a:r>
              <a:rPr lang="ru-RU" dirty="0" smtClean="0"/>
              <a:t>.  </a:t>
            </a:r>
          </a:p>
          <a:p>
            <a:pPr algn="just"/>
            <a:r>
              <a:rPr lang="ru-RU" dirty="0" smtClean="0"/>
              <a:t>В инкубаторах выращивают черных африканских страусов, которые готовы составить конкуренцию традиционной домашней птице. </a:t>
            </a:r>
          </a:p>
          <a:p>
            <a:pPr algn="just"/>
            <a:r>
              <a:rPr lang="ru-RU" b="1" i="1" dirty="0" smtClean="0"/>
              <a:t>         </a:t>
            </a:r>
            <a:r>
              <a:rPr lang="ru-RU" b="1" i="1" dirty="0" smtClean="0"/>
              <a:t>        </a:t>
            </a:r>
            <a:r>
              <a:rPr lang="ru-RU" b="1" i="1" dirty="0" smtClean="0"/>
              <a:t>Страус</a:t>
            </a:r>
            <a:r>
              <a:rPr lang="ru-RU" dirty="0" smtClean="0"/>
              <a:t> – удивительная птица, его ДНК схоже с ДНК человека на 99,1 процента. </a:t>
            </a:r>
          </a:p>
          <a:p>
            <a:pPr algn="just"/>
            <a:r>
              <a:rPr lang="ru-RU" dirty="0" smtClean="0"/>
              <a:t>         </a:t>
            </a:r>
            <a:r>
              <a:rPr lang="ru-RU" dirty="0" smtClean="0"/>
              <a:t>Мозг страуса весит всего 30 граммов, но, специалисты говорят, даже их хватает, чтобы оценить гармонию семи нот и проявить свой характер. </a:t>
            </a:r>
          </a:p>
          <a:p>
            <a:pPr algn="just"/>
            <a:r>
              <a:rPr lang="ru-RU" dirty="0" smtClean="0"/>
              <a:t>        Обычная люцерна, сорная трава для африканского страуса – большое лакомство и основной источник питания. Мясо птицы считается деликатесом. Оно отличается высокой </a:t>
            </a:r>
            <a:r>
              <a:rPr lang="ru-RU" dirty="0" smtClean="0"/>
              <a:t>питательностью, а </a:t>
            </a:r>
            <a:r>
              <a:rPr lang="ru-RU" dirty="0" smtClean="0"/>
              <a:t>яичницей из одного страусиного яйца можно накормить восемь человек. </a:t>
            </a:r>
          </a:p>
          <a:p>
            <a:pPr algn="just"/>
            <a:r>
              <a:rPr lang="ru-RU" dirty="0" smtClean="0"/>
              <a:t> 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120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12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12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1" grpId="0"/>
      <p:bldP spid="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692696"/>
            <a:ext cx="8280920" cy="5976664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Итоги урока</a:t>
            </a:r>
          </a:p>
          <a:p>
            <a:pPr algn="ctr"/>
            <a:endParaRPr lang="ru-RU" sz="4000" dirty="0"/>
          </a:p>
          <a:p>
            <a:pPr algn="ctr"/>
            <a:r>
              <a:rPr lang="ru-RU" sz="4000" dirty="0" smtClean="0"/>
              <a:t>Какие отрасли животноводства  развиваются в Челябинской области?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40837971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568952" cy="6426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59673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9" y="1340768"/>
            <a:ext cx="7262192" cy="41744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Спасибо за урок!</a:t>
            </a:r>
            <a:endParaRPr lang="ru-RU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2852936"/>
            <a:ext cx="3096344" cy="2322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2851" y="2826280"/>
            <a:ext cx="3247589" cy="2172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169567"/>
            <a:ext cx="3761187" cy="2507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9417766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458</TotalTime>
  <Words>1072</Words>
  <Application>Microsoft Office PowerPoint</Application>
  <PresentationFormat>Экран (4:3)</PresentationFormat>
  <Paragraphs>107</Paragraphs>
  <Slides>35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Воздушный поток</vt:lpstr>
      <vt:lpstr>Окружающий мир 4 класс Животноводство в родном крае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урок!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Миша</dc:creator>
  <cp:lastModifiedBy>Татьяна</cp:lastModifiedBy>
  <cp:revision>52</cp:revision>
  <dcterms:created xsi:type="dcterms:W3CDTF">2011-02-02T19:39:40Z</dcterms:created>
  <dcterms:modified xsi:type="dcterms:W3CDTF">2021-01-11T18:28:43Z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1087798</vt:lpwstr>
  </property>
  <property fmtid="{D5CDD505-2E9C-101B-9397-08002B2CF9AE}" pid="3" name="NXPowerLiteSettings">
    <vt:lpwstr>C700052003A000</vt:lpwstr>
  </property>
  <property fmtid="{D5CDD505-2E9C-101B-9397-08002B2CF9AE}" pid="4" name="NXPowerLiteVersion">
    <vt:lpwstr>D8.0.4</vt:lpwstr>
  </property>
</Properties>
</file>