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70B"/>
    <a:srgbClr val="920000"/>
    <a:srgbClr val="F9FCC4"/>
    <a:srgbClr val="032F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068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406B0-AF31-45AD-99E8-685E840E5DE8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9CED6-FA35-4F95-AED3-CAA09998A27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28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798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106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18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671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507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621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08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63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509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110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849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4E692-4B20-4857-89D1-FAE7060E95B6}" type="datetimeFigureOut">
              <a:rPr lang="ru-RU" smtClean="0"/>
              <a:t>11.01.2021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48121-C24F-43F0-A206-AF121C2EADF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421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3888" y="1628800"/>
            <a:ext cx="3672408" cy="972095"/>
          </a:xfr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i="1" dirty="0" smtClean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Passive Voice</a:t>
            </a:r>
            <a:endParaRPr lang="ru-RU" b="1" i="1" dirty="0">
              <a:solidFill>
                <a:srgbClr val="9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 descr="9-18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2555875" cy="280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88913"/>
            <a:ext cx="91440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The fundamentals of English grammar</a:t>
            </a:r>
            <a:r>
              <a:rPr lang="en-US" sz="2800" dirty="0">
                <a:solidFill>
                  <a:srgbClr val="990033"/>
                </a:solidFill>
                <a:latin typeface="Monotype Corsiva" pitchFamily="66" charset="0"/>
              </a:rPr>
              <a:t> </a:t>
            </a:r>
            <a:endParaRPr lang="ru-RU" sz="2800" b="1" i="1" dirty="0">
              <a:solidFill>
                <a:srgbClr val="990033"/>
              </a:solidFill>
              <a:latin typeface="Monotype Corsiva" pitchFamily="66" charset="0"/>
            </a:endParaRPr>
          </a:p>
        </p:txBody>
      </p:sp>
      <p:pic>
        <p:nvPicPr>
          <p:cNvPr id="6" name="Picture 3" descr="BS0055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500438"/>
            <a:ext cx="2428875" cy="30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91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5119174" y="4450881"/>
            <a:ext cx="1325034" cy="38981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547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73933" y="4450881"/>
            <a:ext cx="541684" cy="38981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547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076057" y="3653879"/>
            <a:ext cx="1512168" cy="4702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3730800"/>
            <a:ext cx="746542" cy="3932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9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076056" y="2938713"/>
            <a:ext cx="2016224" cy="4320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11560" y="2900551"/>
            <a:ext cx="2448272" cy="4702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6012160" y="1268760"/>
            <a:ext cx="2448272" cy="5760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dirty="0" smtClean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Passive Voice</a:t>
            </a:r>
            <a:endParaRPr lang="ru-RU" sz="3200" b="1" i="1" dirty="0">
              <a:solidFill>
                <a:srgbClr val="9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1268760"/>
            <a:ext cx="2448272" cy="5760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dirty="0" smtClean="0">
                <a:solidFill>
                  <a:srgbClr val="9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 Voice</a:t>
            </a:r>
            <a:endParaRPr lang="ru-RU" sz="3200" b="1" i="1" dirty="0">
              <a:solidFill>
                <a:srgbClr val="9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8265" y="251356"/>
            <a:ext cx="676875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In English there are two ways to describe actions</a:t>
            </a:r>
            <a:endParaRPr lang="ru-RU" sz="2400" b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267744" y="908720"/>
            <a:ext cx="1584176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932040" y="908720"/>
            <a:ext cx="1656184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7544" y="1988840"/>
            <a:ext cx="2664296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Действительный залог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8144" y="1988840"/>
            <a:ext cx="2664296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Страдательный залог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79243" y="2185439"/>
            <a:ext cx="186679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</a:t>
            </a:r>
            <a:r>
              <a:rPr 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ompare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161" y="2900551"/>
            <a:ext cx="43204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Millions of people </a:t>
            </a:r>
            <a:r>
              <a:rPr lang="en-US" sz="2000" b="1" u="sng" dirty="0" smtClean="0">
                <a:solidFill>
                  <a:schemeClr val="tx2"/>
                </a:solidFill>
                <a:latin typeface="Bookman Old Style" pitchFamily="18" charset="0"/>
              </a:rPr>
              <a:t>read</a:t>
            </a:r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 this magazine.</a:t>
            </a:r>
          </a:p>
          <a:p>
            <a:pPr marL="285750" indent="-28575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920000"/>
                </a:solidFill>
                <a:latin typeface="Bookman Old Style" pitchFamily="18" charset="0"/>
              </a:rPr>
              <a:t>Mary </a:t>
            </a:r>
            <a:r>
              <a:rPr lang="en-US" sz="2000" b="1" u="sng" dirty="0" smtClean="0">
                <a:solidFill>
                  <a:srgbClr val="920000"/>
                </a:solidFill>
                <a:latin typeface="Bookman Old Style" pitchFamily="18" charset="0"/>
              </a:rPr>
              <a:t>translated</a:t>
            </a:r>
            <a:r>
              <a:rPr lang="en-US" sz="2000" b="1" dirty="0" smtClean="0">
                <a:solidFill>
                  <a:srgbClr val="920000"/>
                </a:solidFill>
                <a:latin typeface="Bookman Old Style" pitchFamily="18" charset="0"/>
              </a:rPr>
              <a:t> the article.</a:t>
            </a:r>
          </a:p>
          <a:p>
            <a:pPr>
              <a:lnSpc>
                <a:spcPts val="3000"/>
              </a:lnSpc>
            </a:pPr>
            <a:endParaRPr lang="en-US" sz="2000" b="1" dirty="0" smtClean="0">
              <a:solidFill>
                <a:schemeClr val="tx2"/>
              </a:solidFill>
              <a:latin typeface="Bookman Old Style" pitchFamily="18" charset="0"/>
            </a:endParaRPr>
          </a:p>
          <a:p>
            <a:pPr marL="285750" indent="-28575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05470B"/>
                </a:solidFill>
                <a:latin typeface="Bookman Old Style" pitchFamily="18" charset="0"/>
              </a:rPr>
              <a:t>We </a:t>
            </a:r>
            <a:r>
              <a:rPr lang="en-US" sz="2000" b="1" u="sng" dirty="0" smtClean="0">
                <a:solidFill>
                  <a:srgbClr val="05470B"/>
                </a:solidFill>
                <a:latin typeface="Bookman Old Style" pitchFamily="18" charset="0"/>
              </a:rPr>
              <a:t>will finish </a:t>
            </a:r>
            <a:r>
              <a:rPr lang="en-US" sz="2000" b="1" dirty="0" smtClean="0">
                <a:solidFill>
                  <a:srgbClr val="05470B"/>
                </a:solidFill>
                <a:latin typeface="Bookman Old Style" pitchFamily="18" charset="0"/>
              </a:rPr>
              <a:t>this work tomorrow.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2528" y="2885910"/>
            <a:ext cx="439147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000" b="1" dirty="0">
                <a:solidFill>
                  <a:schemeClr val="tx2"/>
                </a:solidFill>
                <a:latin typeface="Bookman Old Style" pitchFamily="18" charset="0"/>
              </a:rPr>
              <a:t>T</a:t>
            </a:r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his magazine </a:t>
            </a:r>
            <a:r>
              <a:rPr lang="en-US" sz="2000" b="1" u="sng" dirty="0" smtClean="0">
                <a:solidFill>
                  <a:schemeClr val="tx2"/>
                </a:solidFill>
                <a:latin typeface="Bookman Old Style" pitchFamily="18" charset="0"/>
              </a:rPr>
              <a:t>is read </a:t>
            </a:r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by millions </a:t>
            </a:r>
            <a:r>
              <a:rPr lang="en-US" sz="2000" b="1" dirty="0">
                <a:solidFill>
                  <a:schemeClr val="tx2"/>
                </a:solidFill>
                <a:latin typeface="Bookman Old Style" pitchFamily="18" charset="0"/>
              </a:rPr>
              <a:t>of </a:t>
            </a:r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people.</a:t>
            </a:r>
          </a:p>
          <a:p>
            <a:pPr marL="285750" indent="-28575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920000"/>
                </a:solidFill>
                <a:latin typeface="Bookman Old Style" pitchFamily="18" charset="0"/>
              </a:rPr>
              <a:t>The article </a:t>
            </a:r>
            <a:r>
              <a:rPr lang="en-US" sz="2000" b="1" u="sng" dirty="0" smtClean="0">
                <a:solidFill>
                  <a:srgbClr val="920000"/>
                </a:solidFill>
                <a:latin typeface="Bookman Old Style" pitchFamily="18" charset="0"/>
              </a:rPr>
              <a:t>was translated </a:t>
            </a:r>
            <a:r>
              <a:rPr lang="en-US" sz="2000" b="1" dirty="0" smtClean="0">
                <a:solidFill>
                  <a:srgbClr val="920000"/>
                </a:solidFill>
                <a:latin typeface="Bookman Old Style" pitchFamily="18" charset="0"/>
              </a:rPr>
              <a:t>by Mary.</a:t>
            </a:r>
          </a:p>
          <a:p>
            <a:pPr marL="285750" indent="-28575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05470B"/>
                </a:solidFill>
                <a:latin typeface="Bookman Old Style" pitchFamily="18" charset="0"/>
              </a:rPr>
              <a:t>This work </a:t>
            </a:r>
            <a:r>
              <a:rPr lang="en-US" sz="2000" b="1" u="sng" dirty="0" smtClean="0">
                <a:solidFill>
                  <a:srgbClr val="05470B"/>
                </a:solidFill>
                <a:latin typeface="Bookman Old Style" pitchFamily="18" charset="0"/>
              </a:rPr>
              <a:t>will be finished </a:t>
            </a:r>
            <a:r>
              <a:rPr lang="en-US" sz="2000" b="1" dirty="0" smtClean="0">
                <a:solidFill>
                  <a:srgbClr val="05470B"/>
                </a:solidFill>
                <a:latin typeface="Bookman Old Style" pitchFamily="18" charset="0"/>
              </a:rPr>
              <a:t>tomorrow.</a:t>
            </a:r>
            <a:endParaRPr lang="ru-RU" sz="2000" b="1" dirty="0">
              <a:solidFill>
                <a:srgbClr val="05470B"/>
              </a:solidFill>
              <a:latin typeface="Bookman Old Style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8484" y="5454395"/>
            <a:ext cx="8528311" cy="1261884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920000"/>
                </a:solidFill>
                <a:latin typeface="Bookman Old Style" pitchFamily="18" charset="0"/>
              </a:rPr>
              <a:t>Пассивный залог используется, когда нам более важен </a:t>
            </a:r>
            <a:r>
              <a:rPr lang="ru-RU" sz="1900" b="1" i="1" u="sng" dirty="0" smtClean="0">
                <a:solidFill>
                  <a:srgbClr val="920000"/>
                </a:solidFill>
                <a:latin typeface="Bookman Old Style" pitchFamily="18" charset="0"/>
              </a:rPr>
              <a:t>объект действия</a:t>
            </a:r>
            <a:r>
              <a:rPr lang="ru-RU" sz="1900" b="1" i="1" dirty="0" smtClean="0">
                <a:solidFill>
                  <a:srgbClr val="920000"/>
                </a:solidFill>
                <a:latin typeface="Bookman Old Style" pitchFamily="18" charset="0"/>
              </a:rPr>
              <a:t>, а не тот, кто его совершил. </a:t>
            </a:r>
          </a:p>
          <a:p>
            <a:pPr algn="ctr"/>
            <a:r>
              <a:rPr lang="ru-RU" sz="1900" b="1" i="1" dirty="0" smtClean="0">
                <a:solidFill>
                  <a:srgbClr val="920000"/>
                </a:solidFill>
                <a:latin typeface="Bookman Old Style" pitchFamily="18" charset="0"/>
              </a:rPr>
              <a:t>При этом объект или предмет, над которым совершалось действие, встаёт на место подлежащего.</a:t>
            </a:r>
            <a:endParaRPr lang="ru-RU" sz="1900" b="1" i="1" dirty="0">
              <a:solidFill>
                <a:srgbClr val="92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36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99592" y="796947"/>
            <a:ext cx="4392488" cy="11918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30728" y="924994"/>
            <a:ext cx="167334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To be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люс 2"/>
          <p:cNvSpPr/>
          <p:nvPr/>
        </p:nvSpPr>
        <p:spPr>
          <a:xfrm>
            <a:off x="3059832" y="1124743"/>
            <a:ext cx="504056" cy="533397"/>
          </a:xfrm>
          <a:prstGeom prst="mathPlu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635896" y="808836"/>
            <a:ext cx="68480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 smtClean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endParaRPr lang="ru-RU" sz="6600" b="1" cap="none" spc="0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49747" y="1353068"/>
            <a:ext cx="8860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3/</a:t>
            </a:r>
            <a:r>
              <a:rPr lang="en-US" sz="2800" b="1" cap="none" spc="0" dirty="0" err="1" smtClean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</a:t>
            </a:r>
            <a:endParaRPr lang="ru-RU" sz="2800" b="1" cap="none" spc="0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02477"/>
            <a:ext cx="530904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Forms of the verb in Passive Voice</a:t>
            </a:r>
            <a:endParaRPr lang="ru-RU" sz="28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793232"/>
              </p:ext>
            </p:extLst>
          </p:nvPr>
        </p:nvGraphicFramePr>
        <p:xfrm>
          <a:off x="72008" y="2691308"/>
          <a:ext cx="9036496" cy="39060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31640"/>
                <a:gridCol w="2088232"/>
                <a:gridCol w="2952328"/>
                <a:gridCol w="2664296"/>
              </a:tblGrid>
              <a:tr h="583724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Simple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Perfect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Continuous</a:t>
                      </a:r>
                      <a:endParaRPr lang="ru-RU" sz="2800" dirty="0"/>
                    </a:p>
                  </a:txBody>
                  <a:tcPr/>
                </a:tc>
              </a:tr>
              <a:tr h="885545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Present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am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is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are</a:t>
                      </a:r>
                      <a:endParaRPr lang="ru-RU" sz="2400" b="1" cap="none" spc="0" dirty="0" smtClean="0">
                        <a:ln w="11430"/>
                        <a:solidFill>
                          <a:srgbClr val="92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have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           been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en-US" sz="24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has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am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is     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being</a:t>
                      </a:r>
                      <a:endParaRPr lang="en-US" sz="24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are</a:t>
                      </a:r>
                      <a:endParaRPr lang="ru-RU" sz="2400" b="1" cap="none" spc="0" dirty="0" smtClean="0">
                        <a:ln w="11430"/>
                        <a:solidFill>
                          <a:srgbClr val="920000"/>
                        </a:solidFill>
                        <a:effectLst/>
                      </a:endParaRPr>
                    </a:p>
                  </a:txBody>
                  <a:tcPr/>
                </a:tc>
              </a:tr>
              <a:tr h="885545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Past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was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were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had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been</a:t>
                      </a: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ru-RU" sz="2400" b="1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was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smtClean="0">
                          <a:solidFill>
                            <a:schemeClr val="tx2"/>
                          </a:solidFill>
                        </a:rPr>
                        <a:t>           being</a:t>
                      </a:r>
                      <a:endParaRPr lang="en-US" sz="24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were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885545">
                <a:tc>
                  <a:txBody>
                    <a:bodyPr/>
                    <a:lstStyle/>
                    <a:p>
                      <a:endParaRPr lang="en-US" sz="28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Future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will be 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2"/>
                          </a:solidFill>
                        </a:rPr>
                        <a:t>will have been</a:t>
                      </a:r>
                      <a:endParaRPr lang="ru-RU" sz="2400" b="1" cap="none" spc="0" dirty="0" smtClean="0">
                        <a:ln w="11430"/>
                        <a:solidFill>
                          <a:srgbClr val="92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100614" y="3555404"/>
            <a:ext cx="103861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40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en-US" sz="22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3/</a:t>
            </a:r>
            <a:r>
              <a:rPr lang="en-US" sz="2200" b="1" dirty="0" err="1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</a:t>
            </a:r>
            <a:endParaRPr lang="en-US" sz="2200" b="1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41172" y="5810069"/>
            <a:ext cx="103861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40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en-US" sz="22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3/</a:t>
            </a:r>
            <a:r>
              <a:rPr lang="en-US" sz="2200" b="1" dirty="0" err="1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</a:t>
            </a:r>
            <a:endParaRPr lang="en-US" sz="2200" b="1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36096" y="5859660"/>
            <a:ext cx="103861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40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en-US" sz="22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3/</a:t>
            </a:r>
            <a:r>
              <a:rPr lang="en-US" sz="2200" b="1" dirty="0" err="1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</a:t>
            </a:r>
            <a:endParaRPr lang="en-US" sz="2200" b="1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88024" y="4671347"/>
            <a:ext cx="103861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40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en-US" sz="22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3/</a:t>
            </a:r>
            <a:r>
              <a:rPr lang="en-US" sz="2200" b="1" dirty="0" err="1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</a:t>
            </a:r>
            <a:endParaRPr lang="en-US" sz="2200" b="1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04048" y="3472607"/>
            <a:ext cx="103861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40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en-US" sz="22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3/</a:t>
            </a:r>
            <a:r>
              <a:rPr lang="en-US" sz="2200" b="1" dirty="0" err="1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</a:t>
            </a:r>
            <a:endParaRPr lang="en-US" sz="2200" b="1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040619" y="4671347"/>
            <a:ext cx="103861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40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en-US" sz="22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3/</a:t>
            </a:r>
            <a:r>
              <a:rPr lang="en-US" sz="2200" b="1" dirty="0" err="1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</a:t>
            </a:r>
            <a:endParaRPr lang="en-US" sz="2200" b="1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812360" y="3472607"/>
            <a:ext cx="103861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40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en-US" sz="22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3/</a:t>
            </a:r>
            <a:r>
              <a:rPr lang="en-US" sz="2200" b="1" dirty="0" err="1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</a:t>
            </a:r>
            <a:endParaRPr lang="en-US" sz="2200" b="1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53014" y="4491508"/>
            <a:ext cx="103861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defRPr/>
            </a:pPr>
            <a:r>
              <a:rPr lang="en-US" sz="40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r>
              <a:rPr lang="en-US" sz="2200" b="1" dirty="0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3/</a:t>
            </a:r>
            <a:r>
              <a:rPr lang="en-US" sz="2200" b="1" dirty="0" err="1">
                <a:ln w="11430"/>
                <a:solidFill>
                  <a:srgbClr val="92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ed</a:t>
            </a:r>
            <a:endParaRPr lang="en-US" sz="2200" b="1" dirty="0">
              <a:ln w="11430"/>
              <a:solidFill>
                <a:srgbClr val="92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2100614" y="3411388"/>
            <a:ext cx="0" cy="8519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253014" y="4503702"/>
            <a:ext cx="0" cy="695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283968" y="3404883"/>
            <a:ext cx="0" cy="8584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004048" y="3489493"/>
            <a:ext cx="0" cy="6956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788024" y="4779540"/>
            <a:ext cx="0" cy="5063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436096" y="6001389"/>
            <a:ext cx="0" cy="5063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067944" y="6001389"/>
            <a:ext cx="0" cy="5063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405414" y="6075684"/>
            <a:ext cx="0" cy="4157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7020272" y="3404553"/>
            <a:ext cx="0" cy="9429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7236296" y="4556681"/>
            <a:ext cx="0" cy="9429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8100392" y="4845451"/>
            <a:ext cx="0" cy="5063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812360" y="3625125"/>
            <a:ext cx="0" cy="5063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Загнутый угол 38"/>
          <p:cNvSpPr/>
          <p:nvPr/>
        </p:nvSpPr>
        <p:spPr>
          <a:xfrm>
            <a:off x="5955405" y="102477"/>
            <a:ext cx="3123833" cy="2534435"/>
          </a:xfrm>
          <a:prstGeom prst="foldedCorner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rgbClr val="0547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 u="sng" dirty="0" smtClean="0">
              <a:solidFill>
                <a:srgbClr val="05470B"/>
              </a:solidFill>
            </a:endParaRPr>
          </a:p>
          <a:p>
            <a:pPr algn="ctr"/>
            <a:r>
              <a:rPr lang="en-US" sz="2100" b="1" u="sng" dirty="0" smtClean="0">
                <a:solidFill>
                  <a:srgbClr val="05470B"/>
                </a:solidFill>
              </a:rPr>
              <a:t>Modal verbs</a:t>
            </a:r>
          </a:p>
          <a:p>
            <a:pPr algn="ctr"/>
            <a:r>
              <a:rPr lang="en-US" sz="2100" b="1" dirty="0" smtClean="0">
                <a:solidFill>
                  <a:srgbClr val="05470B"/>
                </a:solidFill>
              </a:rPr>
              <a:t>can/could be </a:t>
            </a:r>
            <a:r>
              <a:rPr lang="en-US" sz="2800" b="1" dirty="0" smtClean="0">
                <a:solidFill>
                  <a:srgbClr val="920000"/>
                </a:solidFill>
              </a:rPr>
              <a:t>V</a:t>
            </a:r>
            <a:r>
              <a:rPr lang="en-US" sz="1400" b="1" dirty="0" smtClean="0">
                <a:solidFill>
                  <a:srgbClr val="920000"/>
                </a:solidFill>
              </a:rPr>
              <a:t>3/</a:t>
            </a:r>
            <a:r>
              <a:rPr lang="en-US" sz="1400" b="1" dirty="0" err="1" smtClean="0">
                <a:solidFill>
                  <a:srgbClr val="920000"/>
                </a:solidFill>
              </a:rPr>
              <a:t>ed</a:t>
            </a:r>
            <a:endParaRPr lang="en-US" sz="1400" b="1" dirty="0" smtClean="0">
              <a:solidFill>
                <a:srgbClr val="920000"/>
              </a:solidFill>
            </a:endParaRPr>
          </a:p>
          <a:p>
            <a:pPr algn="ctr"/>
            <a:r>
              <a:rPr lang="en-US" sz="2100" b="1" dirty="0" smtClean="0">
                <a:solidFill>
                  <a:srgbClr val="05470B"/>
                </a:solidFill>
              </a:rPr>
              <a:t>must be </a:t>
            </a:r>
            <a:r>
              <a:rPr lang="en-US" sz="2800" b="1" dirty="0" smtClean="0">
                <a:solidFill>
                  <a:srgbClr val="920000"/>
                </a:solidFill>
              </a:rPr>
              <a:t>V</a:t>
            </a:r>
            <a:r>
              <a:rPr lang="en-US" sz="1400" b="1" dirty="0" smtClean="0">
                <a:solidFill>
                  <a:srgbClr val="920000"/>
                </a:solidFill>
              </a:rPr>
              <a:t>3/</a:t>
            </a:r>
            <a:r>
              <a:rPr lang="en-US" sz="1400" b="1" dirty="0" err="1" smtClean="0">
                <a:solidFill>
                  <a:srgbClr val="920000"/>
                </a:solidFill>
              </a:rPr>
              <a:t>ed</a:t>
            </a:r>
            <a:endParaRPr lang="en-US" sz="1400" b="1" dirty="0" smtClean="0">
              <a:solidFill>
                <a:srgbClr val="920000"/>
              </a:solidFill>
            </a:endParaRPr>
          </a:p>
          <a:p>
            <a:pPr algn="ctr"/>
            <a:r>
              <a:rPr lang="en-US" sz="2100" b="1" dirty="0" smtClean="0">
                <a:solidFill>
                  <a:srgbClr val="05470B"/>
                </a:solidFill>
              </a:rPr>
              <a:t>may be </a:t>
            </a:r>
            <a:r>
              <a:rPr lang="en-US" sz="2800" b="1" dirty="0" smtClean="0">
                <a:solidFill>
                  <a:srgbClr val="920000"/>
                </a:solidFill>
              </a:rPr>
              <a:t>V</a:t>
            </a:r>
            <a:r>
              <a:rPr lang="en-US" sz="1400" b="1" dirty="0" smtClean="0">
                <a:solidFill>
                  <a:srgbClr val="920000"/>
                </a:solidFill>
              </a:rPr>
              <a:t>3/</a:t>
            </a:r>
            <a:r>
              <a:rPr lang="en-US" sz="1400" b="1" dirty="0" err="1" smtClean="0">
                <a:solidFill>
                  <a:srgbClr val="920000"/>
                </a:solidFill>
              </a:rPr>
              <a:t>ed</a:t>
            </a:r>
            <a:endParaRPr lang="en-US" sz="1400" b="1" dirty="0" smtClean="0">
              <a:solidFill>
                <a:srgbClr val="920000"/>
              </a:solidFill>
            </a:endParaRPr>
          </a:p>
          <a:p>
            <a:pPr algn="ctr"/>
            <a:r>
              <a:rPr lang="en-US" sz="2100" b="1" dirty="0" smtClean="0">
                <a:solidFill>
                  <a:srgbClr val="05470B"/>
                </a:solidFill>
              </a:rPr>
              <a:t>should be </a:t>
            </a:r>
            <a:r>
              <a:rPr lang="en-US" sz="2800" b="1" dirty="0" smtClean="0">
                <a:solidFill>
                  <a:srgbClr val="920000"/>
                </a:solidFill>
              </a:rPr>
              <a:t>V</a:t>
            </a:r>
            <a:r>
              <a:rPr lang="en-US" sz="1400" b="1" dirty="0" smtClean="0">
                <a:solidFill>
                  <a:srgbClr val="920000"/>
                </a:solidFill>
              </a:rPr>
              <a:t>3/</a:t>
            </a:r>
            <a:r>
              <a:rPr lang="en-US" sz="1400" b="1" dirty="0" err="1" smtClean="0">
                <a:solidFill>
                  <a:srgbClr val="920000"/>
                </a:solidFill>
              </a:rPr>
              <a:t>ed</a:t>
            </a:r>
            <a:endParaRPr lang="en-US" sz="1400" b="1" dirty="0" smtClean="0">
              <a:solidFill>
                <a:srgbClr val="920000"/>
              </a:solidFill>
            </a:endParaRPr>
          </a:p>
          <a:p>
            <a:pPr algn="ctr"/>
            <a:r>
              <a:rPr lang="en-US" sz="2100" b="1" dirty="0" smtClean="0">
                <a:solidFill>
                  <a:srgbClr val="05470B"/>
                </a:solidFill>
              </a:rPr>
              <a:t>have/has to be </a:t>
            </a:r>
            <a:r>
              <a:rPr lang="en-US" sz="2800" b="1" dirty="0" smtClean="0">
                <a:solidFill>
                  <a:srgbClr val="920000"/>
                </a:solidFill>
              </a:rPr>
              <a:t>V</a:t>
            </a:r>
            <a:r>
              <a:rPr lang="en-US" sz="1400" b="1" dirty="0" smtClean="0">
                <a:solidFill>
                  <a:srgbClr val="920000"/>
                </a:solidFill>
              </a:rPr>
              <a:t>3/</a:t>
            </a:r>
            <a:r>
              <a:rPr lang="en-US" sz="1400" b="1" dirty="0" err="1" smtClean="0">
                <a:solidFill>
                  <a:srgbClr val="920000"/>
                </a:solidFill>
              </a:rPr>
              <a:t>ed</a:t>
            </a:r>
            <a:endParaRPr lang="en-US" sz="1400" b="1" dirty="0">
              <a:solidFill>
                <a:srgbClr val="92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2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5505048" y="4363943"/>
            <a:ext cx="846954" cy="43088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293137" y="4290454"/>
            <a:ext cx="432048" cy="43204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2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76256" y="4023986"/>
            <a:ext cx="1728192" cy="3411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763688" y="3933056"/>
            <a:ext cx="1728192" cy="3411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771800" y="102477"/>
            <a:ext cx="293278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Prepositions</a:t>
            </a:r>
            <a:endParaRPr lang="ru-RU" sz="2800" b="1" dirty="0"/>
          </a:p>
        </p:txBody>
      </p:sp>
      <p:sp>
        <p:nvSpPr>
          <p:cNvPr id="3" name="Облако 2"/>
          <p:cNvSpPr/>
          <p:nvPr/>
        </p:nvSpPr>
        <p:spPr>
          <a:xfrm flipH="1">
            <a:off x="1017376" y="1313473"/>
            <a:ext cx="1610408" cy="1008112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20000"/>
                </a:solidFill>
                <a:latin typeface="Bookman Old Style" pitchFamily="18" charset="0"/>
              </a:rPr>
              <a:t>by</a:t>
            </a:r>
            <a:endParaRPr lang="ru-RU" sz="3200" b="1" dirty="0">
              <a:solidFill>
                <a:srgbClr val="920000"/>
              </a:solidFill>
              <a:latin typeface="Bookman Old Style" pitchFamily="18" charset="0"/>
            </a:endParaRPr>
          </a:p>
        </p:txBody>
      </p:sp>
      <p:sp>
        <p:nvSpPr>
          <p:cNvPr id="4" name="Облако 3"/>
          <p:cNvSpPr/>
          <p:nvPr/>
        </p:nvSpPr>
        <p:spPr>
          <a:xfrm>
            <a:off x="6300192" y="1241465"/>
            <a:ext cx="1800200" cy="108012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20000"/>
                </a:solidFill>
                <a:latin typeface="Bookman Old Style" pitchFamily="18" charset="0"/>
              </a:rPr>
              <a:t>with</a:t>
            </a:r>
            <a:endParaRPr lang="ru-RU" sz="3200" b="1" dirty="0">
              <a:solidFill>
                <a:srgbClr val="920000"/>
              </a:solidFill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2465601"/>
            <a:ext cx="2664296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Bookman Old Style" pitchFamily="18" charset="0"/>
              </a:rPr>
              <a:t>употребляется перед предметом или </a:t>
            </a:r>
            <a:r>
              <a:rPr lang="ru-RU" sz="1600" b="1" u="sng" dirty="0" smtClean="0">
                <a:latin typeface="Bookman Old Style" pitchFamily="18" charset="0"/>
              </a:rPr>
              <a:t>объектом, совершившим действие</a:t>
            </a:r>
            <a:endParaRPr lang="ru-RU" sz="1600" b="1" u="sng" dirty="0"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2465601"/>
            <a:ext cx="2736304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Bookman Old Style" pitchFamily="18" charset="0"/>
              </a:rPr>
              <a:t>употребляется перед </a:t>
            </a:r>
            <a:r>
              <a:rPr lang="ru-RU" sz="1600" b="1" u="sng" dirty="0" smtClean="0">
                <a:latin typeface="Bookman Old Style" pitchFamily="18" charset="0"/>
              </a:rPr>
              <a:t>предметом, с помощью которого было совершено действие</a:t>
            </a:r>
            <a:endParaRPr lang="ru-RU" sz="1600" b="1" u="sng" dirty="0"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674834"/>
            <a:ext cx="66967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ts val="3000"/>
              </a:lnSpc>
              <a:buFont typeface="Wingdings" pitchFamily="2" charset="2"/>
              <a:buChar char="v"/>
            </a:pPr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Mary painted the fence with a special brush.</a:t>
            </a:r>
            <a:endParaRPr lang="ru-RU" sz="2000" b="1" dirty="0">
              <a:solidFill>
                <a:srgbClr val="05470B"/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http://stremianki.ru/published/original-image/w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22366"/>
            <a:ext cx="2157184" cy="20201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324544" y="3861048"/>
            <a:ext cx="44644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The fence was painted </a:t>
            </a:r>
          </a:p>
          <a:p>
            <a:pPr algn="ctr">
              <a:lnSpc>
                <a:spcPts val="3000"/>
              </a:lnSpc>
            </a:pPr>
            <a:r>
              <a:rPr lang="en-US" sz="2000" b="1" dirty="0" smtClean="0">
                <a:solidFill>
                  <a:srgbClr val="920000"/>
                </a:solidFill>
                <a:latin typeface="Bookman Old Style" pitchFamily="18" charset="0"/>
              </a:rPr>
              <a:t>by</a:t>
            </a:r>
            <a:r>
              <a:rPr lang="en-US" sz="2000" b="1" dirty="0" smtClean="0">
                <a:solidFill>
                  <a:schemeClr val="tx2"/>
                </a:solidFill>
                <a:latin typeface="Bookman Old Style" pitchFamily="18" charset="0"/>
              </a:rPr>
              <a:t> Mary. </a:t>
            </a:r>
            <a:endParaRPr lang="ru-RU" sz="2000" b="1" dirty="0">
              <a:solidFill>
                <a:srgbClr val="05470B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22304" y="3933056"/>
            <a:ext cx="40141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b="1" dirty="0">
                <a:solidFill>
                  <a:schemeClr val="tx2"/>
                </a:solidFill>
                <a:latin typeface="Bookman Old Style" pitchFamily="18" charset="0"/>
              </a:rPr>
              <a:t>The fence was painted </a:t>
            </a:r>
            <a:endParaRPr lang="en-US" sz="2000" b="1" dirty="0" smtClean="0">
              <a:solidFill>
                <a:schemeClr val="tx2"/>
              </a:solidFill>
              <a:latin typeface="Bookman Old Style" pitchFamily="18" charset="0"/>
            </a:endParaRPr>
          </a:p>
          <a:p>
            <a:pPr algn="ctr">
              <a:lnSpc>
                <a:spcPts val="3000"/>
              </a:lnSpc>
            </a:pPr>
            <a:r>
              <a:rPr lang="en-US" sz="2000" b="1" dirty="0" smtClean="0">
                <a:solidFill>
                  <a:srgbClr val="920000"/>
                </a:solidFill>
                <a:latin typeface="Bookman Old Style" pitchFamily="18" charset="0"/>
              </a:rPr>
              <a:t>with</a:t>
            </a:r>
            <a:r>
              <a:rPr lang="en-US" sz="2000" b="1" dirty="0" smtClean="0">
                <a:solidFill>
                  <a:srgbClr val="1F497D"/>
                </a:solidFill>
                <a:latin typeface="Bookman Old Style" pitchFamily="18" charset="0"/>
              </a:rPr>
              <a:t> </a:t>
            </a:r>
            <a:r>
              <a:rPr lang="en-US" sz="2000" b="1" dirty="0">
                <a:solidFill>
                  <a:srgbClr val="1F497D"/>
                </a:solidFill>
                <a:latin typeface="Bookman Old Style" pitchFamily="18" charset="0"/>
              </a:rPr>
              <a:t>a special brush.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-38040" y="4894128"/>
            <a:ext cx="47540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200" b="1" i="1" dirty="0" smtClean="0">
                <a:solidFill>
                  <a:srgbClr val="05470B"/>
                </a:solidFill>
              </a:rPr>
              <a:t>London was completely </a:t>
            </a:r>
            <a:r>
              <a:rPr lang="en-US" sz="2200" b="1" i="1" dirty="0" smtClean="0">
                <a:solidFill>
                  <a:srgbClr val="05470B"/>
                </a:solidFill>
              </a:rPr>
              <a:t>destroyed </a:t>
            </a:r>
            <a:r>
              <a:rPr lang="en-US" sz="2200" b="1" i="1" dirty="0" smtClean="0">
                <a:solidFill>
                  <a:srgbClr val="05470B"/>
                </a:solidFill>
              </a:rPr>
              <a:t>by </a:t>
            </a:r>
            <a:r>
              <a:rPr lang="en-US" sz="2200" b="1" i="1" smtClean="0">
                <a:solidFill>
                  <a:srgbClr val="05470B"/>
                </a:solidFill>
              </a:rPr>
              <a:t>fire </a:t>
            </a:r>
            <a:r>
              <a:rPr lang="en-US" sz="2200" b="1" i="1" smtClean="0">
                <a:solidFill>
                  <a:srgbClr val="05470B"/>
                </a:solidFill>
              </a:rPr>
              <a:t>in 1666</a:t>
            </a:r>
            <a:r>
              <a:rPr lang="en-US" sz="2200" b="1" i="1" dirty="0" smtClean="0">
                <a:solidFill>
                  <a:srgbClr val="05470B"/>
                </a:solidFill>
              </a:rPr>
              <a:t>.</a:t>
            </a:r>
          </a:p>
          <a:p>
            <a:pPr marL="342900" indent="-34290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200" b="1" i="1" dirty="0" smtClean="0">
                <a:solidFill>
                  <a:srgbClr val="05470B"/>
                </a:solidFill>
              </a:rPr>
              <a:t>Many beautiful museums in London are often visited by tourists.</a:t>
            </a:r>
            <a:endParaRPr lang="ru-RU" sz="2200" b="1" i="1" dirty="0">
              <a:solidFill>
                <a:srgbClr val="05470B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6056" y="4941168"/>
            <a:ext cx="43204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200" b="1" i="1" dirty="0" smtClean="0">
                <a:solidFill>
                  <a:srgbClr val="05470B"/>
                </a:solidFill>
              </a:rPr>
              <a:t>The cheese was cut with a special knife.</a:t>
            </a:r>
          </a:p>
          <a:p>
            <a:pPr marL="342900" indent="-342900">
              <a:lnSpc>
                <a:spcPts val="3000"/>
              </a:lnSpc>
              <a:buFont typeface="Wingdings" pitchFamily="2" charset="2"/>
              <a:buChar char="v"/>
            </a:pPr>
            <a:r>
              <a:rPr lang="en-US" sz="2200" b="1" i="1" dirty="0" smtClean="0">
                <a:solidFill>
                  <a:srgbClr val="05470B"/>
                </a:solidFill>
              </a:rPr>
              <a:t>Our furniture is cleaned only with a special substance.</a:t>
            </a:r>
            <a:endParaRPr lang="ru-RU" sz="2200" b="1" i="1" dirty="0">
              <a:solidFill>
                <a:srgbClr val="05470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10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102477"/>
            <a:ext cx="5400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Phrasal verbs with prepositions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99419" y="625697"/>
            <a:ext cx="82809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ru-RU" sz="2200" b="1" i="1" dirty="0" smtClean="0">
                <a:solidFill>
                  <a:srgbClr val="05470B"/>
                </a:solidFill>
              </a:rPr>
              <a:t>Глаголы, после которых нельзя забывать предлог</a:t>
            </a:r>
            <a:r>
              <a:rPr lang="en-US" sz="2200" b="1" i="1" dirty="0" smtClean="0">
                <a:solidFill>
                  <a:srgbClr val="05470B"/>
                </a:solidFill>
              </a:rPr>
              <a:t>!</a:t>
            </a:r>
            <a:endParaRPr lang="ru-RU" sz="2200" b="1" i="1" dirty="0">
              <a:solidFill>
                <a:srgbClr val="05470B"/>
              </a:solidFill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35496" y="1268759"/>
            <a:ext cx="2016224" cy="3389673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hear of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pay attention to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take care of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laugh at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look at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look after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look for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listen to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make fun of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rely on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depend on</a:t>
            </a:r>
          </a:p>
        </p:txBody>
      </p:sp>
      <p:sp>
        <p:nvSpPr>
          <p:cNvPr id="6" name="Загнутый угол 5"/>
          <p:cNvSpPr/>
          <p:nvPr/>
        </p:nvSpPr>
        <p:spPr>
          <a:xfrm>
            <a:off x="6156176" y="1412776"/>
            <a:ext cx="2926448" cy="3245656"/>
          </a:xfrm>
          <a:prstGeom prst="foldedCorner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send </a:t>
            </a:r>
            <a:r>
              <a:rPr lang="en-US" sz="2000" b="1" dirty="0">
                <a:solidFill>
                  <a:srgbClr val="C00000"/>
                </a:solidFill>
              </a:rPr>
              <a:t>for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</a:rPr>
              <a:t>speak of/about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talk about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think of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provide for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explain to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pay for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be rich in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be proud of/ take pride in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be responsible for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1" t="31463" r="32359" b="60358"/>
          <a:stretch/>
        </p:blipFill>
        <p:spPr bwMode="auto">
          <a:xfrm>
            <a:off x="3059832" y="5661248"/>
            <a:ext cx="5832648" cy="1040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0" t="43679" r="35712" b="32422"/>
          <a:stretch/>
        </p:blipFill>
        <p:spPr bwMode="auto">
          <a:xfrm>
            <a:off x="2103551" y="1776845"/>
            <a:ext cx="3980617" cy="30203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7479" y="5229200"/>
            <a:ext cx="2844316" cy="584775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Be careful!!!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10434" y="1196752"/>
            <a:ext cx="3973734" cy="584775"/>
          </a:xfrm>
          <a:prstGeom prst="rect">
            <a:avLst/>
          </a:prstGeom>
          <a:ln w="38100">
            <a:solidFill>
              <a:srgbClr val="05470B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 Funny Story: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972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325</Words>
  <Application>Microsoft Office PowerPoint</Application>
  <PresentationFormat>Экран (4:3)</PresentationFormat>
  <Paragraphs>104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Passive Voice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Present Perfect Tense</dc:title>
  <dc:creator>user</dc:creator>
  <cp:lastModifiedBy>2020_1</cp:lastModifiedBy>
  <cp:revision>100</cp:revision>
  <dcterms:created xsi:type="dcterms:W3CDTF">2011-06-07T13:20:39Z</dcterms:created>
  <dcterms:modified xsi:type="dcterms:W3CDTF">2021-01-11T07:58:56Z</dcterms:modified>
</cp:coreProperties>
</file>