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9" r:id="rId4"/>
    <p:sldId id="258" r:id="rId5"/>
    <p:sldId id="260" r:id="rId6"/>
    <p:sldId id="261" r:id="rId7"/>
    <p:sldId id="263" r:id="rId8"/>
    <p:sldId id="264" r:id="rId9"/>
    <p:sldId id="265" r:id="rId10"/>
    <p:sldId id="268" r:id="rId11"/>
    <p:sldId id="266" r:id="rId12"/>
    <p:sldId id="267" r:id="rId13"/>
    <p:sldId id="269" r:id="rId14"/>
    <p:sldId id="26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65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5CF0D2-754F-4E39-B743-333B74C96551}" type="datetimeFigureOut">
              <a:rPr lang="ru-RU" smtClean="0"/>
              <a:t>21.01.2021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2CDD98-9296-4060-A4CD-78AB12FD03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987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2CDD98-9296-4060-A4CD-78AB12FD03BF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5316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59;&#1095;&#1077;&#1073;&#1085;&#1099;&#1077;\7%20&#1082;&#1083;&#1072;&#1089;&#1089;\7%20&#1082;&#1083;&#1072;&#1089;&#1089;%20&#1059;&#1088;&#1086;&#1082;&#1080;%20&#1087;&#1086;%20&#1060;&#1043;&#1054;&#1057;\&#1059;&#1088;.%2015%20&#1055;&#1086;&#1083;&#1100;&#1079;&#1086;&#1074;&#1072;&#1090;&#1077;&#1083;&#1100;&#1089;&#1082;&#1080;&#1081;%20&#1080;&#1085;&#1090;&#1077;&#1088;&#1092;&#1077;&#1081;&#1089;\&#1059;&#1088;%2015.wmv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computer.slovaronline.com/I/312-INTERFACE" TargetMode="External"/><Relationship Id="rId7" Type="http://schemas.openxmlformats.org/officeDocument/2006/relationships/hyperlink" Target="http://www.topdesignmag.com/wp-content/uploads/2011/01/83.png" TargetMode="External"/><Relationship Id="rId2" Type="http://schemas.openxmlformats.org/officeDocument/2006/relationships/hyperlink" Target="http://www.edu54.ru/sites/default/files/upload/2010/03/logich_rass.sw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ms821.ru/bezymjannyj.jpg" TargetMode="External"/><Relationship Id="rId5" Type="http://schemas.openxmlformats.org/officeDocument/2006/relationships/hyperlink" Target="http://www.xa-xa.org/uploads/posts/2011-03/1300790114_1300652386_9.jpg" TargetMode="External"/><Relationship Id="rId4" Type="http://schemas.openxmlformats.org/officeDocument/2006/relationships/hyperlink" Target="http://rebus1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Домашнее задание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6" name="Содержимое 4"/>
          <p:cNvSpPr txBox="1">
            <a:spLocks/>
          </p:cNvSpPr>
          <p:nvPr/>
        </p:nvSpPr>
        <p:spPr>
          <a:xfrm>
            <a:off x="457200" y="1600200"/>
            <a:ext cx="404336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§. 2.5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РТ.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№ 127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Информатика : учебник для 7 кла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428736"/>
            <a:ext cx="2829761" cy="4075788"/>
          </a:xfrm>
          <a:prstGeom prst="rect">
            <a:avLst/>
          </a:prstGeom>
          <a:noFill/>
        </p:spPr>
      </p:pic>
      <p:pic>
        <p:nvPicPr>
          <p:cNvPr id="8" name="Picture 2" descr="Информатика : рабочая тетрадь для 7 класс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2857496"/>
            <a:ext cx="2571768" cy="34726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Проверка Д/З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Содержимое 4"/>
          <p:cNvSpPr txBox="1">
            <a:spLocks/>
          </p:cNvSpPr>
          <p:nvPr/>
        </p:nvSpPr>
        <p:spPr>
          <a:xfrm>
            <a:off x="457200" y="1600200"/>
            <a:ext cx="404336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РТ.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№ 110*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117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4800" b="1" dirty="0" smtClean="0">
              <a:solidFill>
                <a:srgbClr val="002060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* Задание выполняется устно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 descr="Информатика : рабочая тетрадь для 7 кла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1714488"/>
            <a:ext cx="2571768" cy="347268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86446" y="5929330"/>
            <a:ext cx="21050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8080"/>
                </a:solidFill>
              </a:rPr>
              <a:t>По 1 баллу</a:t>
            </a:r>
            <a:endParaRPr lang="ru-RU" sz="2000" b="1" dirty="0">
              <a:solidFill>
                <a:srgbClr val="00808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3043230" cy="828668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№117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714620"/>
            <a:ext cx="8286808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Проверка Д/З</a:t>
            </a:r>
            <a:endParaRPr lang="ru-RU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971924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4400" b="1" dirty="0" smtClean="0">
                <a:solidFill>
                  <a:srgbClr val="002060"/>
                </a:solidFill>
              </a:rPr>
              <a:t>с. 88</a:t>
            </a:r>
          </a:p>
          <a:p>
            <a:pPr algn="ctr">
              <a:buNone/>
            </a:pPr>
            <a:r>
              <a:rPr lang="ru-RU" sz="4400" b="1" dirty="0" smtClean="0">
                <a:solidFill>
                  <a:srgbClr val="002060"/>
                </a:solidFill>
              </a:rPr>
              <a:t>Вопросы </a:t>
            </a:r>
          </a:p>
          <a:p>
            <a:pPr algn="ctr">
              <a:buNone/>
            </a:pPr>
            <a:r>
              <a:rPr lang="ru-RU" sz="4400" b="1" dirty="0" smtClean="0">
                <a:solidFill>
                  <a:srgbClr val="002060"/>
                </a:solidFill>
              </a:rPr>
              <a:t>№ 2, 6-10</a:t>
            </a:r>
            <a:endParaRPr lang="ru-RU" sz="4400" b="1" dirty="0">
              <a:solidFill>
                <a:srgbClr val="002060"/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Повторение: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5" name="Picture 6" descr="Информатика : учебник для 7 кла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785926"/>
            <a:ext cx="2829761" cy="4075788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715008" y="5929330"/>
            <a:ext cx="21050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8080"/>
                </a:solidFill>
              </a:rPr>
              <a:t>По 1 баллу</a:t>
            </a:r>
            <a:endParaRPr lang="ru-RU" sz="2000" b="1" dirty="0">
              <a:solidFill>
                <a:srgbClr val="00808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Разгадай ребус. Узнай тему урока.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714488"/>
            <a:ext cx="9144000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000100" y="5357826"/>
            <a:ext cx="7024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002060"/>
                </a:solidFill>
              </a:rPr>
              <a:t>В</a:t>
            </a:r>
            <a:endParaRPr lang="ru-RU" sz="72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72264" y="5357826"/>
            <a:ext cx="172515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002060"/>
                </a:solidFill>
              </a:rPr>
              <a:t>ЕЙС</a:t>
            </a:r>
            <a:endParaRPr lang="ru-RU" sz="72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71934" y="5357826"/>
            <a:ext cx="11272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002060"/>
                </a:solidFill>
              </a:rPr>
              <a:t>РЕ</a:t>
            </a:r>
            <a:endParaRPr lang="ru-RU" sz="72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00760" y="5357826"/>
            <a:ext cx="70403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002060"/>
                </a:solidFill>
              </a:rPr>
              <a:t>К</a:t>
            </a:r>
            <a:endParaRPr lang="ru-RU" sz="72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00166" y="5357826"/>
            <a:ext cx="182453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002060"/>
                </a:solidFill>
              </a:rPr>
              <a:t>ИНТ</a:t>
            </a:r>
            <a:endParaRPr lang="ru-RU" sz="7200" b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71934" y="5357826"/>
            <a:ext cx="112723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002060"/>
                </a:solidFill>
              </a:rPr>
              <a:t>ЕР</a:t>
            </a:r>
            <a:endParaRPr lang="ru-RU" sz="72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929322" y="5357826"/>
            <a:ext cx="85311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7200" b="1" dirty="0" smtClean="0">
                <a:solidFill>
                  <a:srgbClr val="002060"/>
                </a:solidFill>
              </a:rPr>
              <a:t>Ф</a:t>
            </a:r>
            <a:endParaRPr lang="ru-RU" sz="72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05172" y="6273225"/>
            <a:ext cx="1338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8080"/>
                </a:solidFill>
              </a:rPr>
              <a:t>1 балл</a:t>
            </a:r>
            <a:endParaRPr lang="ru-RU" sz="2000" b="1" dirty="0">
              <a:solidFill>
                <a:srgbClr val="00808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49" presetClass="exit" presetSubtype="0" ac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36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11022E-16 L 0.10243 1.11022E-16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11022E-16 L -0.10053 -0.0011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" y="-1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2.59259E-6 L -0.09062 -0.00232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" y="-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1" grpId="0"/>
      <p:bldP spid="11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Что такое интерфейс?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5286380" cy="4525963"/>
          </a:xfrm>
        </p:spPr>
        <p:txBody>
          <a:bodyPr>
            <a:normAutofit fontScale="92500" lnSpcReduction="10000"/>
          </a:bodyPr>
          <a:lstStyle/>
          <a:p>
            <a:pPr marL="6350" indent="22225">
              <a:buNone/>
            </a:pPr>
            <a:r>
              <a:rPr lang="ru-RU" b="1" dirty="0" err="1" smtClean="0">
                <a:solidFill>
                  <a:srgbClr val="0070C0"/>
                </a:solidFill>
              </a:rPr>
              <a:t>Interface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2060"/>
                </a:solidFill>
              </a:rPr>
              <a:t>— Интерфейс, стандартизированная система сигналов и способов представления информации, предназначенная для обмена информацией между устройствами, входящими в состав компьютера, а также между компьютером и пользователем.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3076" name="Picture 4" descr="http://www.xa-xa.org/uploads/posts/2011-03/1300790114_1300652386_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285860"/>
            <a:ext cx="3433768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Тема урока: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8229600" cy="75723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44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«Пользовательский интерфейс»</a:t>
            </a:r>
            <a:endParaRPr lang="ru-RU" sz="4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20482" name="Picture 2" descr="http://ims821.ru/bezymjanny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571743"/>
            <a:ext cx="6215106" cy="39329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6666"/>
                </a:solidFill>
              </a:rPr>
              <a:t>Цели урока:</a:t>
            </a:r>
            <a:endParaRPr lang="ru-RU" b="1" dirty="0">
              <a:solidFill>
                <a:srgbClr val="006666"/>
              </a:solidFill>
            </a:endParaRPr>
          </a:p>
        </p:txBody>
      </p:sp>
      <p:sp>
        <p:nvSpPr>
          <p:cNvPr id="8" name="Содержимое 2"/>
          <p:cNvSpPr txBox="1">
            <a:spLocks/>
          </p:cNvSpPr>
          <p:nvPr/>
        </p:nvSpPr>
        <p:spPr>
          <a:xfrm>
            <a:off x="0" y="1214422"/>
            <a:ext cx="3071834" cy="857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Познакомиться: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928662" y="4000504"/>
            <a:ext cx="2928958" cy="857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Учиться : 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43174" y="4000504"/>
            <a:ext cx="65008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организовывать  индивидуальное информационное пространство.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43306" y="5786454"/>
            <a:ext cx="21050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8080"/>
                </a:solidFill>
              </a:rPr>
              <a:t>По 1 баллу</a:t>
            </a:r>
            <a:endParaRPr lang="ru-RU" sz="2000" b="1" dirty="0">
              <a:solidFill>
                <a:srgbClr val="00808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71802" y="1214422"/>
            <a:ext cx="60721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с термином  «Пользовательский интерфейс».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13" name="Содержимое 2"/>
          <p:cNvSpPr txBox="1">
            <a:spLocks/>
          </p:cNvSpPr>
          <p:nvPr/>
        </p:nvSpPr>
        <p:spPr>
          <a:xfrm>
            <a:off x="1000100" y="2428868"/>
            <a:ext cx="1571604" cy="857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3200" b="1" dirty="0" smtClean="0">
                <a:solidFill>
                  <a:srgbClr val="C00000"/>
                </a:solidFill>
              </a:rPr>
              <a:t>Узнать:</a:t>
            </a: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28926" y="2357430"/>
            <a:ext cx="51435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существуют виды интерфейсов и в чем их отличие.</a:t>
            </a:r>
            <a:endParaRPr lang="ru-RU" sz="32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Ур 15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0" y="214290"/>
            <a:ext cx="9144000" cy="6268685"/>
          </a:xfrm>
          <a:prstGeom prst="rect">
            <a:avLst/>
          </a:prstGeom>
        </p:spPr>
      </p:pic>
      <p:sp>
        <p:nvSpPr>
          <p:cNvPr id="5" name="Управляющая кнопка: далее 4">
            <a:hlinkClick r:id="" action="ppaction://hlinkshowjump?jump=nextslide" highlightClick="1"/>
          </p:cNvPr>
          <p:cNvSpPr/>
          <p:nvPr/>
        </p:nvSpPr>
        <p:spPr>
          <a:xfrm>
            <a:off x="8143868" y="6572272"/>
            <a:ext cx="1000132" cy="285728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9124" y="6453186"/>
            <a:ext cx="447675" cy="404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Выполни в рабочей тетради: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3071810"/>
            <a:ext cx="3757610" cy="90010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5400" b="1" dirty="0" smtClean="0">
                <a:solidFill>
                  <a:srgbClr val="002060"/>
                </a:solidFill>
              </a:rPr>
              <a:t>№125</a:t>
            </a:r>
            <a:endParaRPr lang="ru-RU" sz="5400" b="1" dirty="0">
              <a:solidFill>
                <a:srgbClr val="002060"/>
              </a:solidFill>
            </a:endParaRPr>
          </a:p>
        </p:txBody>
      </p:sp>
      <p:pic>
        <p:nvPicPr>
          <p:cNvPr id="4" name="Picture 2" descr="Информатика : рабочая тетрадь для 7 кла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928802"/>
            <a:ext cx="2698152" cy="36433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857884" y="6000768"/>
            <a:ext cx="13388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8080"/>
                </a:solidFill>
              </a:rPr>
              <a:t>1 балл</a:t>
            </a:r>
            <a:endParaRPr lang="ru-RU" sz="2000" b="1" dirty="0">
              <a:solidFill>
                <a:srgbClr val="00808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Работа в паре с помощью компьютера: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2150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4500570"/>
            <a:ext cx="4094051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6" descr="Информатика : учебник для 7 класс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571612"/>
            <a:ext cx="2829761" cy="4075788"/>
          </a:xfrm>
          <a:prstGeom prst="rect">
            <a:avLst/>
          </a:prstGeom>
          <a:noFill/>
        </p:spPr>
      </p:pic>
      <p:pic>
        <p:nvPicPr>
          <p:cNvPr id="14" name="Picture 2" descr="http://www.e-annebebek.com/wp-content/uploads/2014/03/Ev-%C3%96devi-995x498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29058" y="1571612"/>
            <a:ext cx="4714908" cy="2359823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1142976" y="5786454"/>
            <a:ext cx="172996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002060"/>
                </a:solidFill>
              </a:rPr>
              <a:t>С. 90-92</a:t>
            </a:r>
            <a:endParaRPr lang="ru-RU" sz="3600" b="1" dirty="0">
              <a:solidFill>
                <a:srgbClr val="0020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86380" y="6000768"/>
            <a:ext cx="18742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>
                <a:solidFill>
                  <a:srgbClr val="008080"/>
                </a:solidFill>
              </a:rPr>
              <a:t>1-3 балла</a:t>
            </a:r>
            <a:endParaRPr lang="ru-RU" sz="2000" b="1" dirty="0">
              <a:solidFill>
                <a:srgbClr val="00808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457200" y="274638"/>
            <a:ext cx="8229600" cy="86834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600" b="1" dirty="0" smtClean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Проверка: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6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32"/>
            <a:ext cx="9144000" cy="59688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Оцени себя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500174"/>
          <a:ext cx="8229600" cy="4968240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4114800"/>
                <a:gridCol w="4114800"/>
              </a:tblGrid>
              <a:tr h="545811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Баллы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Оценка</a:t>
                      </a:r>
                      <a:endParaRPr lang="ru-RU" sz="3200" dirty="0"/>
                    </a:p>
                  </a:txBody>
                  <a:tcPr/>
                </a:tc>
              </a:tr>
              <a:tr h="1034169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C00000"/>
                          </a:solidFill>
                        </a:rPr>
                        <a:t>1-2</a:t>
                      </a:r>
                      <a:endParaRPr lang="ru-RU" sz="6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002060"/>
                          </a:solidFill>
                        </a:rPr>
                        <a:t>2</a:t>
                      </a:r>
                      <a:endParaRPr lang="ru-RU" sz="6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1034169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C00000"/>
                          </a:solidFill>
                        </a:rPr>
                        <a:t>3 - 4</a:t>
                      </a:r>
                      <a:endParaRPr lang="ru-RU" sz="6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002060"/>
                          </a:solidFill>
                        </a:rPr>
                        <a:t>3</a:t>
                      </a:r>
                      <a:endParaRPr lang="ru-RU" sz="6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1034169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C00000"/>
                          </a:solidFill>
                        </a:rPr>
                        <a:t>5 - 6</a:t>
                      </a:r>
                      <a:endParaRPr lang="ru-RU" sz="6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ru-RU" sz="6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1034169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C00000"/>
                          </a:solidFill>
                        </a:rPr>
                        <a:t>7 и более</a:t>
                      </a:r>
                      <a:endParaRPr lang="ru-RU" sz="6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002060"/>
                          </a:solidFill>
                        </a:rPr>
                        <a:t>5</a:t>
                      </a:r>
                      <a:endParaRPr lang="ru-RU" sz="6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Материалы презентации: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Л.Л. </a:t>
            </a:r>
            <a:r>
              <a:rPr lang="ru-RU" sz="14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, А.Ю. </a:t>
            </a:r>
            <a:r>
              <a:rPr lang="ru-RU" sz="14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 « Информатика 7 класс». Бином. 2013.</a:t>
            </a:r>
          </a:p>
          <a:p>
            <a:pPr marL="0" indent="0"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Л.Л. </a:t>
            </a:r>
            <a:r>
              <a:rPr lang="ru-RU" sz="14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, А.Ю. </a:t>
            </a:r>
            <a:r>
              <a:rPr lang="ru-RU" sz="14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. Методическое пособие. 7 класс</a:t>
            </a:r>
          </a:p>
          <a:p>
            <a:pPr marL="0" indent="0">
              <a:defRPr/>
            </a:pPr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  <a:hlinkClick r:id="rId2"/>
              </a:rPr>
              <a:t> </a:t>
            </a:r>
            <a:r>
              <a:rPr lang="ru-RU" sz="1400" b="1" dirty="0" err="1" smtClean="0">
                <a:solidFill>
                  <a:srgbClr val="002060"/>
                </a:solidFill>
                <a:latin typeface="Comic Sans MS" pitchFamily="66" charset="0"/>
              </a:rPr>
              <a:t>Л.Л.Босова</a:t>
            </a:r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, А.Ю. </a:t>
            </a:r>
            <a:r>
              <a:rPr lang="ru-RU" sz="14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400" b="1" dirty="0" smtClean="0">
                <a:solidFill>
                  <a:srgbClr val="002060"/>
                </a:solidFill>
                <a:latin typeface="Comic Sans MS" pitchFamily="66" charset="0"/>
              </a:rPr>
              <a:t>. Электронное приложение. 7 класс</a:t>
            </a:r>
            <a:endParaRPr lang="ru-RU" sz="1400" dirty="0" smtClean="0">
              <a:hlinkClick r:id="rId3"/>
            </a:endParaRPr>
          </a:p>
          <a:p>
            <a:r>
              <a:rPr lang="en-US" sz="1400" dirty="0" smtClean="0">
                <a:hlinkClick r:id="rId3"/>
              </a:rPr>
              <a:t>http://computer.slovaronline.com/I/312-INTERFACE</a:t>
            </a:r>
            <a:endParaRPr lang="ru-RU" sz="1400" dirty="0" smtClean="0"/>
          </a:p>
          <a:p>
            <a:r>
              <a:rPr lang="en-US" sz="1400" dirty="0" smtClean="0">
                <a:hlinkClick r:id="rId4"/>
              </a:rPr>
              <a:t>http://rebus1.com/</a:t>
            </a:r>
            <a:endParaRPr lang="ru-RU" sz="1400" dirty="0" smtClean="0"/>
          </a:p>
          <a:p>
            <a:r>
              <a:rPr lang="en-US" sz="1400" dirty="0" smtClean="0">
                <a:hlinkClick r:id="rId5"/>
              </a:rPr>
              <a:t>http://www.xa-xa.org/uploads/posts/2011-03/1300790114_1300652386_9.jpg</a:t>
            </a:r>
            <a:endParaRPr lang="ru-RU" sz="1400" dirty="0" smtClean="0"/>
          </a:p>
          <a:p>
            <a:r>
              <a:rPr lang="en-US" sz="1400" dirty="0" smtClean="0">
                <a:hlinkClick r:id="rId6"/>
              </a:rPr>
              <a:t>http://ims821.ru/bezymjannyj.jpg</a:t>
            </a:r>
            <a:endParaRPr lang="ru-RU" sz="1400" dirty="0" smtClean="0"/>
          </a:p>
          <a:p>
            <a:r>
              <a:rPr lang="en-US" sz="1400" dirty="0" smtClean="0">
                <a:hlinkClick r:id="rId7"/>
              </a:rPr>
              <a:t>http://www.topdesignmag.com/wp-content/uploads/2011/01/83.png</a:t>
            </a:r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 smtClean="0"/>
          </a:p>
          <a:p>
            <a:endParaRPr lang="ru-RU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151</TotalTime>
  <Words>235</Words>
  <Application>Microsoft Office PowerPoint</Application>
  <PresentationFormat>Экран (4:3)</PresentationFormat>
  <Paragraphs>70</Paragraphs>
  <Slides>14</Slides>
  <Notes>1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8" baseType="lpstr">
      <vt:lpstr>Arial</vt:lpstr>
      <vt:lpstr>Calibri</vt:lpstr>
      <vt:lpstr>Comic Sans MS</vt:lpstr>
      <vt:lpstr>Тема Office</vt:lpstr>
      <vt:lpstr>Домашнее задание</vt:lpstr>
      <vt:lpstr>Проверка Д/З</vt:lpstr>
      <vt:lpstr>Проверка Д/З</vt:lpstr>
      <vt:lpstr>Повторение:</vt:lpstr>
      <vt:lpstr>Разгадай ребус. Узнай тему урока.</vt:lpstr>
      <vt:lpstr>Что такое интерфейс?</vt:lpstr>
      <vt:lpstr>Тема урока:</vt:lpstr>
      <vt:lpstr>Цели урока:</vt:lpstr>
      <vt:lpstr>Презентация PowerPoint</vt:lpstr>
      <vt:lpstr>Выполни в рабочей тетради:</vt:lpstr>
      <vt:lpstr>Работа в паре с помощью компьютера:</vt:lpstr>
      <vt:lpstr>Презентация PowerPoint</vt:lpstr>
      <vt:lpstr>Оцени себя</vt:lpstr>
      <vt:lpstr>Материалы презентации: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Домашнее задание</dc:title>
  <cp:lastModifiedBy>LenaLanina</cp:lastModifiedBy>
  <cp:revision>25</cp:revision>
  <dcterms:modified xsi:type="dcterms:W3CDTF">2021-01-21T15:01:18Z</dcterms:modified>
</cp:coreProperties>
</file>