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711" r:id="rId2"/>
    <p:sldMasterId id="2147483723" r:id="rId3"/>
  </p:sldMasterIdLst>
  <p:sldIdLst>
    <p:sldId id="258" r:id="rId4"/>
    <p:sldId id="259" r:id="rId5"/>
    <p:sldId id="26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660" autoAdjust="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600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9DA2344-CC4B-46A8-B648-929D0C73435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4313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535DA-272C-4026-8E04-F1B45978E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0071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0F4DE-BB2C-40FB-8893-73EECA91A61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3010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6ABCA-3650-46B0-8871-655B9E8EDCF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2187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101B6-AC81-4DF7-95CE-214242DA1F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7239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858B7-246B-4203-82A5-262BA04797D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704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0E602-7095-4AD7-A683-ECBBD17A2AF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9312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3F964-CDB0-40EE-85D3-3DCA4645D3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343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02FC6-8942-4420-8A36-BD6876F4C86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9517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E68E7-DA33-4943-A068-796DE30582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7477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A8749-1494-4CDC-99F5-5E93969F6E3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1128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DA5DA-B8AD-4605-9C2A-99CAC782DB1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9429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85800" y="3733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A2048-374D-44D2-9358-9C29F7B8D7F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6874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2DF65-E954-45B4-914D-03A4E6C5455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46805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76962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5800" y="3733800"/>
            <a:ext cx="76962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0A6D0-816C-40A2-8E33-5CD7285116F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2949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43CDA-0DAD-4954-8164-3BB4300BAD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9520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Группа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27651" name="Группа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7652" name="Прямоуг.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53" name="Прямоуг.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27654" name="Группа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7655" name="Прямоуг.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56" name="Прямоуг.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7657" name="Прямоуг.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smtClean="0">
                <a:solidFill>
                  <a:srgbClr val="000000"/>
                </a:solidFill>
              </a:endParaRPr>
            </a:p>
          </p:txBody>
        </p:sp>
        <p:sp>
          <p:nvSpPr>
            <p:cNvPr id="27658" name="Прямоуг.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smtClean="0">
                <a:solidFill>
                  <a:srgbClr val="000000"/>
                </a:solidFill>
              </a:endParaRPr>
            </a:p>
          </p:txBody>
        </p:sp>
        <p:sp>
          <p:nvSpPr>
            <p:cNvPr id="27659" name="Прямоуг.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7660" name="Прямоуг.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27661" name="Прямоуг.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27662" name="Прямоуг.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EFB32F5-FAD5-47B2-8CA1-02656A26A59E}" type="datetimeFigureOut">
              <a:rPr lang="ru-RU">
                <a:solidFill>
                  <a:srgbClr val="1C1C1C"/>
                </a:solidFill>
              </a:rPr>
              <a:pPr/>
              <a:t>16.09.2013</a:t>
            </a:fld>
            <a:endParaRPr lang="ru-RU">
              <a:solidFill>
                <a:srgbClr val="1C1C1C"/>
              </a:solidFill>
            </a:endParaRPr>
          </a:p>
        </p:txBody>
      </p:sp>
      <p:sp>
        <p:nvSpPr>
          <p:cNvPr id="27663" name="Прямоуг.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>
              <a:solidFill>
                <a:srgbClr val="1C1C1C"/>
              </a:solidFill>
            </a:endParaRPr>
          </a:p>
        </p:txBody>
      </p:sp>
      <p:sp>
        <p:nvSpPr>
          <p:cNvPr id="27664" name="Прямоуг.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7622A25-11ED-418E-88A1-CBC69EBAC1D6}" type="slidenum">
              <a:rPr lang="ru-RU">
                <a:solidFill>
                  <a:srgbClr val="1C1C1C"/>
                </a:solidFill>
              </a:rPr>
              <a:pPr/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2547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6E3CD1-313E-41E4-BCD5-7F18E013305D}" type="datetimeFigureOut">
              <a:rPr lang="ru-RU">
                <a:solidFill>
                  <a:srgbClr val="000000"/>
                </a:solidFill>
              </a:rPr>
              <a:pPr/>
              <a:t>16.09.2013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28AAA0-1254-44A8-BE34-B5A72FC7255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8118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1EFB21-6E09-43EB-B150-5CA40485F96B}" type="datetimeFigureOut">
              <a:rPr lang="ru-RU">
                <a:solidFill>
                  <a:srgbClr val="000000"/>
                </a:solidFill>
              </a:rPr>
              <a:pPr/>
              <a:t>16.09.2013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299124-2445-482A-AD70-4FB0AB3B61B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813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AE9B99-351A-4516-A73A-2123A9BF8EBD}" type="datetimeFigureOut">
              <a:rPr lang="ru-RU">
                <a:solidFill>
                  <a:srgbClr val="000000"/>
                </a:solidFill>
              </a:rPr>
              <a:pPr/>
              <a:t>16.09.2013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D9E61-CE75-4F2F-91FC-E1DABCB659E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65675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5D9637-524C-41E0-AEFB-FB723F28C8DF}" type="datetimeFigureOut">
              <a:rPr lang="ru-RU">
                <a:solidFill>
                  <a:srgbClr val="000000"/>
                </a:solidFill>
              </a:rPr>
              <a:pPr/>
              <a:t>16.09.2013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FCA88C-25D6-4055-B80A-62A0AB7F12B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5817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52A63A-97F0-4775-B689-A6DFCDB6EA6D}" type="datetimeFigureOut">
              <a:rPr lang="ru-RU">
                <a:solidFill>
                  <a:srgbClr val="000000"/>
                </a:solidFill>
              </a:rPr>
              <a:pPr/>
              <a:t>16.09.2013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724F05-BA8B-43BB-A50C-08804CC6C0C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08955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A5B0769-C1C7-411D-A97D-D3A994149D5A}" type="datetimeFigureOut">
              <a:rPr lang="ru-RU">
                <a:solidFill>
                  <a:srgbClr val="000000"/>
                </a:solidFill>
              </a:rPr>
              <a:pPr/>
              <a:t>16.09.2013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C5A75-46F4-42C3-90EE-B6A4D72C174F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62997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57C1F0-4197-48D3-A3E4-510F6EA4CDEC}" type="datetimeFigureOut">
              <a:rPr lang="ru-RU">
                <a:solidFill>
                  <a:srgbClr val="000000"/>
                </a:solidFill>
              </a:rPr>
              <a:pPr/>
              <a:t>16.09.2013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67AA3C-62D5-4CD8-B8A9-7BF47A6BD99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7233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59D938E-5928-4D63-8BBB-60B13FD979D1}" type="datetimeFigureOut">
              <a:rPr lang="ru-RU">
                <a:solidFill>
                  <a:srgbClr val="000000"/>
                </a:solidFill>
              </a:rPr>
              <a:pPr/>
              <a:t>16.09.2013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318BF5-B835-4699-AB1F-6CD5C8C345A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40510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A4DAA3-FA38-4D97-9EF7-1B199E2EEA5F}" type="datetimeFigureOut">
              <a:rPr lang="ru-RU">
                <a:solidFill>
                  <a:srgbClr val="000000"/>
                </a:solidFill>
              </a:rPr>
              <a:pPr/>
              <a:t>16.09.2013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1FA485-FBA4-4162-8F34-CF458B36B34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80959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A21D46-DF53-426C-9F67-F5237485F670}" type="datetimeFigureOut">
              <a:rPr lang="ru-RU">
                <a:solidFill>
                  <a:srgbClr val="000000"/>
                </a:solidFill>
              </a:rPr>
              <a:pPr/>
              <a:t>16.09.2013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05F33F-C540-4884-81FF-E3CEE32B567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80751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9DA2344-CC4B-46A8-B648-929D0C73435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1020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535DA-272C-4026-8E04-F1B45978E82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9336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0F4DE-BB2C-40FB-8893-73EECA91A61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60455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6ABCA-3650-46B0-8871-655B9E8EDCF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37366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101B6-AC81-4DF7-95CE-214242DA1F7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32700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858B7-246B-4203-82A5-262BA04797D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75593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0E602-7095-4AD7-A683-ECBBD17A2AF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94568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13F964-CDB0-40EE-85D3-3DCA4645D3A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9306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02FC6-8942-4420-8A36-BD6876F4C86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71783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CE68E7-DA33-4943-A068-796DE30582A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38100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A8749-1494-4CDC-99F5-5E93969F6E3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61467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DA5DA-B8AD-4605-9C2A-99CAC782DB1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36616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 preserve="1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85800" y="3733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A2048-374D-44D2-9358-9C29F7B8D7F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0667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828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10100" y="1828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3733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10100" y="3733800"/>
            <a:ext cx="37719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2DF65-E954-45B4-914D-03A4E6C5455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76438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828800"/>
            <a:ext cx="76962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85800" y="3733800"/>
            <a:ext cx="7696200" cy="1752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0A6D0-816C-40A2-8E33-5CD7285116F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69042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43CDA-0DAD-4954-8164-3BB4300BAD3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0430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3C4D79-00FF-4070-B9D0-788B634BFA87}" type="slidenum">
              <a:rPr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69640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9641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69643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44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45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46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47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48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49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50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51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3108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3109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6965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5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5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69657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69658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69659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113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69661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2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3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4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5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6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7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8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3083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69670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71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</p:grpSp>
      <p:grpSp>
        <p:nvGrpSpPr>
          <p:cNvPr id="3084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3085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69674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088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69676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77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78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79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80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81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82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83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69684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384098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96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96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96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96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96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.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sz="2400" smtClean="0">
              <a:solidFill>
                <a:srgbClr val="000000"/>
              </a:solidFill>
            </a:endParaRPr>
          </a:p>
        </p:txBody>
      </p:sp>
      <p:sp>
        <p:nvSpPr>
          <p:cNvPr id="26627" name="Прямоуг.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sz="2400" smtClean="0">
              <a:solidFill>
                <a:srgbClr val="000000"/>
              </a:solidFill>
            </a:endParaRPr>
          </a:p>
        </p:txBody>
      </p:sp>
      <p:sp>
        <p:nvSpPr>
          <p:cNvPr id="26628" name="Прямоуг.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sz="2400" smtClean="0">
              <a:solidFill>
                <a:srgbClr val="000000"/>
              </a:solidFill>
            </a:endParaRPr>
          </a:p>
        </p:txBody>
      </p:sp>
      <p:sp>
        <p:nvSpPr>
          <p:cNvPr id="26629" name="Прямоуг.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sz="2400" smtClean="0">
              <a:solidFill>
                <a:srgbClr val="000000"/>
              </a:solidFill>
            </a:endParaRPr>
          </a:p>
        </p:txBody>
      </p:sp>
      <p:sp>
        <p:nvSpPr>
          <p:cNvPr id="26630" name="Прямоуг.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sz="2400" smtClean="0">
              <a:solidFill>
                <a:srgbClr val="000000"/>
              </a:solidFill>
            </a:endParaRPr>
          </a:p>
        </p:txBody>
      </p:sp>
      <p:sp>
        <p:nvSpPr>
          <p:cNvPr id="26631" name="Прямоуг.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sz="2400" smtClean="0">
              <a:solidFill>
                <a:srgbClr val="000000"/>
              </a:solidFill>
            </a:endParaRPr>
          </a:p>
        </p:txBody>
      </p:sp>
      <p:sp>
        <p:nvSpPr>
          <p:cNvPr id="26632" name="Прямоуг.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sz="2400" smtClean="0">
              <a:solidFill>
                <a:srgbClr val="000000"/>
              </a:solidFill>
            </a:endParaRPr>
          </a:p>
        </p:txBody>
      </p:sp>
      <p:sp>
        <p:nvSpPr>
          <p:cNvPr id="26633" name="Прямоуг.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6634" name="Прямоуг.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6635" name="Прямоуг.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E10316-3912-4155-A0BE-38E6CBAA1E82}" type="datetimeFigureOut">
              <a:rPr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06.09.2013</a:t>
            </a:fld>
            <a:endParaRPr smtClean="0">
              <a:solidFill>
                <a:srgbClr val="000000"/>
              </a:solidFill>
            </a:endParaRPr>
          </a:p>
        </p:txBody>
      </p:sp>
      <p:sp>
        <p:nvSpPr>
          <p:cNvPr id="26636" name="Прямоуг.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smtClean="0">
              <a:solidFill>
                <a:srgbClr val="000000"/>
              </a:solidFill>
            </a:endParaRPr>
          </a:p>
        </p:txBody>
      </p:sp>
      <p:sp>
        <p:nvSpPr>
          <p:cNvPr id="26637" name="Прямоуг.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6B4C92-ECB6-4BF2-A2B7-6CD5AE370E4C}" type="slidenum">
              <a:rPr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0026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3C4D79-00FF-4070-B9D0-788B634BFA87}" type="slidenum">
              <a:rPr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69640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69641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>
              <a:solidFill>
                <a:srgbClr val="000000"/>
              </a:solidFill>
            </a:endParaRPr>
          </a:p>
        </p:txBody>
      </p: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69643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44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45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46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47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48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49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50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51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3108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3109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6965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5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5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69657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69658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69659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113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69661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2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3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4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5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6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7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68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  <p:grpSp>
        <p:nvGrpSpPr>
          <p:cNvPr id="3083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69670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69671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</p:grpSp>
      <p:grpSp>
        <p:nvGrpSpPr>
          <p:cNvPr id="3084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3085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69674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3088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69676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77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9" y="331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78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9" y="181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79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80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8" y="896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81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5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82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683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1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69684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40167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6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96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96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96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96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6" grpId="0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96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96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96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96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6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9636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696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source=wiz&amp;img_url=http://900igr.net/datai/istorija/Pervye-ljudi/0006-004-Oni-eli-dikie-jagody-i-frukty-i-jajtsa-ptits.jpg&amp;uinfo=sw-1349-sh-673-fw-1124-fh-467-pd-1&amp;p=1&amp;text=%D0%BE%D1%85%D0%BE%D1%82%D0%B0%20%D0%BF%D0%B5%D1%80%D0%B2%D0%BE%D0%B1%D1%8B%D1%82%D0%BD%D1%8B%D1%85%20%D0%BB%D1%8E%D0%B4%D0%B5%D0%B9&amp;noreask=1&amp;pos=52&amp;rpt=simage&amp;lr=39" TargetMode="External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hyperlink" Target="http://images.yandex.ru/yandsearch?source=wiz&amp;img_url=http://900igr.net/datas/istorija/Drevnejshie-ljudi/0013-013-Okhota-na-mamonta.jpg&amp;uinfo=sw-1349-sh-673-fw-1124-fh-467-pd-1&amp;p=2&amp;text=%D0%BE%D1%85%D0%BE%D1%82%D0%B0%20%D0%BF%D0%B5%D1%80%D0%B2%D0%BE%D0%B1%D1%8B%D1%82%D0%BD%D1%8B%D1%85%20%D0%BB%D1%8E%D0%B4%D0%B5%D0%B9&amp;noreask=1&amp;pos=77&amp;rpt=simage&amp;lr=39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images.yandex.ru/yandsearch?source=wiz&amp;text=%D0%BE%D1%85%D0%BE%D1%82%D0%B0%20%D0%BF%D0%B5%D1%80%D0%B2%D0%BE%D0%B1%D1%8B%D1%82%D0%BD%D1%8B%D1%85%20%D0%BB%D1%8E%D0%B4%D0%B5%D0%B9&amp;noreask=1&amp;img_url=http://news.forenet.info/edit/data/upimages/cu_ohota_koster.jpg&amp;pos=9&amp;rpt=simage&amp;lr=39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://images.yandex.ru/yandsearch?source=wiz&amp;text=%D0%BE%D1%85%D0%BE%D1%82%D0%B0%20%D0%BF%D0%B5%D1%80%D0%B2%D0%BE%D0%B1%D1%8B%D1%82%D0%BD%D1%8B%D1%85%20%D0%BB%D1%8E%D0%B4%D0%B5%D0%B9&amp;noreask=1&amp;img_url=http://www.stihi.ru/pics/2012/03/17/7634.jpg&amp;pos=22&amp;rpt=simage&amp;lr=39" TargetMode="External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text=%D0%B1%D0%B5%D0%B3%20%D0%B2%20%D0%B4%D1%80%D0%B5%D0%B2%D0%BD%D0%B5%D0%B9%20%D0%B3%D1%80%D0%B5%D1%86%D0%B8%D0%B8&amp;img_url=http://900igr.net/datai/fizkultura/Olimpijskie-igry-v-Drevnej-Gretsii/0002-002-Tema-Istorija-razvitija-Olimpijskikh-igr-v-drevnosti.jpg&amp;pos=14&amp;uinfo=sw-1349-sh-673-fw-1124-fh-467-pd-1&amp;rpt=simage" TargetMode="External"/><Relationship Id="rId13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12" Type="http://schemas.openxmlformats.org/officeDocument/2006/relationships/hyperlink" Target="http://images.yandex.ru/yandsearch?text=%D1%81%D0%BF%D0%BE%D1%80%D1%82%20%D0%B2%20%D0%B4%D1%80%D0%B5%D0%B2%D0%BD%D0%B5%D0%B9%20%D0%B3%D1%80%D0%B5%D1%86%D0%B8%D0%B8&amp;img_url=http://900igr.net/datai/fizkultura/Olimpijskie-igry-v-Gretsii/0008-006-Pjatibore-pentatlon-glavnoe-sostjazanie-Olimpijskikh-igr-kotoroe.png&amp;pos=17&amp;type=photo&amp;uinfo=sw-1349-sh-673-fw-1124-fh-467-pd-1&amp;rpt=simage" TargetMode="External"/><Relationship Id="rId2" Type="http://schemas.openxmlformats.org/officeDocument/2006/relationships/hyperlink" Target="http://images.yandex.ru/yandsearch?p=1&amp;text=%D0%BE%D0%B1%D1%83%D1%87%D0%B5%D0%BD%D0%B8%D0%B5%20%20%D0%BC%D0%B0%D0%BB%D1%8C%D1%87%D0%B8%D0%BA%D0%BE%D0%B2%20%D0%B2%20%D0%B4%D1%80%D0%B5%D0%B2%D0%BD%D0%B5%D0%B9%20%D0%B3%D1%80%D0%B5%D1%86%D0%B8%D0%B8&amp;img_url=http://the300spartans.ru/wp-content/uploads/2012/10/%D1%83%D1%87%D0%B8%D1%82%D0%B5%D0%BB%D1%8C.jpg&amp;pos=36&amp;uinfo=sw-1349-sh-673-fw-1124-fh-467-pd-1&amp;rpt=simage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images.yandex.ru/yandsearch?p=9&amp;text=%D0%BE%D0%B1%D1%83%D1%87%D0%B5%D0%BD%D0%B8%D0%B5%20%20%D0%BC%D0%B0%D0%BB%D1%8C%D1%87%D0%B8%D0%BA%D0%BE%D0%B2%20%D0%B2%20%D0%B4%D1%80%D0%B5%D0%B2%D0%BD%D0%B5%D0%B9%20%D0%B3%D1%80%D0%B5%D1%86%D0%B8%D0%B8&amp;img_url=http://static.newsland.com/news_images/285/285944.jpg&amp;pos=293&amp;uinfo=sw-1349-sh-673-fw-1124-fh-467-pd-1&amp;rpt=simage" TargetMode="External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5" Type="http://schemas.openxmlformats.org/officeDocument/2006/relationships/image" Target="../media/image16.jpeg"/><Relationship Id="rId10" Type="http://schemas.openxmlformats.org/officeDocument/2006/relationships/hyperlink" Target="http://images.yandex.ru/yandsearch?text=%D0%BC%D0%B5%D1%82%D0%B0%D0%BD%D0%B8%D0%B5%20%D0%B4%D0%B8%D1%81%D0%BA%D0%B0%20%D0%B2%20%D0%B4%D1%80%D0%B5%D0%B2%D0%BD%D0%B5%D0%B9%20%D0%B3%D1%80%D0%B5%D1%86%D0%B8%D0%B8&amp;img_url=http://www.planetaskazok.ru/images/stories/myph_greek/boghi_i_geroi_gerakl/38.jpg&amp;pos=1&amp;uinfo=sw-1349-sh-673-fw-1124-fh-467-pd-1&amp;rpt=simage" TargetMode="External"/><Relationship Id="rId4" Type="http://schemas.openxmlformats.org/officeDocument/2006/relationships/hyperlink" Target="http://images.yandex.ru/yandsearch?text=%D0%BE%D0%B1%D1%83%D1%87%D0%B5%D0%BD%D0%B8%D0%B5%20%20%D0%BC%D0%B0%D0%BB%D1%8C%D1%87%D0%B8%D0%BA%D0%BE%D0%B2%20%D0%B2%20%D0%B4%D1%80%D0%B5%D0%B2%D0%BD%D0%B5%D0%B9%20%D0%B3%D1%80%D0%B5%D1%86%D0%B8%D0%B8&amp;img_url=http://wiki.ru/upload/iblock/8d1/8d1f617879bc0f98ff9ec39009ca3f13.jpg&amp;pos=20&amp;uinfo=sw-1349-sh-673-fw-1124-fh-467-pd-1&amp;rpt=simage" TargetMode="External"/><Relationship Id="rId9" Type="http://schemas.openxmlformats.org/officeDocument/2006/relationships/image" Target="../media/image13.jpeg"/><Relationship Id="rId14" Type="http://schemas.openxmlformats.org/officeDocument/2006/relationships/hyperlink" Target="http://images.yandex.ru/yandsearch?p=4&amp;text=%D1%81%D0%BF%D0%BE%D1%80%D1%82%20%D0%B2%20%D0%B4%D1%80%D0%B5%D0%B2%D0%BD%D0%B5%D0%B9%20%D0%B3%D1%80%D0%B5%D1%86%D0%B8%D0%B8&amp;img_url=http://melissaperez2.edublogs.org/files/2013/02/download-23n0ow0.jpg&amp;pos=138&amp;uinfo=sw-1349-sh-673-fw-1124-fh-467-pd-1&amp;type=photo&amp;rpt=simage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p=4&amp;text=%D1%84%D0%B8%D0%B7%D0%BA%D1%83%D0%BB%D1%8C%D1%82%D1%83%D1%80%D0%B0%20%D0%B2%20%D0%B4%D1%80%D0%B5%D0%B2%D0%BD%D0%B5%D0%B9%20%D0%B3%D1%80%D0%B5%D1%86%D0%B8%D0%B8&amp;img_url=http://cs421530.userapi.com/v421530706/2951/_mID473hORQ.jpg&amp;pos=132&amp;uinfo=sw-1349-sh-673-fw-1124-fh-467-pd-1&amp;rpt=simage" TargetMode="External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hyperlink" Target="http://images.yandex.ru/yandsearch?text=%D1%84%D0%B8%D0%B7%D0%BA%D1%83%D0%BB%D1%8C%D1%82%D1%83%D1%80%D0%B0%20%D0%B2%20%D0%B4%D1%80%D0%B5%D0%B2%D0%BD%D0%B5%D0%B9%20%D0%B3%D1%80%D0%B5%D1%86%D0%B8%D0%B8&amp;img_url=http://900igr.net/datai/fizkultura/Olimpijskie-igry-v-Gretsii/0008-006-Pjatibore-pentatlon-glavnoe-sostjazanie-Olimpijskikh-igr-kotoroe.png&amp;pos=5&amp;rpt=simage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images.yandex.ru/yandsearch?p=1&amp;text=%D1%84%D0%B8%D0%B7%D0%BA%D1%83%D0%BB%D1%8C%D1%82%D1%83%D1%80%D0%B0%20%D0%B2%20%D0%B4%D1%80%D0%B5%D0%B2%D0%BD%D0%B5%D0%B9%20%D0%B3%D1%80%D0%B5%D1%86%D0%B8%D0%B8&amp;img_url=http://olymp2008.rambler.ru/images/staticdocument/2008/08/04/1217851530_91353.jpg&amp;pos=52&amp;uinfo=sw-1349-sh-673-fw-1124-fh-467-pd-1&amp;rpt=simage" TargetMode="External"/><Relationship Id="rId11" Type="http://schemas.openxmlformats.org/officeDocument/2006/relationships/image" Target="../media/image20.jpeg"/><Relationship Id="rId5" Type="http://schemas.openxmlformats.org/officeDocument/2006/relationships/image" Target="../media/image17.jpeg"/><Relationship Id="rId10" Type="http://schemas.openxmlformats.org/officeDocument/2006/relationships/hyperlink" Target="http://images.yandex.ru/yandsearch?text=%D1%84%D0%B8%D0%B7%D0%BA%D1%83%D0%BB%D1%8C%D1%82%D1%83%D1%80%D0%B0%20%D0%B2%20%D0%B4%D1%80%D0%B5%D0%B2%D0%BD%D0%B5%D0%B9%20%D0%B3%D1%80%D0%B5%D1%86%D0%B8%D0%B8&amp;img_url=http://pages.uoregon.edu/klio/im/Sport/Laufen%20-%20Spurt.JPG&amp;pos=14&amp;uinfo=sw-1349-sh-673-fw-1124-fh-467-pd-1&amp;rpt=simage" TargetMode="External"/><Relationship Id="rId4" Type="http://schemas.openxmlformats.org/officeDocument/2006/relationships/hyperlink" Target="http://images.yandex.ru/yandsearch?p=3&amp;text=%D1%84%D0%B8%D0%B7%D0%BA%D1%83%D0%BB%D1%8C%D1%82%D1%83%D1%80%D0%B0%20%D0%B2%20%D0%B4%D1%80%D0%B5%D0%B2%D0%BD%D0%B5%D0%B9%20%D0%B3%D1%80%D0%B5%D1%86%D0%B8%D0%B8&amp;img_url=http://gorod.tomsk.ru/uploads/47343/1295083643/Olympics_11.jpg&amp;pos=99&amp;uinfo=sw-1349-sh-673-fw-1124-fh-467-pd-1&amp;rpt=simage" TargetMode="External"/><Relationship Id="rId9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7.jpeg"/><Relationship Id="rId7" Type="http://schemas.openxmlformats.org/officeDocument/2006/relationships/hyperlink" Target="http://images.yandex.ru/yandsearch?text=%D1%84%D1%83%D1%82%D0%B1%D0%BE%D0%BB&amp;img_url=http://blogs.sportbox.ru/uploads/images/00/09/25/2011/11/02/93ad1b146e.jpg&amp;pos=19&amp;uinfo=sw-1349-sh-673-fw-1124-fh-467-pd-1&amp;rpt=simage" TargetMode="External"/><Relationship Id="rId12" Type="http://schemas.openxmlformats.org/officeDocument/2006/relationships/image" Target="../media/image3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jpeg"/><Relationship Id="rId11" Type="http://schemas.openxmlformats.org/officeDocument/2006/relationships/hyperlink" Target="http://images.yandex.ru/yandsearch?text=%D0%B2%D0%BE%D0%BB%D0%B5%D0%B9%D0%B1%D0%BE%D0%BB&amp;img_url=http://www.sd23.bc.ca/DistrictInfo/athletics/fallsport/Volleyball/Documents/Mini-Volleyball.jpg&amp;pos=20&amp;uinfo=sw-1349-sh-673-fw-1124-fh-467-pd-1&amp;rpt=simage" TargetMode="External"/><Relationship Id="rId5" Type="http://schemas.openxmlformats.org/officeDocument/2006/relationships/hyperlink" Target="http://images.yandex.ru/yandsearch?text=%D0%B1%D0%B0%D1%81%D0%BA%D0%B5%D1%82%D0%B1%D0%BE%D0%BB&amp;img_url=http://www.calend.ru/img/content_events/i3/3738.jpg&amp;pos=1&amp;uinfo=sw-1349-sh-673-fw-1124-fh-467-pd-1&amp;rpt=simage" TargetMode="External"/><Relationship Id="rId10" Type="http://schemas.openxmlformats.org/officeDocument/2006/relationships/image" Target="../media/image31.jpeg"/><Relationship Id="rId4" Type="http://schemas.openxmlformats.org/officeDocument/2006/relationships/image" Target="../media/image28.jpeg"/><Relationship Id="rId9" Type="http://schemas.openxmlformats.org/officeDocument/2006/relationships/hyperlink" Target="http://images.yandex.ru/yandsearch?text=%D0%B3%D0%B8%D0%BC%D0%BD%D0%B0%D1%81%D1%82%D0%B8%D0%BA%D0%B0%20%D0%B2%20%D1%88%D0%BA%D0%BE%D0%BB%D0%B5&amp;img_url=http://sport.zouo.ru/assets/images/masterclass/5.JPG&amp;pos=8&amp;uinfo=sw-1349-sh-673-fw-1124-fh-467-pd-1&amp;rpt=simag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img_url=http://www.schoolotzyv.ru/images/stories/news/fizkultura.jpg&amp;uinfo=sw-1349-sh-673-fw-1124-fh-467-pd-1&amp;p=15&amp;text=%D1%81%D0%BF%D0%BE%D1%80%D1%82%D0%B8%D0%B2%D0%BD%D1%8B%D0%B5%20%D0%BA%D0%B0%D1%80%D1%82%D0%B8%D0%BD%D0%BA%D0%B8%20%D0%B4%D0%BB%D1%8F%20%D1%88%D0%BA%D0%BE%D0%BB%D1%8B&amp;noreask=1&amp;pos=458&amp;rpt=simage&amp;lr=39" TargetMode="External"/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9.jpeg"/><Relationship Id="rId4" Type="http://schemas.openxmlformats.org/officeDocument/2006/relationships/hyperlink" Target="http://images.yandex.ru/yandsearch?p=2&amp;text=%D1%81%D0%BF%D0%BE%D1%80%D1%82%D0%B8%D0%B2%D0%BD%D1%8B%D0%B5%20%D0%BA%D0%B0%D1%80%D1%82%D0%B8%D0%BD%D0%BA%D0%B8%20%D0%B4%D0%BB%D1%8F%20%D0%B4%D0%B5%D1%82%D0%B5%D0%B9&amp;img_url=http://cdn5.fotosearch.com/bthumb/UNN/UNN827/u12438151.jpg&amp;pos=79&amp;uinfo=sw-1349-sh-673-fw-1124-fh-467-pd-1&amp;rpt=simag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source=wiz&amp;img_url=http://cs513.vk.me/g17210533/a_d815d64a.jpg&amp;uinfo=sw-1349-sh-673-fw-1124-fh-467-pd-1&amp;p=9&amp;text=%D1%81%D0%BF%D0%BE%D1%80%D1%82%D0%B8%D0%B2%D0%BD%D1%8B%D0%B5%20%D0%BA%D0%B0%D1%80%D1%82%D0%B8%D0%BD%D0%BA%D0%B8%20%D0%B4%D0%BB%D1%8F%20%D1%88%D0%BA%D0%BE%D0%BB%D1%8B&amp;noreask=1&amp;pos=287&amp;rpt=simage&amp;lr=39" TargetMode="External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4.jpeg"/><Relationship Id="rId2" Type="http://schemas.openxmlformats.org/officeDocument/2006/relationships/hyperlink" Target="http://images.yandex.ru/yandsearch?p=4&amp;text=%D1%81%D0%BF%D0%BE%D1%80%D1%82%D0%B8%D0%B2%D0%BD%D1%8B%D0%B5%20%D0%B0%D0%BD%D0%B8%D0%BC%D0%B0%D1%86%D0%B8%D0%B8&amp;img_url=http://s2.rimg.info/bb95166f23afa9f3680584c6f1ec578b.gif&amp;pos=129&amp;uinfo=sw-1349-sh-673-fw-1124-fh-467-pd-1&amp;rpt=simage" TargetMode="External"/><Relationship Id="rId1" Type="http://schemas.openxmlformats.org/officeDocument/2006/relationships/slideLayout" Target="../slideLayouts/slideLayout29.xml"/><Relationship Id="rId6" Type="http://schemas.openxmlformats.org/officeDocument/2006/relationships/hyperlink" Target="http://images.yandex.ru/yandsearch?text=%D1%81%D0%BF%D0%BE%D1%80%D1%82%D0%B8%D0%B2%D0%BD%D1%8B%D0%B5%20%D0%BA%D0%B0%D1%80%D1%82%D0%B8%D0%BD%D0%BA%D0%B8%20%D0%B4%D0%BB%D1%8F%20%D0%B4%D0%B5%D1%82%D0%B5%D0%B9&amp;img_url=http://167.uralschool.ru/images/Ob02b6f76db8f9deb56def4e89b95d81d.jpg&amp;pos=15&amp;uinfo=sw-1349-sh-673-fw-1124-fh-467-pd-1&amp;rpt=simage" TargetMode="External"/><Relationship Id="rId5" Type="http://schemas.openxmlformats.org/officeDocument/2006/relationships/image" Target="../media/image43.jpeg"/><Relationship Id="rId4" Type="http://schemas.openxmlformats.org/officeDocument/2006/relationships/hyperlink" Target="http://images.yandex.ru/yandsearch?source=wiz&amp;img_url=http://kuponi.com.ua/images/tvoykupon/tvoykupon211.jpg&amp;uinfo=sw-1349-sh-673-fw-1124-fh-467-pd-1&amp;p=14&amp;text=%D1%81%D0%BF%D0%BE%D1%80%D1%82%D0%B8%D0%B2%D0%BD%D1%8B%D0%B5%20%D0%BA%D0%B0%D1%80%D1%82%D0%B8%D0%BD%D0%BA%D0%B8%20%D0%B4%D0%BB%D1%8F%20%D1%88%D0%BA%D0%BE%D0%BB%D1%8B&amp;noreask=1&amp;pos=444&amp;rpt=simage&amp;lr=39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hyperlink" Target="http://images.yandex.ru/yandsearch?text=%D1%81%D0%BF%D0%BE%D1%80%D1%82%D0%B8%D0%B2%D0%BD%D1%8B%D0%B5%20%D0%BA%D0%B0%D1%80%D1%82%D0%B8%D0%BD%D0%BA%D0%B8%20%D0%B4%D0%BB%D1%8F%20%D0%B4%D0%B5%D1%82%D0%B5%D0%B9&amp;img_url=http://www.the-parenting-magazine.com/wp-content/uploads/2009/07/educational-games-for-kids.jpg&amp;pos=9&amp;uinfo=sw-1349-sh-673-fw-1124-fh-467-pd-1&amp;rpt=simage" TargetMode="External"/><Relationship Id="rId7" Type="http://schemas.openxmlformats.org/officeDocument/2006/relationships/hyperlink" Target="http://images.yandex.ru/yandsearch?p=2&amp;text=%D1%81%D0%BF%D0%BE%D1%80%D1%82%D0%B8%D0%B2%D0%BD%D1%8B%D0%B5%20%D0%BA%D0%B0%D1%80%D1%82%D0%B8%D0%BD%D0%BA%D0%B8%20%D0%B4%D0%BB%D1%8F%20%D0%B4%D0%B5%D1%82%D0%B5%D0%B9&amp;img_url=http://koltush.vsv.lokos.net/images/skakalka.jpg&amp;pos=75&amp;uinfo=sw-1349-sh-673-fw-1124-fh-467-pd-1&amp;rpt=simage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7.jpeg"/><Relationship Id="rId5" Type="http://schemas.openxmlformats.org/officeDocument/2006/relationships/hyperlink" Target="http://images.yandex.ru/yandsearch?text=%D1%81%D0%BF%D0%BE%D1%80%D1%82%D0%B8%D0%B2%D0%BD%D1%8B%D0%B5%20%D0%BA%D0%B0%D1%80%D1%82%D0%B8%D0%BD%D0%BA%D0%B8%20%D0%B4%D0%BB%D1%8F%20%D0%B4%D0%B5%D1%82%D0%B5%D0%B9&amp;img_url=http://i.sunhome.ru/foto/250/deti_sporta.jpg&amp;pos=23&amp;uinfo=sw-1349-sh-673-fw-1124-fh-467-pd-1&amp;rpt=simage" TargetMode="External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D1%81%D0%BF%D0%BE%D1%80%D1%82%D0%B8%D0%B2%D0%BD%D1%8B%D0%B5%20%D0%BA%D0%B0%D1%80%D1%82%D0%B8%D0%BD%D0%BA%D0%B8%20%D0%B4%D0%BB%D1%8F%20%D0%B4%D0%B5%D1%82%D0%B5%D0%B9&amp;img_url=http://img1.liveinternet.ru/images/attach/c/4/80/74/80074507_4663906_1a7196ba11af.jpg&amp;pos=13&amp;uinfo=sw-1349-sh-673-fw-1124-fh-467-pd-1&amp;rpt=simage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7251700" cy="1219200"/>
          </a:xfrm>
        </p:spPr>
        <p:txBody>
          <a:bodyPr/>
          <a:lstStyle/>
          <a:p>
            <a:pPr eaLnBrk="1" hangingPunct="1"/>
            <a:r>
              <a:rPr lang="ru-RU" b="1" dirty="0" smtClean="0"/>
              <a:t>Что такое физкультура?</a:t>
            </a:r>
            <a:r>
              <a:rPr lang="ru-RU" dirty="0" smtClean="0">
                <a:solidFill>
                  <a:srgbClr val="FF3300"/>
                </a:solidFill>
              </a:rPr>
              <a:t/>
            </a:r>
            <a:br>
              <a:rPr lang="ru-RU" dirty="0" smtClean="0">
                <a:solidFill>
                  <a:srgbClr val="FF3300"/>
                </a:solidFill>
              </a:rPr>
            </a:br>
            <a:endParaRPr lang="ru-RU" dirty="0" smtClean="0">
              <a:solidFill>
                <a:srgbClr val="FF330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153400" cy="3200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dirty="0" smtClean="0">
                <a:solidFill>
                  <a:srgbClr val="7030A0"/>
                </a:solidFill>
              </a:rPr>
              <a:t>Тренировка и игра!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dirty="0" smtClean="0">
                <a:solidFill>
                  <a:srgbClr val="7030A0"/>
                </a:solidFill>
              </a:rPr>
              <a:t>Что такое физкультура?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rgbClr val="FF3300"/>
                </a:solidFill>
              </a:rPr>
              <a:t/>
            </a:r>
            <a:br>
              <a:rPr lang="ru-RU" dirty="0" smtClean="0">
                <a:solidFill>
                  <a:srgbClr val="FF3300"/>
                </a:solidFill>
              </a:rPr>
            </a:br>
            <a:r>
              <a:rPr lang="ru-RU" b="1" dirty="0" smtClean="0">
                <a:solidFill>
                  <a:srgbClr val="FF3300"/>
                </a:solidFill>
              </a:rPr>
              <a:t>Это ФИЗ-,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dirty="0" smtClean="0">
                <a:solidFill>
                  <a:srgbClr val="FF3300"/>
                </a:solidFill>
              </a:rPr>
              <a:t>              и -</a:t>
            </a:r>
            <a:r>
              <a:rPr lang="ru-RU" b="1" dirty="0" smtClean="0">
                <a:solidFill>
                  <a:srgbClr val="00B050"/>
                </a:solidFill>
              </a:rPr>
              <a:t>КУЛЬ</a:t>
            </a:r>
            <a:r>
              <a:rPr lang="ru-RU" b="1" dirty="0" smtClean="0">
                <a:solidFill>
                  <a:schemeClr val="bg2"/>
                </a:solidFill>
              </a:rPr>
              <a:t>-</a:t>
            </a:r>
            <a:r>
              <a:rPr lang="ru-RU" b="1" dirty="0" smtClean="0">
                <a:solidFill>
                  <a:srgbClr val="FF3300"/>
                </a:solidFill>
              </a:rPr>
              <a:t>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dirty="0" smtClean="0">
                <a:solidFill>
                  <a:srgbClr val="FF3300"/>
                </a:solidFill>
              </a:rPr>
              <a:t>                       и -</a:t>
            </a:r>
            <a:r>
              <a:rPr lang="ru-RU" b="1" dirty="0" smtClean="0"/>
              <a:t>ТУ-</a:t>
            </a:r>
            <a:r>
              <a:rPr lang="ru-RU" b="1" dirty="0" smtClean="0">
                <a:solidFill>
                  <a:srgbClr val="FF3300"/>
                </a:solidFill>
              </a:rPr>
              <a:t>,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b="1" dirty="0" smtClean="0">
                <a:solidFill>
                  <a:srgbClr val="FF3300"/>
                </a:solidFill>
              </a:rPr>
              <a:t>                                и -</a:t>
            </a:r>
            <a:r>
              <a:rPr lang="ru-RU" b="1" dirty="0" smtClean="0">
                <a:solidFill>
                  <a:srgbClr val="7030A0"/>
                </a:solidFill>
              </a:rPr>
              <a:t>РА</a:t>
            </a:r>
            <a:r>
              <a:rPr lang="ru-RU" b="1" dirty="0" smtClean="0">
                <a:solidFill>
                  <a:srgbClr val="FF3300"/>
                </a:solidFill>
              </a:rPr>
              <a:t>!</a:t>
            </a:r>
          </a:p>
          <a:p>
            <a:pPr eaLnBrk="1" hangingPunct="1">
              <a:lnSpc>
                <a:spcPct val="90000"/>
              </a:lnSpc>
            </a:pPr>
            <a:endParaRPr lang="ru-RU" sz="2800" dirty="0" smtClean="0"/>
          </a:p>
        </p:txBody>
      </p:sp>
      <p:pic>
        <p:nvPicPr>
          <p:cNvPr id="11268" name="Picture 4" descr="j03328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914400"/>
            <a:ext cx="192881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2c-child-room-sport-activiti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5181600"/>
            <a:ext cx="2042160" cy="1468617"/>
          </a:xfrm>
          <a:prstGeom prst="rect">
            <a:avLst/>
          </a:prstGeom>
        </p:spPr>
      </p:pic>
      <p:pic>
        <p:nvPicPr>
          <p:cNvPr id="6" name="Рисунок 5" descr="veseliy-star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4600" y="5410200"/>
            <a:ext cx="2633663" cy="1233683"/>
          </a:xfrm>
          <a:prstGeom prst="rect">
            <a:avLst/>
          </a:prstGeom>
        </p:spPr>
      </p:pic>
      <p:pic>
        <p:nvPicPr>
          <p:cNvPr id="7" name="Рисунок 6" descr="0001-001-Sportivnye-det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05200" y="4724400"/>
            <a:ext cx="2133600" cy="1600200"/>
          </a:xfrm>
          <a:prstGeom prst="rect">
            <a:avLst/>
          </a:prstGeom>
        </p:spPr>
      </p:pic>
      <p:pic>
        <p:nvPicPr>
          <p:cNvPr id="8" name="Рисунок 7" descr="320771444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" y="2895600"/>
            <a:ext cx="2133600" cy="18738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424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0"/>
            <a:ext cx="8686800" cy="45719"/>
          </a:xfrm>
        </p:spPr>
        <p:txBody>
          <a:bodyPr/>
          <a:lstStyle/>
          <a:p>
            <a:pPr lvl="4" eaLnBrk="1" hangingPunct="1">
              <a:lnSpc>
                <a:spcPct val="80000"/>
              </a:lnSpc>
              <a:buNone/>
            </a:pPr>
            <a:endParaRPr lang="ru-RU" sz="2800" dirty="0" smtClean="0">
              <a:solidFill>
                <a:srgbClr val="703DFF"/>
              </a:solidFill>
            </a:endParaRPr>
          </a:p>
          <a:p>
            <a:pPr lvl="4" eaLnBrk="1" hangingPunct="1">
              <a:lnSpc>
                <a:spcPct val="80000"/>
              </a:lnSpc>
              <a:buNone/>
            </a:pPr>
            <a:r>
              <a:rPr lang="ru-RU" sz="2800" b="1" dirty="0" smtClean="0"/>
              <a:t>Как появилась физкультура ?</a:t>
            </a:r>
            <a:endParaRPr lang="ru-RU" sz="2800" b="1" dirty="0"/>
          </a:p>
          <a:p>
            <a:pPr lvl="4" eaLnBrk="1" hangingPunct="1">
              <a:lnSpc>
                <a:spcPct val="80000"/>
              </a:lnSpc>
              <a:buNone/>
            </a:pPr>
            <a:endParaRPr lang="ru-RU" dirty="0" smtClean="0">
              <a:solidFill>
                <a:srgbClr val="703DFF"/>
              </a:solidFill>
            </a:endParaRPr>
          </a:p>
          <a:p>
            <a:pPr lvl="4" eaLnBrk="1" hangingPunct="1">
              <a:lnSpc>
                <a:spcPct val="80000"/>
              </a:lnSpc>
              <a:buNone/>
            </a:pPr>
            <a:endParaRPr lang="ru-RU" sz="2800" dirty="0" smtClean="0"/>
          </a:p>
          <a:p>
            <a:pPr lvl="4" eaLnBrk="1" hangingPunct="1">
              <a:lnSpc>
                <a:spcPct val="80000"/>
              </a:lnSpc>
              <a:buNone/>
            </a:pPr>
            <a:endParaRPr lang="ru-RU" sz="2800" dirty="0" smtClean="0"/>
          </a:p>
          <a:p>
            <a:pPr lvl="4" eaLnBrk="1" hangingPunct="1">
              <a:lnSpc>
                <a:spcPct val="80000"/>
              </a:lnSpc>
              <a:buNone/>
            </a:pPr>
            <a:endParaRPr lang="ru-RU" sz="2800" dirty="0" smtClean="0"/>
          </a:p>
          <a:p>
            <a:pPr lvl="4" eaLnBrk="1" hangingPunct="1">
              <a:lnSpc>
                <a:spcPct val="80000"/>
              </a:lnSpc>
              <a:buNone/>
            </a:pPr>
            <a:endParaRPr lang="ru-RU" sz="2800" dirty="0" smtClean="0"/>
          </a:p>
          <a:p>
            <a:pPr lvl="4" eaLnBrk="1" hangingPunct="1">
              <a:lnSpc>
                <a:spcPct val="80000"/>
              </a:lnSpc>
              <a:buNone/>
            </a:pPr>
            <a:endParaRPr lang="ru-RU" sz="2800" dirty="0" smtClean="0"/>
          </a:p>
          <a:p>
            <a:pPr lvl="4" eaLnBrk="1" hangingPunct="1">
              <a:lnSpc>
                <a:spcPct val="80000"/>
              </a:lnSpc>
              <a:buNone/>
            </a:pPr>
            <a:endParaRPr lang="ru-RU" sz="2800" dirty="0" smtClean="0"/>
          </a:p>
          <a:p>
            <a:pPr lvl="4" eaLnBrk="1" hangingPunct="1">
              <a:lnSpc>
                <a:spcPct val="80000"/>
              </a:lnSpc>
              <a:buNone/>
            </a:pPr>
            <a:endParaRPr lang="ru-RU" sz="2800" dirty="0" smtClean="0"/>
          </a:p>
          <a:p>
            <a:pPr lvl="4" eaLnBrk="1" hangingPunct="1">
              <a:lnSpc>
                <a:spcPct val="80000"/>
              </a:lnSpc>
              <a:buNone/>
            </a:pPr>
            <a:endParaRPr lang="ru-RU" sz="2800" dirty="0" smtClean="0">
              <a:latin typeface="+mj-lt"/>
            </a:endParaRPr>
          </a:p>
          <a:p>
            <a:pPr lvl="4" eaLnBrk="1" hangingPunct="1">
              <a:lnSpc>
                <a:spcPct val="80000"/>
              </a:lnSpc>
              <a:buNone/>
            </a:pPr>
            <a:endParaRPr lang="ru-RU" sz="2800" dirty="0" smtClean="0">
              <a:latin typeface="+mj-lt"/>
            </a:endParaRPr>
          </a:p>
          <a:p>
            <a:pPr lvl="4" eaLnBrk="1" hangingPunct="1">
              <a:lnSpc>
                <a:spcPct val="80000"/>
              </a:lnSpc>
              <a:buNone/>
            </a:pPr>
            <a:endParaRPr lang="ru-RU" sz="2400" dirty="0" smtClean="0">
              <a:latin typeface="+mj-lt"/>
            </a:endParaRPr>
          </a:p>
          <a:p>
            <a:pPr lvl="4" algn="r" eaLnBrk="1" hangingPunct="1">
              <a:lnSpc>
                <a:spcPct val="80000"/>
              </a:lnSpc>
              <a:buNone/>
            </a:pPr>
            <a:r>
              <a:rPr lang="ru-RU" sz="2400" dirty="0" smtClean="0">
                <a:latin typeface="+mj-lt"/>
              </a:rPr>
              <a:t>Первобытный </a:t>
            </a:r>
            <a:r>
              <a:rPr lang="ru-RU" sz="2400" dirty="0">
                <a:latin typeface="+mj-lt"/>
              </a:rPr>
              <a:t>человек собирал    плоды деревьев, охотился на  диких   зверей.        </a:t>
            </a:r>
          </a:p>
          <a:p>
            <a:pPr lvl="0" eaLnBrk="1" hangingPunct="1">
              <a:lnSpc>
                <a:spcPct val="80000"/>
              </a:lnSpc>
              <a:buNone/>
            </a:pPr>
            <a:r>
              <a:rPr lang="ru-RU" sz="2400" dirty="0">
                <a:latin typeface="+mj-lt"/>
              </a:rPr>
              <a:t>Для этого ему приходилось быстро </a:t>
            </a:r>
            <a:r>
              <a:rPr lang="ru-RU" sz="2400" dirty="0" err="1" smtClean="0">
                <a:latin typeface="+mj-lt"/>
              </a:rPr>
              <a:t>бегать.Первобытные</a:t>
            </a:r>
            <a:r>
              <a:rPr lang="ru-RU" sz="2400" dirty="0" smtClean="0">
                <a:latin typeface="+mj-lt"/>
              </a:rPr>
              <a:t> люди </a:t>
            </a:r>
            <a:r>
              <a:rPr lang="ru-RU" sz="2400" dirty="0">
                <a:latin typeface="+mj-lt"/>
              </a:rPr>
              <a:t>начали тренировать свои мышцы, своё тело.  </a:t>
            </a:r>
          </a:p>
          <a:p>
            <a:pPr lvl="0" eaLnBrk="1" hangingPunct="1">
              <a:lnSpc>
                <a:spcPct val="80000"/>
              </a:lnSpc>
              <a:buNone/>
            </a:pPr>
            <a:endParaRPr lang="ru-RU" sz="2800" dirty="0">
              <a:solidFill>
                <a:srgbClr val="703DFF"/>
              </a:solidFill>
            </a:endParaRPr>
          </a:p>
          <a:p>
            <a:endParaRPr lang="ru-RU" dirty="0"/>
          </a:p>
        </p:txBody>
      </p:sp>
      <p:pic>
        <p:nvPicPr>
          <p:cNvPr id="10242" name="Picture 2" descr="http://im5-tub-ru.yandex.net/i?id=329198832-26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34974">
            <a:off x="457200" y="2895600"/>
            <a:ext cx="2743200" cy="2305050"/>
          </a:xfrm>
          <a:prstGeom prst="rect">
            <a:avLst/>
          </a:prstGeom>
          <a:noFill/>
        </p:spPr>
      </p:pic>
      <p:pic>
        <p:nvPicPr>
          <p:cNvPr id="10244" name="Picture 4" descr="http://im3-tub-ru.yandex.net/i?id=140380854-32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2819400"/>
            <a:ext cx="3581400" cy="2498651"/>
          </a:xfrm>
          <a:prstGeom prst="rect">
            <a:avLst/>
          </a:prstGeom>
          <a:noFill/>
        </p:spPr>
      </p:pic>
      <p:pic>
        <p:nvPicPr>
          <p:cNvPr id="10248" name="Picture 8" descr="http://im0-tub-ru.yandex.net/i?id=155340687-01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640130">
            <a:off x="380999" y="838200"/>
            <a:ext cx="2927639" cy="1752600"/>
          </a:xfrm>
          <a:prstGeom prst="rect">
            <a:avLst/>
          </a:prstGeom>
          <a:noFill/>
        </p:spPr>
      </p:pic>
      <p:pic>
        <p:nvPicPr>
          <p:cNvPr id="10250" name="Picture 10" descr="http://im8-tub-ru.yandex.net/i?id=166199654-27-72&amp;n=21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43400" y="914400"/>
            <a:ext cx="4093175" cy="17430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8262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14400"/>
          </a:xfrm>
        </p:spPr>
        <p:txBody>
          <a:bodyPr/>
          <a:lstStyle/>
          <a:p>
            <a:r>
              <a:rPr lang="ru-RU" sz="2800" b="1" dirty="0" smtClean="0"/>
              <a:t>Физическая культура в Древней Греции</a:t>
            </a:r>
            <a:endParaRPr lang="ru-RU" sz="28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52400" y="1219200"/>
            <a:ext cx="8991600" cy="5410200"/>
          </a:xfrm>
        </p:spPr>
        <p:txBody>
          <a:bodyPr/>
          <a:lstStyle/>
          <a:p>
            <a:pPr lvl="0" eaLnBrk="1" hangingPunct="1">
              <a:lnSpc>
                <a:spcPct val="80000"/>
              </a:lnSpc>
              <a:buNone/>
            </a:pPr>
            <a:endParaRPr lang="ru-RU" dirty="0" smtClean="0">
              <a:solidFill>
                <a:srgbClr val="703DFF"/>
              </a:solidFill>
            </a:endParaRPr>
          </a:p>
          <a:p>
            <a:pPr lvl="0" eaLnBrk="1" hangingPunct="1">
              <a:lnSpc>
                <a:spcPct val="80000"/>
              </a:lnSpc>
              <a:buNone/>
            </a:pPr>
            <a:endParaRPr lang="ru-RU" dirty="0" smtClean="0">
              <a:solidFill>
                <a:srgbClr val="703DFF"/>
              </a:solidFill>
            </a:endParaRPr>
          </a:p>
          <a:p>
            <a:pPr lvl="0" eaLnBrk="1" hangingPunct="1">
              <a:lnSpc>
                <a:spcPct val="80000"/>
              </a:lnSpc>
              <a:buNone/>
            </a:pPr>
            <a:endParaRPr lang="ru-RU" dirty="0" smtClean="0">
              <a:solidFill>
                <a:srgbClr val="703DFF"/>
              </a:solidFill>
            </a:endParaRPr>
          </a:p>
          <a:p>
            <a:pPr lvl="0" eaLnBrk="1" hangingPunct="1">
              <a:lnSpc>
                <a:spcPct val="80000"/>
              </a:lnSpc>
              <a:buNone/>
            </a:pPr>
            <a:endParaRPr lang="ru-RU" dirty="0" smtClean="0">
              <a:solidFill>
                <a:srgbClr val="703DFF"/>
              </a:solidFill>
            </a:endParaRPr>
          </a:p>
          <a:p>
            <a:pPr lvl="0" eaLnBrk="1" hangingPunct="1">
              <a:lnSpc>
                <a:spcPct val="80000"/>
              </a:lnSpc>
              <a:buNone/>
            </a:pPr>
            <a:endParaRPr lang="ru-RU" dirty="0" smtClean="0">
              <a:solidFill>
                <a:srgbClr val="703DFF"/>
              </a:solidFill>
            </a:endParaRPr>
          </a:p>
          <a:p>
            <a:pPr lvl="0" eaLnBrk="1" hangingPunct="1">
              <a:lnSpc>
                <a:spcPct val="80000"/>
              </a:lnSpc>
              <a:buNone/>
            </a:pPr>
            <a:endParaRPr lang="ru-RU" dirty="0" smtClean="0">
              <a:solidFill>
                <a:srgbClr val="703DFF"/>
              </a:solidFill>
            </a:endParaRPr>
          </a:p>
          <a:p>
            <a:pPr lvl="0" eaLnBrk="1" hangingPunct="1">
              <a:lnSpc>
                <a:spcPct val="80000"/>
              </a:lnSpc>
              <a:buNone/>
            </a:pPr>
            <a:endParaRPr lang="ru-RU" sz="2400" dirty="0" smtClean="0"/>
          </a:p>
          <a:p>
            <a:pPr lvl="0" eaLnBrk="1" hangingPunct="1">
              <a:lnSpc>
                <a:spcPct val="80000"/>
              </a:lnSpc>
              <a:buNone/>
            </a:pPr>
            <a:endParaRPr lang="ru-RU" sz="2400" dirty="0" smtClean="0"/>
          </a:p>
          <a:p>
            <a:pPr lvl="0" eaLnBrk="1" hangingPunct="1">
              <a:lnSpc>
                <a:spcPct val="80000"/>
              </a:lnSpc>
              <a:buNone/>
            </a:pPr>
            <a:endParaRPr lang="ru-RU" sz="2400" dirty="0" smtClean="0"/>
          </a:p>
          <a:p>
            <a:pPr lvl="0" eaLnBrk="1" hangingPunct="1">
              <a:lnSpc>
                <a:spcPct val="80000"/>
              </a:lnSpc>
              <a:buNone/>
            </a:pPr>
            <a:endParaRPr lang="ru-RU" sz="2400" dirty="0" smtClean="0"/>
          </a:p>
          <a:p>
            <a:pPr lvl="0" eaLnBrk="1" hangingPunct="1">
              <a:lnSpc>
                <a:spcPct val="80000"/>
              </a:lnSpc>
              <a:buNone/>
            </a:pPr>
            <a:endParaRPr lang="ru-RU" sz="2400" dirty="0" smtClean="0"/>
          </a:p>
          <a:p>
            <a:pPr lvl="0" eaLnBrk="1" hangingPunct="1">
              <a:lnSpc>
                <a:spcPct val="80000"/>
              </a:lnSpc>
              <a:buNone/>
            </a:pPr>
            <a:r>
              <a:rPr lang="ru-RU" sz="2400" dirty="0" smtClean="0"/>
              <a:t>4 тысячи лет назад физкультура развивалась в Греции. Каждый мальчик пока учился в школе тренировался в беге, прыжках, борьбе.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http://im3-tub-ru.yandex.net/i?id=19855991-17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1600200"/>
            <a:ext cx="2769616" cy="2209800"/>
          </a:xfrm>
          <a:prstGeom prst="rect">
            <a:avLst/>
          </a:prstGeom>
          <a:noFill/>
        </p:spPr>
      </p:pic>
      <p:pic>
        <p:nvPicPr>
          <p:cNvPr id="1028" name="Picture 4" descr="http://im7-tub-ru.yandex.net/i?id=142983760-24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2440379"/>
            <a:ext cx="1719072" cy="1674421"/>
          </a:xfrm>
          <a:prstGeom prst="rect">
            <a:avLst/>
          </a:prstGeom>
          <a:noFill/>
        </p:spPr>
      </p:pic>
      <p:pic>
        <p:nvPicPr>
          <p:cNvPr id="1030" name="Picture 6" descr="http://im4-tub-ru.yandex.net/i?id=124841290-14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4343400"/>
            <a:ext cx="2038350" cy="1428750"/>
          </a:xfrm>
          <a:prstGeom prst="rect">
            <a:avLst/>
          </a:prstGeom>
          <a:noFill/>
        </p:spPr>
      </p:pic>
      <p:pic>
        <p:nvPicPr>
          <p:cNvPr id="1032" name="Picture 8" descr="http://im2-tub-ru.yandex.net/i?id=140412825-35-72&amp;n=21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29400" y="685800"/>
            <a:ext cx="1514475" cy="1788750"/>
          </a:xfrm>
          <a:prstGeom prst="rect">
            <a:avLst/>
          </a:prstGeom>
          <a:noFill/>
        </p:spPr>
      </p:pic>
      <p:pic>
        <p:nvPicPr>
          <p:cNvPr id="1034" name="Picture 10" descr="http://im0-tub-ru.yandex.net/i?id=396116016-00-72&amp;n=21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76800" y="4419600"/>
            <a:ext cx="2857500" cy="1181101"/>
          </a:xfrm>
          <a:prstGeom prst="rect">
            <a:avLst/>
          </a:prstGeom>
          <a:noFill/>
        </p:spPr>
      </p:pic>
      <p:pic>
        <p:nvPicPr>
          <p:cNvPr id="1036" name="Picture 12" descr="http://im6-tub-ru.yandex.net/i?id=57819457-32-72&amp;n=21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3400" y="762000"/>
            <a:ext cx="1933575" cy="1428750"/>
          </a:xfrm>
          <a:prstGeom prst="rect">
            <a:avLst/>
          </a:prstGeom>
          <a:noFill/>
        </p:spPr>
      </p:pic>
      <p:pic>
        <p:nvPicPr>
          <p:cNvPr id="1038" name="Picture 14" descr="http://im4-tub-ru.yandex.net/i?id=114513885-29-72&amp;n=21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29400" y="2667000"/>
            <a:ext cx="1590675" cy="16685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705600"/>
          </a:xfrm>
        </p:spPr>
        <p:txBody>
          <a:bodyPr/>
          <a:lstStyle/>
          <a:p>
            <a:pPr lvl="0" eaLnBrk="1" hangingPunct="1"/>
            <a:endParaRPr lang="ru-RU" sz="2400" dirty="0" smtClean="0">
              <a:solidFill>
                <a:srgbClr val="3399FF"/>
              </a:solidFill>
            </a:endParaRPr>
          </a:p>
          <a:p>
            <a:pPr lvl="0" eaLnBrk="1" hangingPunct="1"/>
            <a:endParaRPr lang="ru-RU" sz="2400" dirty="0">
              <a:solidFill>
                <a:srgbClr val="3399FF"/>
              </a:solidFill>
            </a:endParaRPr>
          </a:p>
          <a:p>
            <a:pPr lvl="0" eaLnBrk="1" hangingPunct="1"/>
            <a:endParaRPr lang="ru-RU" sz="2400" dirty="0" smtClean="0"/>
          </a:p>
          <a:p>
            <a:pPr lvl="0" eaLnBrk="1" hangingPunct="1"/>
            <a:endParaRPr lang="ru-RU" sz="2400" dirty="0" smtClean="0"/>
          </a:p>
          <a:p>
            <a:pPr lvl="0" eaLnBrk="1" hangingPunct="1"/>
            <a:endParaRPr lang="ru-RU" sz="2400" dirty="0" smtClean="0"/>
          </a:p>
          <a:p>
            <a:pPr lvl="0" eaLnBrk="1" hangingPunct="1"/>
            <a:endParaRPr lang="ru-RU" sz="2400" dirty="0" smtClean="0"/>
          </a:p>
          <a:p>
            <a:pPr lvl="0" eaLnBrk="1" hangingPunct="1"/>
            <a:endParaRPr lang="ru-RU" sz="2400" dirty="0" smtClean="0"/>
          </a:p>
          <a:p>
            <a:pPr lvl="0" eaLnBrk="1" hangingPunct="1"/>
            <a:endParaRPr lang="ru-RU" sz="2400" dirty="0" smtClean="0"/>
          </a:p>
          <a:p>
            <a:pPr lvl="0" eaLnBrk="1" hangingPunct="1">
              <a:buNone/>
            </a:pPr>
            <a:endParaRPr lang="ru-RU" sz="1800" dirty="0" smtClean="0">
              <a:latin typeface="+mj-lt"/>
            </a:endParaRPr>
          </a:p>
          <a:p>
            <a:pPr lvl="0" eaLnBrk="1" hangingPunct="1">
              <a:buNone/>
            </a:pPr>
            <a:endParaRPr lang="ru-RU" sz="1800" dirty="0" smtClean="0">
              <a:latin typeface="+mj-lt"/>
            </a:endParaRPr>
          </a:p>
          <a:p>
            <a:pPr lvl="0" eaLnBrk="1" hangingPunct="1">
              <a:buNone/>
            </a:pPr>
            <a:endParaRPr lang="ru-RU" sz="1800" dirty="0" smtClean="0">
              <a:latin typeface="+mj-lt"/>
            </a:endParaRPr>
          </a:p>
          <a:p>
            <a:pPr lvl="0" eaLnBrk="1" hangingPunct="1">
              <a:buNone/>
            </a:pPr>
            <a:endParaRPr lang="ru-RU" sz="1800" dirty="0" smtClean="0">
              <a:latin typeface="+mj-lt"/>
            </a:endParaRPr>
          </a:p>
          <a:p>
            <a:pPr lvl="0" eaLnBrk="1" hangingPunct="1">
              <a:buNone/>
            </a:pPr>
            <a:r>
              <a:rPr lang="ru-RU" sz="1800" dirty="0" smtClean="0">
                <a:latin typeface="+mj-lt"/>
              </a:rPr>
              <a:t>Во </a:t>
            </a:r>
            <a:r>
              <a:rPr lang="ru-RU" sz="1800" dirty="0">
                <a:latin typeface="+mj-lt"/>
              </a:rPr>
              <a:t>время археологических раскопок древних </a:t>
            </a:r>
            <a:r>
              <a:rPr lang="ru-RU" sz="1800" dirty="0" smtClean="0">
                <a:latin typeface="+mj-lt"/>
              </a:rPr>
              <a:t>городов учёные </a:t>
            </a:r>
            <a:r>
              <a:rPr lang="ru-RU" sz="1800" dirty="0">
                <a:latin typeface="+mj-lt"/>
              </a:rPr>
              <a:t>находят много предметов, которые рассказывают о том, что люди начали заниматься физической культурой ещё в глубокой древности.</a:t>
            </a:r>
          </a:p>
          <a:p>
            <a:pPr lvl="0" eaLnBrk="1" hangingPunct="1">
              <a:buNone/>
            </a:pPr>
            <a:r>
              <a:rPr lang="ru-RU" sz="1800" dirty="0">
                <a:latin typeface="+mj-lt"/>
              </a:rPr>
              <a:t>Две с половиной тысячи лет назад на громадной скале в Элладе были высечены слова: «Если хочешь быть сильным- бегай, если хочешь быть красивым- бегай, хочешь быть умным –бегай».</a:t>
            </a:r>
          </a:p>
        </p:txBody>
      </p:sp>
      <p:pic>
        <p:nvPicPr>
          <p:cNvPr id="8196" name="Picture 4" descr="http://im6-tub-ru.yandex.net/i?id=57819457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971800"/>
            <a:ext cx="2371852" cy="1752600"/>
          </a:xfrm>
          <a:prstGeom prst="rect">
            <a:avLst/>
          </a:prstGeom>
          <a:noFill/>
        </p:spPr>
      </p:pic>
      <p:pic>
        <p:nvPicPr>
          <p:cNvPr id="8200" name="Picture 8" descr="http://im5-tub-ru.yandex.net/i?id=199670468-22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399" y="3276600"/>
            <a:ext cx="3778509" cy="1524000"/>
          </a:xfrm>
          <a:prstGeom prst="rect">
            <a:avLst/>
          </a:prstGeom>
          <a:noFill/>
        </p:spPr>
      </p:pic>
      <p:pic>
        <p:nvPicPr>
          <p:cNvPr id="8204" name="Picture 12" descr="http://im8-tub-ru.yandex.net/i?id=59336277-46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2800" y="457200"/>
            <a:ext cx="1704975" cy="2390152"/>
          </a:xfrm>
          <a:prstGeom prst="rect">
            <a:avLst/>
          </a:prstGeom>
          <a:noFill/>
        </p:spPr>
      </p:pic>
      <p:pic>
        <p:nvPicPr>
          <p:cNvPr id="8206" name="Picture 14" descr="http://im7-tub-ru.yandex.net/i?id=288681349-02-72&amp;n=21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67400" y="533400"/>
            <a:ext cx="2929509" cy="1885950"/>
          </a:xfrm>
          <a:prstGeom prst="rect">
            <a:avLst/>
          </a:prstGeom>
          <a:noFill/>
        </p:spPr>
      </p:pic>
      <p:pic>
        <p:nvPicPr>
          <p:cNvPr id="8208" name="Picture 16" descr="http://im4-tub-ru.yandex.net/i?id=92085656-16-72&amp;n=21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81000" y="381001"/>
            <a:ext cx="2085975" cy="2224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7025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i="1" dirty="0" smtClean="0"/>
              <a:t> </a:t>
            </a:r>
            <a:r>
              <a:rPr lang="ru-RU" sz="4000" b="1" i="1" dirty="0" smtClean="0">
                <a:solidFill>
                  <a:srgbClr val="0070C0"/>
                </a:solidFill>
              </a:rPr>
              <a:t>Для чего нужна физкультура?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696200" cy="4572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dirty="0" smtClean="0">
                <a:solidFill>
                  <a:srgbClr val="9933FF"/>
                </a:solidFill>
              </a:rPr>
              <a:t>Занимаясь этим делом,</a:t>
            </a:r>
            <a:br>
              <a:rPr lang="ru-RU" dirty="0" smtClean="0">
                <a:solidFill>
                  <a:srgbClr val="9933FF"/>
                </a:solidFill>
              </a:rPr>
            </a:br>
            <a:r>
              <a:rPr lang="ru-RU" dirty="0" smtClean="0">
                <a:solidFill>
                  <a:srgbClr val="9933FF"/>
                </a:solidFill>
              </a:rPr>
              <a:t>Станешь ловким, сильным, смелым</a:t>
            </a:r>
          </a:p>
          <a:p>
            <a:pPr eaLnBrk="1" hangingPunct="1">
              <a:buFontTx/>
              <a:buNone/>
            </a:pPr>
            <a:r>
              <a:rPr lang="ru-RU" dirty="0" smtClean="0">
                <a:solidFill>
                  <a:srgbClr val="9933FF"/>
                </a:solidFill>
              </a:rPr>
              <a:t>Плюс хорошая фигура.</a:t>
            </a:r>
            <a:br>
              <a:rPr lang="ru-RU" dirty="0" smtClean="0">
                <a:solidFill>
                  <a:srgbClr val="9933FF"/>
                </a:solidFill>
              </a:rPr>
            </a:br>
            <a:r>
              <a:rPr lang="ru-RU" dirty="0" smtClean="0">
                <a:solidFill>
                  <a:srgbClr val="9933FF"/>
                </a:solidFill>
              </a:rPr>
              <a:t>Вот что значит </a:t>
            </a:r>
            <a:r>
              <a:rPr lang="ru-RU" dirty="0" err="1" smtClean="0">
                <a:solidFill>
                  <a:srgbClr val="9933FF"/>
                </a:solidFill>
              </a:rPr>
              <a:t>физ-куль-ту-ра</a:t>
            </a:r>
            <a:r>
              <a:rPr lang="ru-RU" dirty="0" smtClean="0">
                <a:solidFill>
                  <a:srgbClr val="9933FF"/>
                </a:solidFill>
              </a:rPr>
              <a:t>!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20484" name="Picture 4" descr="j02132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28600"/>
            <a:ext cx="1746250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artoon_tenni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3830" y="152400"/>
            <a:ext cx="1303020" cy="1828800"/>
          </a:xfrm>
          <a:prstGeom prst="rect">
            <a:avLst/>
          </a:prstGeom>
        </p:spPr>
      </p:pic>
      <p:pic>
        <p:nvPicPr>
          <p:cNvPr id="7" name="Рисунок 6" descr="703066998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4815369"/>
            <a:ext cx="1371600" cy="1756881"/>
          </a:xfrm>
          <a:prstGeom prst="rect">
            <a:avLst/>
          </a:prstGeom>
        </p:spPr>
      </p:pic>
      <p:pic>
        <p:nvPicPr>
          <p:cNvPr id="8" name="Рисунок 7" descr="195761297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08266" y="5334000"/>
            <a:ext cx="1816660" cy="1352550"/>
          </a:xfrm>
          <a:prstGeom prst="rect">
            <a:avLst/>
          </a:prstGeom>
        </p:spPr>
      </p:pic>
      <p:pic>
        <p:nvPicPr>
          <p:cNvPr id="10" name="Рисунок 9" descr="DSC0706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62200" y="4267200"/>
            <a:ext cx="4191000" cy="2590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6592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 txBox="1">
            <a:spLocks noChangeArrowheads="1"/>
          </p:cNvSpPr>
          <p:nvPr/>
        </p:nvSpPr>
        <p:spPr bwMode="auto">
          <a:xfrm>
            <a:off x="1331913" y="188913"/>
            <a:ext cx="75819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sz="3200" b="1" dirty="0" smtClean="0">
                <a:solidFill>
                  <a:srgbClr val="333399"/>
                </a:solidFill>
                <a:latin typeface="Arial" charset="0"/>
              </a:rPr>
              <a:t>На уроках физкультуры мы изучаем различные виды спорта</a:t>
            </a:r>
          </a:p>
        </p:txBody>
      </p:sp>
      <p:sp>
        <p:nvSpPr>
          <p:cNvPr id="12" name="Line 33"/>
          <p:cNvSpPr>
            <a:spLocks noChangeShapeType="1"/>
          </p:cNvSpPr>
          <p:nvPr/>
        </p:nvSpPr>
        <p:spPr bwMode="auto">
          <a:xfrm flipV="1">
            <a:off x="1619250" y="3429000"/>
            <a:ext cx="1800225" cy="136842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mtClean="0">
              <a:solidFill>
                <a:srgbClr val="000000"/>
              </a:solidFill>
            </a:endParaRPr>
          </a:p>
        </p:txBody>
      </p:sp>
      <p:sp>
        <p:nvSpPr>
          <p:cNvPr id="13" name="Line 34"/>
          <p:cNvSpPr>
            <a:spLocks noChangeShapeType="1"/>
          </p:cNvSpPr>
          <p:nvPr/>
        </p:nvSpPr>
        <p:spPr bwMode="auto">
          <a:xfrm flipV="1">
            <a:off x="1476375" y="2708275"/>
            <a:ext cx="1727200" cy="57626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mtClean="0">
              <a:solidFill>
                <a:srgbClr val="000000"/>
              </a:solidFill>
            </a:endParaRPr>
          </a:p>
        </p:txBody>
      </p:sp>
      <p:sp>
        <p:nvSpPr>
          <p:cNvPr id="16" name="Line 37"/>
          <p:cNvSpPr>
            <a:spLocks noChangeShapeType="1"/>
          </p:cNvSpPr>
          <p:nvPr/>
        </p:nvSpPr>
        <p:spPr bwMode="auto">
          <a:xfrm flipV="1">
            <a:off x="3492500" y="3500438"/>
            <a:ext cx="503238" cy="100806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mtClean="0">
              <a:solidFill>
                <a:srgbClr val="000000"/>
              </a:solidFill>
            </a:endParaRPr>
          </a:p>
        </p:txBody>
      </p:sp>
      <p:sp>
        <p:nvSpPr>
          <p:cNvPr id="17" name="Line 38"/>
          <p:cNvSpPr>
            <a:spLocks noChangeShapeType="1"/>
          </p:cNvSpPr>
          <p:nvPr/>
        </p:nvSpPr>
        <p:spPr bwMode="auto">
          <a:xfrm flipH="1">
            <a:off x="5580063" y="2852738"/>
            <a:ext cx="1295400" cy="1428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mtClean="0">
              <a:solidFill>
                <a:srgbClr val="000000"/>
              </a:solidFill>
            </a:endParaRPr>
          </a:p>
        </p:txBody>
      </p:sp>
      <p:sp>
        <p:nvSpPr>
          <p:cNvPr id="18" name="Line 39"/>
          <p:cNvSpPr>
            <a:spLocks noChangeShapeType="1"/>
          </p:cNvSpPr>
          <p:nvPr/>
        </p:nvSpPr>
        <p:spPr bwMode="auto">
          <a:xfrm flipH="1" flipV="1">
            <a:off x="5580063" y="3429000"/>
            <a:ext cx="1079500" cy="57626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mtClean="0">
              <a:solidFill>
                <a:srgbClr val="000000"/>
              </a:solidFill>
            </a:endParaRPr>
          </a:p>
        </p:txBody>
      </p:sp>
      <p:sp>
        <p:nvSpPr>
          <p:cNvPr id="19" name="Rectangle 46"/>
          <p:cNvSpPr>
            <a:spLocks noChangeArrowheads="1"/>
          </p:cNvSpPr>
          <p:nvPr/>
        </p:nvSpPr>
        <p:spPr bwMode="auto">
          <a:xfrm>
            <a:off x="3348038" y="2349500"/>
            <a:ext cx="2160587" cy="100965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sz="2000" b="1" smtClean="0">
                <a:solidFill>
                  <a:srgbClr val="333399"/>
                </a:solidFill>
                <a:latin typeface="Arial" charset="0"/>
              </a:rPr>
              <a:t>Техника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sz="2000" b="1" smtClean="0">
                <a:solidFill>
                  <a:srgbClr val="333399"/>
                </a:solidFill>
                <a:latin typeface="Arial" charset="0"/>
              </a:rPr>
              <a:t>безопасности</a:t>
            </a:r>
          </a:p>
        </p:txBody>
      </p:sp>
      <p:sp>
        <p:nvSpPr>
          <p:cNvPr id="20" name="Line 40"/>
          <p:cNvSpPr>
            <a:spLocks noChangeShapeType="1"/>
          </p:cNvSpPr>
          <p:nvPr/>
        </p:nvSpPr>
        <p:spPr bwMode="auto">
          <a:xfrm flipH="1" flipV="1">
            <a:off x="4932363" y="3500438"/>
            <a:ext cx="1368425" cy="187325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mtClean="0">
              <a:solidFill>
                <a:srgbClr val="000000"/>
              </a:solidFill>
            </a:endParaRPr>
          </a:p>
        </p:txBody>
      </p:sp>
      <p:sp>
        <p:nvSpPr>
          <p:cNvPr id="2" name="Line 34"/>
          <p:cNvSpPr>
            <a:spLocks noChangeShapeType="1"/>
          </p:cNvSpPr>
          <p:nvPr/>
        </p:nvSpPr>
        <p:spPr bwMode="auto">
          <a:xfrm flipH="1" flipV="1">
            <a:off x="4500563" y="3500438"/>
            <a:ext cx="358775" cy="1223962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smtClean="0">
              <a:solidFill>
                <a:srgbClr val="000000"/>
              </a:solidFill>
            </a:endParaRPr>
          </a:p>
        </p:txBody>
      </p:sp>
      <p:pic>
        <p:nvPicPr>
          <p:cNvPr id="22" name="Рисунок 21" descr="london-2012-ljogkaja-atletika-veronika-kjempbell-braun_13445065481032197573s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447800"/>
            <a:ext cx="2438400" cy="1828800"/>
          </a:xfrm>
          <a:prstGeom prst="rect">
            <a:avLst/>
          </a:prstGeom>
        </p:spPr>
      </p:pic>
      <p:pic>
        <p:nvPicPr>
          <p:cNvPr id="23" name="Рисунок 22" descr="images (10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000" y="1371600"/>
            <a:ext cx="2333625" cy="1708150"/>
          </a:xfrm>
          <a:prstGeom prst="rect">
            <a:avLst/>
          </a:prstGeom>
        </p:spPr>
      </p:pic>
      <p:pic>
        <p:nvPicPr>
          <p:cNvPr id="24" name="Рисунок 23" descr="images (5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657600"/>
            <a:ext cx="2049517" cy="1371600"/>
          </a:xfrm>
          <a:prstGeom prst="rect">
            <a:avLst/>
          </a:prstGeom>
        </p:spPr>
      </p:pic>
      <p:pic>
        <p:nvPicPr>
          <p:cNvPr id="6146" name="Picture 2" descr="http://im5-tub-ru.yandex.net/i?id=166369329-71-72&amp;n=21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5257800"/>
            <a:ext cx="1905000" cy="1428750"/>
          </a:xfrm>
          <a:prstGeom prst="rect">
            <a:avLst/>
          </a:prstGeom>
          <a:noFill/>
        </p:spPr>
      </p:pic>
      <p:pic>
        <p:nvPicPr>
          <p:cNvPr id="6148" name="Picture 4" descr="http://im2-tub-ru.yandex.net/i?id=219489260-68-72&amp;n=21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2800" y="3200400"/>
            <a:ext cx="1219200" cy="1828800"/>
          </a:xfrm>
          <a:prstGeom prst="rect">
            <a:avLst/>
          </a:prstGeom>
          <a:noFill/>
        </p:spPr>
      </p:pic>
      <p:pic>
        <p:nvPicPr>
          <p:cNvPr id="6150" name="Picture 6" descr="http://im2-tub-ru.yandex.net/i?id=103868678-35-72&amp;n=21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33600" y="4724400"/>
            <a:ext cx="1371600" cy="1865290"/>
          </a:xfrm>
          <a:prstGeom prst="rect">
            <a:avLst/>
          </a:prstGeom>
          <a:noFill/>
        </p:spPr>
      </p:pic>
      <p:pic>
        <p:nvPicPr>
          <p:cNvPr id="6152" name="Picture 8" descr="http://im0-tub-ru.yandex.net/i?id=142712388-01-72&amp;n=21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62400" y="4800600"/>
            <a:ext cx="1438275" cy="1812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2030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9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6870700" cy="1295400"/>
          </a:xfrm>
        </p:spPr>
        <p:txBody>
          <a:bodyPr/>
          <a:lstStyle/>
          <a:p>
            <a:pPr eaLnBrk="1" hangingPunct="1"/>
            <a:r>
              <a:rPr lang="ru-RU" sz="3200" b="1" dirty="0" smtClean="0"/>
              <a:t>Техника безопасности на уроках физкультуры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371600"/>
            <a:ext cx="6324600" cy="5257800"/>
          </a:xfrm>
        </p:spPr>
        <p:txBody>
          <a:bodyPr/>
          <a:lstStyle/>
          <a:p>
            <a:pPr lvl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ru-RU" sz="2400" u="sng" dirty="0" smtClean="0">
                <a:solidFill>
                  <a:srgbClr val="000000"/>
                </a:solidFill>
                <a:latin typeface="Tahoma"/>
              </a:rPr>
              <a:t>Правило </a:t>
            </a:r>
            <a:r>
              <a:rPr lang="ru-RU" sz="2400" u="sng" dirty="0">
                <a:solidFill>
                  <a:srgbClr val="000000"/>
                </a:solidFill>
                <a:latin typeface="Tahoma"/>
              </a:rPr>
              <a:t>1.</a:t>
            </a:r>
            <a:r>
              <a:rPr lang="ru-RU" sz="2400" dirty="0">
                <a:solidFill>
                  <a:srgbClr val="000000"/>
                </a:solidFill>
                <a:latin typeface="Tahoma"/>
              </a:rPr>
              <a:t> Внимательно слушать инструкции учителя. Делать только то, что задано, не выдумывать никаких своих упражнений. Начинать и заканчивать выполнение  задания по команде учителя. Во время объяснения материала, не играть, не отвлекаться самому и не отвлекать товарищей. </a:t>
            </a:r>
            <a:endParaRPr lang="ru-RU" sz="2400" u="sng" dirty="0">
              <a:solidFill>
                <a:srgbClr val="000000"/>
              </a:solidFill>
              <a:latin typeface="Tahoma"/>
            </a:endParaRPr>
          </a:p>
          <a:p>
            <a:pPr eaLnBrk="1" hangingPunct="1"/>
            <a:endParaRPr lang="ru-RU" dirty="0" smtClean="0"/>
          </a:p>
        </p:txBody>
      </p:sp>
      <p:pic>
        <p:nvPicPr>
          <p:cNvPr id="7172" name="Picture 4" descr="j04150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525" y="4419600"/>
            <a:ext cx="2149475" cy="2247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DSC068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1219200"/>
            <a:ext cx="3733800" cy="2800350"/>
          </a:xfrm>
          <a:prstGeom prst="rect">
            <a:avLst/>
          </a:prstGeom>
        </p:spPr>
      </p:pic>
      <p:pic>
        <p:nvPicPr>
          <p:cNvPr id="9" name="Рисунок 8" descr="images (37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1600200"/>
            <a:ext cx="2682993" cy="1752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5484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6870700" cy="1295400"/>
          </a:xfrm>
        </p:spPr>
        <p:txBody>
          <a:bodyPr/>
          <a:lstStyle/>
          <a:p>
            <a:pPr eaLnBrk="1" hangingPunct="1"/>
            <a:r>
              <a:rPr lang="ru-RU" sz="3200" b="1" dirty="0" smtClean="0"/>
              <a:t>Техника безопасности на уроках физкультуры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00200"/>
            <a:ext cx="6324600" cy="5257800"/>
          </a:xfrm>
        </p:spPr>
        <p:txBody>
          <a:bodyPr/>
          <a:lstStyle/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r>
              <a:rPr lang="ru-RU" sz="2400" u="sng" dirty="0" smtClean="0">
                <a:solidFill>
                  <a:srgbClr val="000000"/>
                </a:solidFill>
                <a:latin typeface="Tahoma"/>
              </a:rPr>
              <a:t>Правило </a:t>
            </a:r>
            <a:r>
              <a:rPr lang="ru-RU" sz="2400" u="sng" dirty="0">
                <a:solidFill>
                  <a:srgbClr val="000000"/>
                </a:solidFill>
                <a:latin typeface="Tahoma"/>
              </a:rPr>
              <a:t>2.</a:t>
            </a:r>
            <a:r>
              <a:rPr lang="ru-RU" sz="2400" dirty="0">
                <a:solidFill>
                  <a:srgbClr val="000000"/>
                </a:solidFill>
                <a:latin typeface="Tahoma"/>
              </a:rPr>
              <a:t> Урок начинается с построения. Зайдя в зал, не разбегаться, не виснуть на турниках, не валяться на матах, соблюдать порядок и дисциплину. Выйти к месту построения  за направляющим, построиться для начала урока и ознакомления с задачами и планами учителя.</a:t>
            </a:r>
          </a:p>
          <a:p>
            <a:pPr lvl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ru-RU" sz="2800" u="sng" dirty="0">
              <a:solidFill>
                <a:srgbClr val="000000"/>
              </a:solidFill>
              <a:latin typeface="Tahoma"/>
            </a:endParaRPr>
          </a:p>
          <a:p>
            <a:pPr eaLnBrk="1" hangingPunct="1"/>
            <a:endParaRPr lang="ru-RU" dirty="0" smtClean="0"/>
          </a:p>
        </p:txBody>
      </p:sp>
      <p:pic>
        <p:nvPicPr>
          <p:cNvPr id="7172" name="Picture 4" descr="j04150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2280523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DSC088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1219200"/>
            <a:ext cx="3962400" cy="2971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309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6870700" cy="1295400"/>
          </a:xfrm>
        </p:spPr>
        <p:txBody>
          <a:bodyPr/>
          <a:lstStyle/>
          <a:p>
            <a:pPr eaLnBrk="1" hangingPunct="1"/>
            <a:r>
              <a:rPr lang="ru-RU" sz="3200" b="1" dirty="0" smtClean="0"/>
              <a:t>Техника безопасности на уроках физкультуры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600200"/>
            <a:ext cx="6324600" cy="5257800"/>
          </a:xfrm>
        </p:spPr>
        <p:txBody>
          <a:bodyPr/>
          <a:lstStyle/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None/>
            </a:pPr>
            <a:r>
              <a:rPr lang="ru-RU" sz="2400" dirty="0" smtClean="0">
                <a:solidFill>
                  <a:srgbClr val="000000"/>
                </a:solidFill>
                <a:latin typeface="Tahoma"/>
              </a:rPr>
              <a:t> </a:t>
            </a: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lnSpc>
                <a:spcPct val="90000"/>
              </a:lnSpc>
              <a:buClr>
                <a:srgbClr val="3333CC"/>
              </a:buClr>
              <a:buSzPct val="60000"/>
              <a:buFont typeface="Wingdings" pitchFamily="2" charset="2"/>
              <a:buChar char="n"/>
            </a:pPr>
            <a:r>
              <a:rPr lang="ru-RU" sz="2400" u="sng" dirty="0" smtClean="0">
                <a:solidFill>
                  <a:srgbClr val="000000"/>
                </a:solidFill>
                <a:latin typeface="Tahoma"/>
              </a:rPr>
              <a:t>Правило </a:t>
            </a:r>
            <a:r>
              <a:rPr lang="ru-RU" sz="2400" u="sng" dirty="0">
                <a:solidFill>
                  <a:srgbClr val="000000"/>
                </a:solidFill>
                <a:latin typeface="Tahoma"/>
              </a:rPr>
              <a:t>3.</a:t>
            </a:r>
            <a:r>
              <a:rPr lang="ru-RU" sz="2400" dirty="0">
                <a:solidFill>
                  <a:srgbClr val="000000"/>
                </a:solidFill>
                <a:latin typeface="Tahoma"/>
              </a:rPr>
              <a:t> Для урока физкультуры необходима спортивная </a:t>
            </a:r>
            <a:r>
              <a:rPr lang="ru-RU" sz="2400" dirty="0" smtClean="0">
                <a:solidFill>
                  <a:srgbClr val="000000"/>
                </a:solidFill>
                <a:latin typeface="Tahoma"/>
              </a:rPr>
              <a:t>форма. </a:t>
            </a:r>
            <a:endParaRPr lang="ru-RU" sz="2400" dirty="0" smtClean="0"/>
          </a:p>
        </p:txBody>
      </p:sp>
      <p:pic>
        <p:nvPicPr>
          <p:cNvPr id="7172" name="Picture 4" descr="j04150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016375"/>
            <a:ext cx="2717800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http://im4-tub-ru.yandex.net/i?id=268997777-69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3786" y="1614408"/>
            <a:ext cx="4293614" cy="27289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1368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6870700" cy="1295400"/>
          </a:xfrm>
        </p:spPr>
        <p:txBody>
          <a:bodyPr/>
          <a:lstStyle/>
          <a:p>
            <a:pPr eaLnBrk="1" hangingPunct="1"/>
            <a:r>
              <a:rPr lang="ru-RU" sz="3200" b="1" dirty="0" smtClean="0"/>
              <a:t>Техника безопасности на уроках физкультуры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5791200" cy="5257800"/>
          </a:xfrm>
        </p:spPr>
        <p:txBody>
          <a:bodyPr/>
          <a:lstStyle/>
          <a:p>
            <a:pPr lvl="0" eaLnBrk="1" hangingPunct="1"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spcBef>
                <a:spcPct val="0"/>
              </a:spcBef>
              <a:buNone/>
            </a:pPr>
            <a:endParaRPr lang="ru-RU" sz="2400" u="sng" dirty="0" smtClean="0">
              <a:solidFill>
                <a:srgbClr val="000000"/>
              </a:solidFill>
              <a:latin typeface="Tahoma"/>
            </a:endParaRPr>
          </a:p>
          <a:p>
            <a:pPr lvl="0" eaLnBrk="1" hangingPunct="1">
              <a:spcBef>
                <a:spcPct val="0"/>
              </a:spcBef>
              <a:buNone/>
            </a:pPr>
            <a:r>
              <a:rPr lang="ru-RU" sz="2400" u="sng" dirty="0" smtClean="0">
                <a:solidFill>
                  <a:srgbClr val="000000"/>
                </a:solidFill>
                <a:latin typeface="Tahoma"/>
              </a:rPr>
              <a:t>Правило 4.</a:t>
            </a:r>
            <a:r>
              <a:rPr lang="ru-RU" sz="2400" dirty="0" smtClean="0">
                <a:solidFill>
                  <a:srgbClr val="000000"/>
                </a:solidFill>
                <a:latin typeface="Tahoma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ahoma"/>
              </a:rPr>
              <a:t>Начиная занятие, необходимо  сделать разминку, чтобы подготовить организм и предохранить его от получения травмы.</a:t>
            </a:r>
          </a:p>
        </p:txBody>
      </p:sp>
      <p:pic>
        <p:nvPicPr>
          <p:cNvPr id="7172" name="Picture 4" descr="j04150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200" y="4648200"/>
            <a:ext cx="1955800" cy="2044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 descr="DSC088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1447800"/>
            <a:ext cx="3860800" cy="2895600"/>
          </a:xfrm>
          <a:prstGeom prst="rect">
            <a:avLst/>
          </a:prstGeom>
        </p:spPr>
      </p:pic>
      <p:pic>
        <p:nvPicPr>
          <p:cNvPr id="5124" name="Picture 4" descr="http://im3-tub-ru.yandex.net/i?id=466023258-01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1828800"/>
            <a:ext cx="2955925" cy="1809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9352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j031877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0"/>
            <a:ext cx="3108325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80975" y="2420938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ru-RU" i="1" dirty="0" smtClean="0">
                <a:solidFill>
                  <a:srgbClr val="3399FF"/>
                </a:solidFill>
              </a:rPr>
              <a:t>   </a:t>
            </a:r>
            <a:endParaRPr lang="ru-RU" i="1" dirty="0" smtClean="0">
              <a:solidFill>
                <a:schemeClr val="folHlink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1" y="2819400"/>
            <a:ext cx="54864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3600" dirty="0" smtClean="0"/>
              <a:t>Чтоб здоровым быть сполна</a:t>
            </a:r>
            <a:br>
              <a:rPr lang="ru-RU" sz="3600" dirty="0" smtClean="0"/>
            </a:br>
            <a:r>
              <a:rPr lang="ru-RU" sz="3600" dirty="0" smtClean="0"/>
              <a:t>Физкультура всем нужна.</a:t>
            </a:r>
            <a:br>
              <a:rPr lang="ru-RU" sz="3600" dirty="0" smtClean="0"/>
            </a:br>
            <a:r>
              <a:rPr lang="ru-RU" sz="3600" dirty="0" smtClean="0"/>
              <a:t>Для начала по порядку -</a:t>
            </a:r>
            <a:br>
              <a:rPr lang="ru-RU" sz="3600" dirty="0" smtClean="0"/>
            </a:br>
            <a:r>
              <a:rPr lang="ru-RU" sz="3600" dirty="0" smtClean="0"/>
              <a:t>Утром сделаем зарядку!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36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098" name="Picture 2" descr="http://im2-tub-ru.yandex.net/i?id=222503394-50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337457"/>
            <a:ext cx="2209800" cy="23676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6065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667000"/>
            <a:ext cx="8077200" cy="3886200"/>
          </a:xfrm>
        </p:spPr>
        <p:txBody>
          <a:bodyPr/>
          <a:lstStyle/>
          <a:p>
            <a:r>
              <a:rPr lang="ru-RU" sz="2800" dirty="0" smtClean="0"/>
              <a:t>Чтоб успешно развиваться</a:t>
            </a:r>
            <a:br>
              <a:rPr lang="ru-RU" sz="2800" dirty="0" smtClean="0"/>
            </a:br>
            <a:r>
              <a:rPr lang="ru-RU" sz="2800" dirty="0" smtClean="0"/>
              <a:t>Нужно спортом заниматься</a:t>
            </a:r>
            <a:br>
              <a:rPr lang="ru-RU" sz="2800" dirty="0" smtClean="0"/>
            </a:br>
            <a:r>
              <a:rPr lang="ru-RU" sz="2800" dirty="0" smtClean="0"/>
              <a:t>От занятий физкультурой</a:t>
            </a:r>
            <a:br>
              <a:rPr lang="ru-RU" sz="2800" dirty="0" smtClean="0"/>
            </a:br>
            <a:r>
              <a:rPr lang="ru-RU" sz="2800" dirty="0" smtClean="0"/>
              <a:t>Будет стройная фигура</a:t>
            </a:r>
          </a:p>
          <a:p>
            <a:r>
              <a:rPr lang="ru-RU" sz="2800" dirty="0" smtClean="0"/>
              <a:t>Будем вместе мы играть</a:t>
            </a:r>
            <a:br>
              <a:rPr lang="ru-RU" sz="2800" dirty="0" smtClean="0"/>
            </a:br>
            <a:r>
              <a:rPr lang="ru-RU" sz="2800" dirty="0" smtClean="0"/>
              <a:t>Бегать, прыгать и скакать</a:t>
            </a:r>
            <a:br>
              <a:rPr lang="ru-RU" sz="2800" dirty="0" smtClean="0"/>
            </a:br>
            <a:r>
              <a:rPr lang="ru-RU" sz="2800" dirty="0" smtClean="0"/>
              <a:t>Чтобы было веселее</a:t>
            </a:r>
            <a:br>
              <a:rPr lang="ru-RU" sz="2800" dirty="0" smtClean="0"/>
            </a:br>
            <a:r>
              <a:rPr lang="ru-RU" sz="2800" dirty="0" smtClean="0"/>
              <a:t>Мяч возьмем мы поскорее.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2466" name="Picture 2" descr="http://im0-tub-ru.yandex.net/i?id=137223993-2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059" y="609600"/>
            <a:ext cx="1959425" cy="1143000"/>
          </a:xfrm>
          <a:prstGeom prst="rect">
            <a:avLst/>
          </a:prstGeom>
          <a:noFill/>
        </p:spPr>
      </p:pic>
      <p:pic>
        <p:nvPicPr>
          <p:cNvPr id="3074" name="Picture 2" descr="http://im6-tub-ru.yandex.net/i?id=209848616-05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3810000"/>
            <a:ext cx="2950210" cy="2190750"/>
          </a:xfrm>
          <a:prstGeom prst="rect">
            <a:avLst/>
          </a:prstGeom>
          <a:noFill/>
        </p:spPr>
      </p:pic>
      <p:pic>
        <p:nvPicPr>
          <p:cNvPr id="3076" name="Picture 4" descr="http://im2-tub-ru.yandex.net/i?id=56112391-40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38800" y="361950"/>
            <a:ext cx="24384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28800"/>
            <a:ext cx="8382000" cy="3657600"/>
          </a:xfrm>
        </p:spPr>
        <p:txBody>
          <a:bodyPr/>
          <a:lstStyle/>
          <a:p>
            <a:endParaRPr lang="ru-RU" sz="2800" dirty="0" smtClean="0"/>
          </a:p>
          <a:p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В руки мы возьмём скакалку</a:t>
            </a:r>
            <a:br>
              <a:rPr lang="ru-RU" sz="2800" dirty="0" smtClean="0"/>
            </a:br>
            <a:r>
              <a:rPr lang="ru-RU" sz="2800" dirty="0" smtClean="0"/>
              <a:t>Обруч, кубик или палку.</a:t>
            </a:r>
            <a:br>
              <a:rPr lang="ru-RU" sz="2800" dirty="0" smtClean="0"/>
            </a:br>
            <a:r>
              <a:rPr lang="ru-RU" sz="2800" dirty="0" smtClean="0"/>
              <a:t>Все движения разучим</a:t>
            </a:r>
            <a:br>
              <a:rPr lang="ru-RU" sz="2800" dirty="0" smtClean="0"/>
            </a:br>
            <a:r>
              <a:rPr lang="ru-RU" sz="2800" dirty="0" smtClean="0"/>
              <a:t>Станем крепче мы и лучше. </a:t>
            </a:r>
          </a:p>
          <a:p>
            <a:pPr>
              <a:buNone/>
            </a:pPr>
            <a:r>
              <a:rPr lang="ru-RU" sz="2800" dirty="0" smtClean="0"/>
              <a:t>Обруч, кубики помогут</a:t>
            </a:r>
            <a:br>
              <a:rPr lang="ru-RU" sz="2800" dirty="0" smtClean="0"/>
            </a:br>
            <a:r>
              <a:rPr lang="ru-RU" sz="2800" dirty="0" smtClean="0"/>
              <a:t>Гибкость нам развить немного</a:t>
            </a:r>
            <a:br>
              <a:rPr lang="ru-RU" sz="2800" dirty="0" smtClean="0"/>
            </a:br>
            <a:r>
              <a:rPr lang="ru-RU" sz="2800" dirty="0" smtClean="0"/>
              <a:t>Будем чаще наклоняться</a:t>
            </a:r>
            <a:br>
              <a:rPr lang="ru-RU" sz="2800" dirty="0" smtClean="0"/>
            </a:br>
            <a:r>
              <a:rPr lang="ru-RU" sz="2800" dirty="0" smtClean="0"/>
              <a:t>Приседать и нагибаться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6" name="Рисунок 5" descr="images (6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4526280"/>
            <a:ext cx="2743200" cy="2011680"/>
          </a:xfrm>
          <a:prstGeom prst="rect">
            <a:avLst/>
          </a:prstGeom>
        </p:spPr>
      </p:pic>
      <p:pic>
        <p:nvPicPr>
          <p:cNvPr id="2050" name="Picture 2" descr="http://im7-tub-ru.yandex.net/i?id=81579885-44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609600"/>
            <a:ext cx="1905000" cy="1428750"/>
          </a:xfrm>
          <a:prstGeom prst="rect">
            <a:avLst/>
          </a:prstGeom>
          <a:noFill/>
        </p:spPr>
      </p:pic>
      <p:pic>
        <p:nvPicPr>
          <p:cNvPr id="2052" name="Picture 4" descr="http://im2-tub-ru.yandex.net/i?id=178603528-05-72&amp;n=21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990600"/>
            <a:ext cx="1612900" cy="2419350"/>
          </a:xfrm>
          <a:prstGeom prst="rect">
            <a:avLst/>
          </a:prstGeom>
          <a:noFill/>
        </p:spPr>
      </p:pic>
      <p:pic>
        <p:nvPicPr>
          <p:cNvPr id="2054" name="Picture 6" descr="http://im5-tub-ru.yandex.net/i?id=65889483-41-72&amp;n=21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6600" y="914400"/>
            <a:ext cx="1657350" cy="22600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28600"/>
            <a:ext cx="8763000" cy="6400800"/>
          </a:xfrm>
        </p:spPr>
        <p:txBody>
          <a:bodyPr/>
          <a:lstStyle/>
          <a:p>
            <a:r>
              <a:rPr lang="ru-RU" sz="2800" dirty="0" smtClean="0"/>
              <a:t>Спорт для жизни очень важен.</a:t>
            </a:r>
            <a:br>
              <a:rPr lang="ru-RU" sz="2800" dirty="0" smtClean="0"/>
            </a:br>
            <a:r>
              <a:rPr lang="ru-RU" sz="2800" dirty="0" smtClean="0"/>
              <a:t>Он здоровье всем дает.</a:t>
            </a:r>
            <a:br>
              <a:rPr lang="ru-RU" sz="2800" dirty="0" smtClean="0"/>
            </a:br>
            <a:r>
              <a:rPr lang="ru-RU" sz="2800" dirty="0" smtClean="0"/>
              <a:t>На уроке физкультуры</a:t>
            </a:r>
            <a:br>
              <a:rPr lang="ru-RU" sz="2800" dirty="0" smtClean="0"/>
            </a:br>
            <a:r>
              <a:rPr lang="ru-RU" sz="2800" dirty="0" smtClean="0"/>
              <a:t>Узнаем мы про него.</a:t>
            </a:r>
            <a:br>
              <a:rPr lang="ru-RU" sz="2800" dirty="0" smtClean="0"/>
            </a:br>
            <a:r>
              <a:rPr lang="ru-RU" sz="2800" dirty="0" smtClean="0"/>
              <a:t>Мы играем в баскетбол,</a:t>
            </a:r>
            <a:br>
              <a:rPr lang="ru-RU" sz="2800" dirty="0" smtClean="0"/>
            </a:br>
            <a:r>
              <a:rPr lang="ru-RU" sz="2800" dirty="0" smtClean="0"/>
              <a:t>И футбол, и волейбол.</a:t>
            </a:r>
            <a:br>
              <a:rPr lang="ru-RU" sz="2800" dirty="0" smtClean="0"/>
            </a:br>
            <a:r>
              <a:rPr lang="ru-RU" sz="2800" dirty="0" smtClean="0"/>
              <a:t>Мы зарядку делаем,</a:t>
            </a:r>
            <a:br>
              <a:rPr lang="ru-RU" sz="2800" dirty="0" smtClean="0"/>
            </a:br>
            <a:r>
              <a:rPr lang="ru-RU" sz="2800" dirty="0" smtClean="0"/>
              <a:t>Приседаем, бегаем.</a:t>
            </a:r>
            <a:br>
              <a:rPr lang="ru-RU" sz="2800" dirty="0" smtClean="0"/>
            </a:br>
            <a:r>
              <a:rPr lang="ru-RU" sz="2800" dirty="0" smtClean="0"/>
              <a:t>Очень важен спорт для всех.</a:t>
            </a:r>
            <a:br>
              <a:rPr lang="ru-RU" sz="2800" dirty="0" smtClean="0"/>
            </a:br>
            <a:r>
              <a:rPr lang="ru-RU" sz="2800" dirty="0" smtClean="0"/>
              <a:t>Он – здоровье и успех.</a:t>
            </a:r>
            <a:br>
              <a:rPr lang="ru-RU" sz="2800" dirty="0" smtClean="0"/>
            </a:br>
            <a:endParaRPr lang="ru-RU" sz="2800" dirty="0" smtClean="0"/>
          </a:p>
          <a:p>
            <a:endParaRPr lang="ru-RU" sz="2800" dirty="0"/>
          </a:p>
        </p:txBody>
      </p:sp>
      <p:pic>
        <p:nvPicPr>
          <p:cNvPr id="8" name="Рисунок 7" descr="soccer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4495800"/>
            <a:ext cx="3276600" cy="2184400"/>
          </a:xfrm>
          <a:prstGeom prst="rect">
            <a:avLst/>
          </a:prstGeom>
        </p:spPr>
      </p:pic>
      <p:pic>
        <p:nvPicPr>
          <p:cNvPr id="1026" name="Picture 2" descr="http://im4-tub-ru.yandex.net/i?id=134027800-63-72&amp;n=21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838200"/>
            <a:ext cx="29464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316</Words>
  <Application>Microsoft Office PowerPoint</Application>
  <PresentationFormat>Экран (4:3)</PresentationFormat>
  <Paragraphs>104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1_Пастель</vt:lpstr>
      <vt:lpstr>Палитра</vt:lpstr>
      <vt:lpstr>2_Пастель</vt:lpstr>
      <vt:lpstr>Что такое физкультура? </vt:lpstr>
      <vt:lpstr>Слайд 2</vt:lpstr>
      <vt:lpstr>Физическая культура в Древней Греции</vt:lpstr>
      <vt:lpstr>Слайд 4</vt:lpstr>
      <vt:lpstr> Для чего нужна физкультура?</vt:lpstr>
      <vt:lpstr>Слайд 6</vt:lpstr>
      <vt:lpstr>Техника безопасности на уроках физкультуры</vt:lpstr>
      <vt:lpstr>Техника безопасности на уроках физкультуры</vt:lpstr>
      <vt:lpstr>Техника безопасности на уроках физкультуры</vt:lpstr>
      <vt:lpstr>Техника безопасности на уроках физкультуры</vt:lpstr>
      <vt:lpstr>   </vt:lpstr>
      <vt:lpstr>Слайд 12</vt:lpstr>
      <vt:lpstr>Слайд 13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физическая культура?</dc:title>
  <dc:creator/>
  <cp:lastModifiedBy>Няка</cp:lastModifiedBy>
  <cp:revision>29</cp:revision>
  <dcterms:created xsi:type="dcterms:W3CDTF">2006-08-16T00:00:00Z</dcterms:created>
  <dcterms:modified xsi:type="dcterms:W3CDTF">2013-09-16T19:41:01Z</dcterms:modified>
</cp:coreProperties>
</file>