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9" r:id="rId3"/>
    <p:sldId id="260" r:id="rId4"/>
    <p:sldId id="264" r:id="rId5"/>
    <p:sldId id="291" r:id="rId6"/>
    <p:sldId id="272" r:id="rId7"/>
    <p:sldId id="289" r:id="rId8"/>
    <p:sldId id="287" r:id="rId9"/>
    <p:sldId id="275" r:id="rId10"/>
    <p:sldId id="285" r:id="rId11"/>
    <p:sldId id="276" r:id="rId12"/>
    <p:sldId id="273" r:id="rId13"/>
    <p:sldId id="281" r:id="rId14"/>
    <p:sldId id="282" r:id="rId15"/>
    <p:sldId id="286" r:id="rId16"/>
    <p:sldId id="280" r:id="rId17"/>
    <p:sldId id="265" r:id="rId18"/>
    <p:sldId id="283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6666"/>
    <a:srgbClr val="006699"/>
    <a:srgbClr val="009999"/>
    <a:srgbClr val="CCFFCC"/>
    <a:srgbClr val="FFFFFF"/>
    <a:srgbClr val="FFFFCC"/>
    <a:srgbClr val="FF9999"/>
    <a:srgbClr val="FF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8EC0C-882B-47EC-B23D-68FD112D7AE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78860"/>
      </p:ext>
    </p:extLst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AD2D5-1280-4908-BAEB-5430C05D507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035955"/>
      </p:ext>
    </p:extLst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EE386-953F-4FEF-A861-818430AE810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202892"/>
      </p:ext>
    </p:extLst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EEE44-E7AD-4D3F-84F0-C7A8E831B3F7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75302"/>
      </p:ext>
    </p:extLst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D4557-EB22-47B4-8E54-34E79583131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129468"/>
      </p:ext>
    </p:extLst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00666-F2CD-4841-9E84-F0442D625B6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20840"/>
      </p:ext>
    </p:extLst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A6362-F2A4-4866-84EE-9365073EBCF1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19467"/>
      </p:ext>
    </p:extLst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23DCB-2C99-4991-86BF-3C32663DEBFC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771465"/>
      </p:ext>
    </p:extLst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A23B5-6446-4851-8D2F-AA979F2738F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860490"/>
      </p:ext>
    </p:extLst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CFC61-9A7A-4D3C-8F43-B241187D5D3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746039"/>
      </p:ext>
    </p:extLst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2555E-C28B-44B0-B8E3-7572B4299962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09029"/>
      </p:ext>
    </p:extLst>
  </p:cSld>
  <p:clrMapOvr>
    <a:masterClrMapping/>
  </p:clrMapOvr>
  <p:transition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8EC0C-882B-47EC-B23D-68FD112D7AE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05639"/>
      </p:ext>
    </p:extLst>
  </p:cSld>
  <p:clrMapOvr>
    <a:masterClrMapping/>
  </p:clrMapOvr>
  <p:transition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AD2D5-1280-4908-BAEB-5430C05D507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98157"/>
      </p:ext>
    </p:extLst>
  </p:cSld>
  <p:clrMapOvr>
    <a:masterClrMapping/>
  </p:clrMapOvr>
  <p:transition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EE386-953F-4FEF-A861-818430AE810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519865"/>
      </p:ext>
    </p:extLst>
  </p:cSld>
  <p:clrMapOvr>
    <a:masterClrMapping/>
  </p:clrMapOvr>
  <p:transition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EEE44-E7AD-4D3F-84F0-C7A8E831B3F7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13593"/>
      </p:ext>
    </p:extLst>
  </p:cSld>
  <p:clrMapOvr>
    <a:masterClrMapping/>
  </p:clrMapOvr>
  <p:transition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D4557-EB22-47B4-8E54-34E79583131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07989"/>
      </p:ext>
    </p:extLst>
  </p:cSld>
  <p:clrMapOvr>
    <a:masterClrMapping/>
  </p:clrMapOvr>
  <p:transition>
    <p:diamond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00666-F2CD-4841-9E84-F0442D625B6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628226"/>
      </p:ext>
    </p:extLst>
  </p:cSld>
  <p:clrMapOvr>
    <a:masterClrMapping/>
  </p:clrMapOvr>
  <p:transition>
    <p:diamond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A6362-F2A4-4866-84EE-9365073EBCF1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116568"/>
      </p:ext>
    </p:extLst>
  </p:cSld>
  <p:clrMapOvr>
    <a:masterClrMapping/>
  </p:clrMapOvr>
  <p:transition>
    <p:diamond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23DCB-2C99-4991-86BF-3C32663DEBFC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23375"/>
      </p:ext>
    </p:extLst>
  </p:cSld>
  <p:clrMapOvr>
    <a:masterClrMapping/>
  </p:clrMapOvr>
  <p:transition>
    <p:diamond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A23B5-6446-4851-8D2F-AA979F2738F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74839"/>
      </p:ext>
    </p:extLst>
  </p:cSld>
  <p:clrMapOvr>
    <a:masterClrMapping/>
  </p:clrMapOvr>
  <p:transition>
    <p:diamond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CFC61-9A7A-4D3C-8F43-B241187D5D3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60722"/>
      </p:ext>
    </p:extLst>
  </p:cSld>
  <p:clrMapOvr>
    <a:masterClrMapping/>
  </p:clrMapOvr>
  <p:transition>
    <p:diamond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2555E-C28B-44B0-B8E3-7572B4299962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79529"/>
      </p:ext>
    </p:extLst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7F82CC-293F-4DCB-BC4D-A00B1E58C843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7F82CC-293F-4DCB-BC4D-A00B1E58C843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5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\Desktop\урок3кл Корень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725" y="-352425"/>
            <a:ext cx="10077450" cy="756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4355812"/>
            <a:ext cx="403244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: Артемьева Н.А. учитель начальных классов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483768" y="5639219"/>
            <a:ext cx="2880320" cy="369332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С. Красные </a:t>
            </a:r>
            <a:r>
              <a:rPr lang="ru-RU" dirty="0" err="1" smtClean="0"/>
              <a:t>Четаи</a:t>
            </a:r>
            <a:r>
              <a:rPr lang="ru-RU" dirty="0" smtClean="0"/>
              <a:t> </a:t>
            </a:r>
            <a:r>
              <a:rPr lang="ru-RU" dirty="0" smtClean="0"/>
              <a:t>2020 </a:t>
            </a:r>
            <a:r>
              <a:rPr lang="ru-RU" dirty="0" smtClean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38112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0"/>
          <p:cNvSpPr>
            <a:spLocks noChangeArrowheads="1"/>
          </p:cNvSpPr>
          <p:nvPr/>
        </p:nvSpPr>
        <p:spPr bwMode="auto">
          <a:xfrm>
            <a:off x="0" y="74613"/>
            <a:ext cx="257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"</a:t>
            </a:r>
            <a:endParaRPr lang="ru-RU" sz="240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3" name="TextBox 24"/>
          <p:cNvSpPr txBox="1">
            <a:spLocks noChangeArrowheads="1"/>
          </p:cNvSpPr>
          <p:nvPr/>
        </p:nvSpPr>
        <p:spPr bwMode="auto">
          <a:xfrm>
            <a:off x="1066800" y="18288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Орфографическая минутка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75" y="1828800"/>
            <a:ext cx="8635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расная площадь, м</a:t>
            </a:r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роз, </a:t>
            </a:r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b="1" i="1" u="sng" dirty="0"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ия, м</a:t>
            </a:r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тро,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000" b="1" i="1" u="sng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ли</a:t>
            </a: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а, 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обез</a:t>
            </a:r>
            <a:r>
              <a:rPr lang="ru-RU" sz="40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яна.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4437112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 О  Р  Е  Н  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717032"/>
            <a:ext cx="1828800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955023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71" name="Text Box 83"/>
          <p:cNvSpPr txBox="1">
            <a:spLocks noChangeArrowheads="1"/>
          </p:cNvSpPr>
          <p:nvPr/>
        </p:nvSpPr>
        <p:spPr bwMode="auto">
          <a:xfrm>
            <a:off x="3124200" y="6477000"/>
            <a:ext cx="236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b="1">
                <a:solidFill>
                  <a:srgbClr val="663300"/>
                </a:solidFill>
              </a:rPr>
              <a:t/>
            </a:r>
            <a:br>
              <a:rPr lang="ru-RU" b="1">
                <a:solidFill>
                  <a:srgbClr val="663300"/>
                </a:solidFill>
              </a:rPr>
            </a:br>
            <a:r>
              <a:rPr lang="ru-RU" b="1">
                <a:solidFill>
                  <a:srgbClr val="663300"/>
                </a:solidFill>
              </a:rPr>
              <a:t/>
            </a:r>
            <a:br>
              <a:rPr lang="ru-RU" b="1">
                <a:solidFill>
                  <a:srgbClr val="663300"/>
                </a:solidFill>
              </a:rPr>
            </a:br>
            <a:endParaRPr lang="ru-RU" b="1">
              <a:solidFill>
                <a:srgbClr val="663300"/>
              </a:solidFill>
            </a:endParaRPr>
          </a:p>
        </p:txBody>
      </p:sp>
      <p:sp>
        <p:nvSpPr>
          <p:cNvPr id="10246" name="Прямоугольник 60"/>
          <p:cNvSpPr>
            <a:spLocks noChangeArrowheads="1"/>
          </p:cNvSpPr>
          <p:nvPr/>
        </p:nvSpPr>
        <p:spPr bwMode="auto">
          <a:xfrm>
            <a:off x="457200" y="3733800"/>
            <a:ext cx="8686800" cy="892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prstClr val="black"/>
              </a:solidFill>
            </a:endParaRPr>
          </a:p>
        </p:txBody>
      </p:sp>
      <p:pic>
        <p:nvPicPr>
          <p:cNvPr id="1028" name="Picture 4" descr="https://www.biovoicenews.com/wp-content/uploads/2017/06/tree-30904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4" y="30832"/>
            <a:ext cx="7836715" cy="670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урок3кл Корень\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94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</p:pic>
      <p:sp>
        <p:nvSpPr>
          <p:cNvPr id="2" name="Прямоугольник 1"/>
          <p:cNvSpPr/>
          <p:nvPr/>
        </p:nvSpPr>
        <p:spPr>
          <a:xfrm>
            <a:off x="6588223" y="2564904"/>
            <a:ext cx="1944215" cy="91440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82444" y="4077072"/>
            <a:ext cx="3161556" cy="2062103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6666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Начало, происхождение рода, поколения</a:t>
            </a:r>
            <a:endParaRPr lang="ru-RU" sz="3200" dirty="0">
              <a:solidFill>
                <a:srgbClr val="006666"/>
              </a:solidFill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800600" y="1124744"/>
            <a:ext cx="2363688" cy="2736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724128" y="1052736"/>
            <a:ext cx="720080" cy="1493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06940" y="764704"/>
            <a:ext cx="269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6666"/>
                </a:solidFill>
              </a:rPr>
              <a:t>Величина в</a:t>
            </a:r>
          </a:p>
          <a:p>
            <a:r>
              <a:rPr lang="ru-RU" sz="3200" dirty="0" smtClean="0">
                <a:solidFill>
                  <a:srgbClr val="006666"/>
                </a:solidFill>
              </a:rPr>
              <a:t>математике</a:t>
            </a:r>
            <a:endParaRPr lang="ru-RU" sz="32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63491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7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он порт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7173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67544" y="548680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БУДЕМ УЧИТЬСЯ:</a:t>
            </a:r>
          </a:p>
          <a:p>
            <a:endParaRPr lang="ru-RU" sz="3600" i="1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3600" i="1" u="sng" dirty="0" smtClean="0">
                <a:solidFill>
                  <a:schemeClr val="tx2">
                    <a:lumMod val="50000"/>
                  </a:schemeClr>
                </a:solidFill>
              </a:rPr>
              <a:t>1 .ОПРЕДЕЛЯТЬ ЛЕКСИЧЕСКОЕ  ЗНАЧЕНИЕ СЛОВА</a:t>
            </a:r>
          </a:p>
          <a:p>
            <a:r>
              <a:rPr lang="ru-RU" sz="3600" i="1" u="sng" dirty="0" smtClean="0">
                <a:solidFill>
                  <a:schemeClr val="tx2">
                    <a:lumMod val="50000"/>
                  </a:schemeClr>
                </a:solidFill>
              </a:rPr>
              <a:t>2.ПОДБИРАТЬ РОДСТВЕННЫЕ СЛОВА</a:t>
            </a:r>
          </a:p>
          <a:p>
            <a:r>
              <a:rPr lang="ru-RU" sz="3600" i="1" u="sng" dirty="0" smtClean="0">
                <a:solidFill>
                  <a:schemeClr val="tx2">
                    <a:lumMod val="50000"/>
                  </a:schemeClr>
                </a:solidFill>
              </a:rPr>
              <a:t>3.НАХОДИТЬ ОБЩУЮ ЧАСТЬ СЛОВ(КОРЕНЬ).</a:t>
            </a:r>
          </a:p>
          <a:p>
            <a:endParaRPr lang="ru-RU" sz="3200" dirty="0" smtClean="0">
              <a:solidFill>
                <a:srgbClr val="C00000"/>
              </a:solidFill>
            </a:endParaRPr>
          </a:p>
          <a:p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ы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293096"/>
            <a:ext cx="1872208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ПРОВЕРКА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осиновый</a:t>
            </a:r>
          </a:p>
          <a:p>
            <a:pPr marL="0" indent="0">
              <a:buNone/>
            </a:pPr>
            <a:r>
              <a:rPr lang="ru-RU" dirty="0" smtClean="0"/>
              <a:t>      осинник</a:t>
            </a:r>
          </a:p>
          <a:p>
            <a:pPr marL="0" indent="0">
              <a:buNone/>
            </a:pPr>
            <a:r>
              <a:rPr lang="ru-RU" dirty="0" smtClean="0"/>
              <a:t>      осинки</a:t>
            </a:r>
          </a:p>
          <a:p>
            <a:pPr marL="0" indent="0">
              <a:buNone/>
            </a:pPr>
            <a:r>
              <a:rPr lang="ru-RU" dirty="0" smtClean="0"/>
              <a:t>      осины</a:t>
            </a:r>
          </a:p>
          <a:p>
            <a:pPr marL="0" indent="0">
              <a:buNone/>
            </a:pPr>
            <a:r>
              <a:rPr lang="ru-RU" dirty="0" smtClean="0"/>
              <a:t>подосиновик</a:t>
            </a:r>
          </a:p>
          <a:p>
            <a:endParaRPr lang="ru-RU" dirty="0"/>
          </a:p>
        </p:txBody>
      </p:sp>
      <p:sp>
        <p:nvSpPr>
          <p:cNvPr id="6" name="Дуга 5"/>
          <p:cNvSpPr/>
          <p:nvPr/>
        </p:nvSpPr>
        <p:spPr>
          <a:xfrm rot="18967876">
            <a:off x="1109362" y="1538317"/>
            <a:ext cx="1052102" cy="1029062"/>
          </a:xfrm>
          <a:prstGeom prst="arc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18" y="2167973"/>
            <a:ext cx="847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11" y="2700758"/>
            <a:ext cx="847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018" y="3322382"/>
            <a:ext cx="847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168" y="3861048"/>
            <a:ext cx="847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E:\урок3кл Корень\ур3коре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4632"/>
            <a:ext cx="8712968" cy="65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564176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н порт.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324528" cy="7461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99592" y="764704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u="sng" dirty="0" smtClean="0"/>
              <a:t>18 октября.</a:t>
            </a:r>
          </a:p>
          <a:p>
            <a:r>
              <a:rPr lang="ru-RU" sz="4800" i="1" u="sng" dirty="0" smtClean="0"/>
              <a:t>Классная работа</a:t>
            </a:r>
            <a:r>
              <a:rPr lang="ru-RU" sz="4800" i="1" dirty="0" smtClean="0"/>
              <a:t>.</a:t>
            </a:r>
            <a:endParaRPr lang="ru-RU" sz="4800" i="1" dirty="0"/>
          </a:p>
        </p:txBody>
      </p:sp>
      <p:pic>
        <p:nvPicPr>
          <p:cNvPr id="6" name="Рисунок 5" descr="69490770_0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2800" y="3573016"/>
            <a:ext cx="3603024" cy="2952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348" y="1928802"/>
            <a:ext cx="55007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</a:p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  У </a:t>
            </a:r>
            <a:r>
              <a:rPr lang="ru-RU" sz="3200" u="sng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</a:p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Ученик                                                                                                         </a:t>
            </a:r>
            <a:endParaRPr lang="ru-RU" sz="32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урок3кл Корень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327"/>
            <a:ext cx="8856984" cy="66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1760" y="534794"/>
            <a:ext cx="6048672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 диктант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200763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урок3кл Корень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667" cy="685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6377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7450" cy="756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39806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урок3кл Корень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348"/>
            <a:ext cx="8734672" cy="655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2466374"/>
            <a:ext cx="324036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6113" y="3789040"/>
            <a:ext cx="5688632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ru-RU" sz="8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00893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АЛГОРИТМ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9011344" cy="478112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1.Подобрать </a:t>
            </a:r>
            <a:r>
              <a:rPr lang="ru-RU" sz="4000" b="1" dirty="0">
                <a:latin typeface="Times New Roman"/>
                <a:ea typeface="Calibri"/>
                <a:cs typeface="Times New Roman"/>
              </a:rPr>
              <a:t>однокоренные</a:t>
            </a:r>
            <a:r>
              <a:rPr lang="ru-RU" sz="4000" dirty="0">
                <a:latin typeface="Times New Roman"/>
                <a:ea typeface="Calibri"/>
                <a:cs typeface="Times New Roman"/>
              </a:rPr>
              <a:t> слова.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2. Выделить </a:t>
            </a:r>
            <a:r>
              <a:rPr lang="ru-RU" sz="4000" b="1" dirty="0" smtClean="0">
                <a:latin typeface="Times New Roman"/>
                <a:ea typeface="Calibri"/>
                <a:cs typeface="Times New Roman"/>
              </a:rPr>
              <a:t>общую главную</a:t>
            </a:r>
            <a:r>
              <a:rPr lang="ru-RU" sz="40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dirty="0">
                <a:latin typeface="Times New Roman"/>
                <a:ea typeface="Calibri"/>
                <a:cs typeface="Times New Roman"/>
              </a:rPr>
              <a:t>часть-</a:t>
            </a:r>
            <a:r>
              <a:rPr lang="ru-RU" sz="4000" b="1" dirty="0">
                <a:latin typeface="Times New Roman"/>
                <a:ea typeface="Calibri"/>
                <a:cs typeface="Times New Roman"/>
              </a:rPr>
              <a:t>корень.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latin typeface="Times New Roman"/>
                <a:ea typeface="Calibri"/>
                <a:cs typeface="Times New Roman"/>
              </a:rPr>
              <a:t>3.Корень в однокоренных словах пишется </a:t>
            </a:r>
            <a:r>
              <a:rPr lang="ru-RU" sz="4000" b="1" dirty="0">
                <a:latin typeface="Times New Roman"/>
                <a:ea typeface="Calibri"/>
                <a:cs typeface="Times New Roman"/>
              </a:rPr>
              <a:t>одинаково.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5661248"/>
            <a:ext cx="17281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Арка 4"/>
          <p:cNvSpPr/>
          <p:nvPr/>
        </p:nvSpPr>
        <p:spPr>
          <a:xfrm>
            <a:off x="1824527" y="5661248"/>
            <a:ext cx="972108" cy="432048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60996" y="5661248"/>
            <a:ext cx="17281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12767" y="5661248"/>
            <a:ext cx="17281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Арка 7"/>
          <p:cNvSpPr/>
          <p:nvPr/>
        </p:nvSpPr>
        <p:spPr>
          <a:xfrm>
            <a:off x="5612387" y="5618108"/>
            <a:ext cx="972108" cy="432048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Арка 8"/>
          <p:cNvSpPr/>
          <p:nvPr/>
        </p:nvSpPr>
        <p:spPr>
          <a:xfrm>
            <a:off x="3706053" y="5618108"/>
            <a:ext cx="972108" cy="432048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3706053" y="5708237"/>
            <a:ext cx="790854" cy="82042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1933773" y="5782004"/>
            <a:ext cx="753616" cy="79288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5651140" y="5722003"/>
            <a:ext cx="753616" cy="79288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21381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учитель\Desktop\урок3кл Корень\урок3 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65160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учитель\Desktop\урок3кл Корень\урок3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784976" cy="658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13438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урок3кл Корень\ур3ре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" y="0"/>
            <a:ext cx="91382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556792"/>
            <a:ext cx="288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193" y="2097729"/>
            <a:ext cx="288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91680" y="4581128"/>
            <a:ext cx="13681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69903" y="3143430"/>
            <a:ext cx="2426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3661511"/>
            <a:ext cx="2880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07463" y="5647928"/>
            <a:ext cx="13681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64632" y="4581128"/>
            <a:ext cx="136815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/>
          <p:cNvSpPr/>
          <p:nvPr/>
        </p:nvSpPr>
        <p:spPr>
          <a:xfrm>
            <a:off x="1882552" y="4581128"/>
            <a:ext cx="914400" cy="914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лыбающееся лицо 11"/>
          <p:cNvSpPr/>
          <p:nvPr/>
        </p:nvSpPr>
        <p:spPr>
          <a:xfrm>
            <a:off x="3474159" y="4581128"/>
            <a:ext cx="914400" cy="914400"/>
          </a:xfrm>
          <a:prstGeom prst="smileyFace">
            <a:avLst>
              <a:gd name="adj" fmla="val 10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лыбающееся лицо 12"/>
          <p:cNvSpPr/>
          <p:nvPr/>
        </p:nvSpPr>
        <p:spPr>
          <a:xfrm>
            <a:off x="2571591" y="5642311"/>
            <a:ext cx="914400" cy="914400"/>
          </a:xfrm>
          <a:prstGeom prst="smileyFace">
            <a:avLst>
              <a:gd name="adj" fmla="val -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0105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9433048" cy="5458618"/>
          </a:xfrm>
        </p:spPr>
        <p:txBody>
          <a:bodyPr/>
          <a:lstStyle/>
          <a:p>
            <a:pPr algn="l"/>
            <a:r>
              <a:rPr lang="ru-RU" dirty="0"/>
              <a:t>Сегодня на уроке я узнал </a:t>
            </a:r>
            <a:r>
              <a:rPr lang="ru-RU" dirty="0" smtClean="0"/>
              <a:t>…</a:t>
            </a:r>
            <a:br>
              <a:rPr lang="ru-RU" dirty="0" smtClean="0"/>
            </a:br>
            <a:r>
              <a:rPr lang="ru-RU" dirty="0" smtClean="0"/>
              <a:t>Урок </a:t>
            </a:r>
            <a:r>
              <a:rPr lang="ru-RU" dirty="0"/>
              <a:t>заставил </a:t>
            </a:r>
            <a:r>
              <a:rPr lang="ru-RU" dirty="0" smtClean="0"/>
              <a:t>меня</a:t>
            </a:r>
            <a:br>
              <a:rPr lang="ru-RU" dirty="0" smtClean="0"/>
            </a:br>
            <a:r>
              <a:rPr lang="ru-RU" dirty="0" smtClean="0"/>
              <a:t> задуматься </a:t>
            </a:r>
            <a:r>
              <a:rPr lang="ru-RU" dirty="0"/>
              <a:t>о </a:t>
            </a:r>
            <a:r>
              <a:rPr lang="ru-RU" dirty="0" smtClean="0"/>
              <a:t>…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 понял, что …</a:t>
            </a:r>
            <a:br>
              <a:rPr lang="ru-RU" dirty="0"/>
            </a:br>
            <a:r>
              <a:rPr lang="ru-RU" dirty="0"/>
              <a:t>Мне было интересно,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потому </a:t>
            </a:r>
            <a:r>
              <a:rPr lang="ru-RU" dirty="0"/>
              <a:t>что</a:t>
            </a:r>
            <a:r>
              <a:rPr lang="ru-RU" dirty="0" smtClean="0"/>
              <a:t>…</a:t>
            </a:r>
            <a:br>
              <a:rPr lang="ru-RU" dirty="0" smtClean="0"/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5013176"/>
            <a:ext cx="8686800" cy="1112987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/>
              <a:t>Спиши </a:t>
            </a:r>
            <a:r>
              <a:rPr lang="ru-RU" sz="4000" b="1" dirty="0"/>
              <a:t>1 из высказываний </a:t>
            </a:r>
            <a:r>
              <a:rPr lang="ru-RU" sz="4000" b="1" dirty="0" smtClean="0"/>
              <a:t> </a:t>
            </a:r>
            <a:r>
              <a:rPr lang="ru-RU" sz="4000" b="1" dirty="0"/>
              <a:t>и </a:t>
            </a:r>
            <a:r>
              <a:rPr lang="ru-RU" sz="4000" b="1" dirty="0" smtClean="0"/>
              <a:t>продолжи </a:t>
            </a:r>
            <a:r>
              <a:rPr lang="ru-RU" sz="4000" b="1" dirty="0"/>
              <a:t>предложение </a:t>
            </a:r>
            <a:br>
              <a:rPr lang="ru-RU" sz="4000" b="1" dirty="0"/>
            </a:br>
            <a:endParaRPr lang="ru-RU" sz="4000" dirty="0" smtClean="0"/>
          </a:p>
          <a:p>
            <a:endParaRPr lang="ru-RU" sz="4000" dirty="0"/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60321730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0"/>
          <p:cNvSpPr>
            <a:spLocks noChangeArrowheads="1"/>
          </p:cNvSpPr>
          <p:nvPr/>
        </p:nvSpPr>
        <p:spPr bwMode="auto">
          <a:xfrm>
            <a:off x="0" y="74613"/>
            <a:ext cx="257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"</a:t>
            </a:r>
            <a:endParaRPr lang="ru-RU" sz="240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173" name="TextBox 24"/>
          <p:cNvSpPr txBox="1">
            <a:spLocks noChangeArrowheads="1"/>
          </p:cNvSpPr>
          <p:nvPr/>
        </p:nvSpPr>
        <p:spPr bwMode="auto">
          <a:xfrm>
            <a:off x="1066800" y="18288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132" name="TextBox 25"/>
          <p:cNvSpPr txBox="1">
            <a:spLocks noChangeArrowheads="1"/>
          </p:cNvSpPr>
          <p:nvPr/>
        </p:nvSpPr>
        <p:spPr bwMode="auto">
          <a:xfrm>
            <a:off x="128588" y="1320800"/>
            <a:ext cx="8534400" cy="200054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752528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выучить правила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стр.56,59 упр.133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1828800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67712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134632"/>
            <a:ext cx="8808980" cy="660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880" y="5517232"/>
            <a:ext cx="5256584" cy="954107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на листочек любые 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 цепочки однокоренных  слов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20107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8CA212-9DE8-46D7-91D3-73D57664A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4C4BDDD-53D9-43DB-AC4F-D47CFE57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969f580d940">
            <a:extLst>
              <a:ext uri="{FF2B5EF4-FFF2-40B4-BE49-F238E27FC236}">
                <a16:creationId xmlns:a16="http://schemas.microsoft.com/office/drawing/2014/main" xmlns="" id="{5B94A8A3-EF60-4AA9-81DF-1318AB2C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110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7" descr="Частый вертикальный">
            <a:extLst>
              <a:ext uri="{FF2B5EF4-FFF2-40B4-BE49-F238E27FC236}">
                <a16:creationId xmlns:a16="http://schemas.microsoft.com/office/drawing/2014/main" xmlns="" id="{D89B830F-5DFE-4900-A67E-388AEC63BB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788024" y="1772816"/>
            <a:ext cx="3456384" cy="226084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600" i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highlight>
                  <a:srgbClr val="FFFF00"/>
                </a:highlight>
                <a:cs typeface="Arial"/>
              </a:rPr>
              <a:t>Спасибо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600" i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highlight>
                  <a:srgbClr val="FFFF00"/>
                </a:highlight>
                <a:cs typeface="Arial"/>
              </a:rPr>
              <a:t>за урок </a:t>
            </a:r>
            <a:r>
              <a:rPr lang="ru-RU" sz="3600" b="1" i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cs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50754363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140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Оформление по умолчанию</vt:lpstr>
      <vt:lpstr>1_Оформление по умолчанию</vt:lpstr>
      <vt:lpstr>Презентация PowerPoint</vt:lpstr>
      <vt:lpstr>Орфографическая минутка</vt:lpstr>
      <vt:lpstr>Презентация PowerPoint</vt:lpstr>
      <vt:lpstr>Презентация PowerPoint</vt:lpstr>
      <vt:lpstr>ПРОВЕРКА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</vt:lpstr>
      <vt:lpstr>Презентация PowerPoint</vt:lpstr>
      <vt:lpstr>Презентация PowerPoint</vt:lpstr>
      <vt:lpstr>Презентация PowerPoint</vt:lpstr>
      <vt:lpstr>Сегодня на уроке я узнал … Урок заставил меня  задуматься о … Я понял, что … Мне было интересно,  потому что… </vt:lpstr>
      <vt:lpstr>Домашнее задание: выучить правила стр.56,59 упр.133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Оля</dc:creator>
  <cp:lastModifiedBy>Пользователь Windows</cp:lastModifiedBy>
  <cp:revision>70</cp:revision>
  <dcterms:created xsi:type="dcterms:W3CDTF">2016-10-26T19:36:33Z</dcterms:created>
  <dcterms:modified xsi:type="dcterms:W3CDTF">2021-01-22T10:26:51Z</dcterms:modified>
</cp:coreProperties>
</file>