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6" r:id="rId3"/>
    <p:sldId id="304" r:id="rId4"/>
    <p:sldId id="307" r:id="rId5"/>
    <p:sldId id="305" r:id="rId6"/>
    <p:sldId id="317" r:id="rId7"/>
    <p:sldId id="318" r:id="rId8"/>
    <p:sldId id="319" r:id="rId9"/>
    <p:sldId id="320" r:id="rId10"/>
    <p:sldId id="321" r:id="rId11"/>
    <p:sldId id="322" r:id="rId12"/>
    <p:sldId id="308" r:id="rId13"/>
    <p:sldId id="310" r:id="rId14"/>
    <p:sldId id="311" r:id="rId15"/>
    <p:sldId id="312" r:id="rId16"/>
    <p:sldId id="313" r:id="rId17"/>
    <p:sldId id="314" r:id="rId18"/>
    <p:sldId id="284" r:id="rId19"/>
    <p:sldId id="285" r:id="rId2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FF"/>
    <a:srgbClr val="33CC33"/>
    <a:srgbClr val="66FFFF"/>
    <a:srgbClr val="66FF66"/>
    <a:srgbClr val="D6009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7" d="100"/>
          <a:sy n="147" d="100"/>
        </p:scale>
        <p:origin x="-582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  <a:alpha val="9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499741"/>
          </a:xfrm>
        </p:spPr>
        <p:txBody>
          <a:bodyPr>
            <a:prstTxWarp prst="textInflate">
              <a:avLst/>
            </a:prstTxWarp>
            <a:noAutofit/>
          </a:bodyPr>
          <a:lstStyle/>
          <a:p>
            <a:r>
              <a:rPr lang="ru-RU" sz="6000" b="1" dirty="0" smtClean="0">
                <a:ln w="900" cmpd="sng">
                  <a:solidFill>
                    <a:srgbClr val="0000FF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Мертвое море </a:t>
            </a:r>
            <a:endParaRPr lang="ru-RU" sz="6000" b="1" dirty="0">
              <a:ln w="900" cmpd="sng">
                <a:solidFill>
                  <a:srgbClr val="0000FF">
                    <a:alpha val="55000"/>
                  </a:srgb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6516216" y="4371950"/>
            <a:ext cx="2627784" cy="77155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1200" normalizeH="0" baseline="0" noProof="0" dirty="0" smtClean="0">
                <a:ln w="900" cmpd="sng">
                  <a:solidFill>
                    <a:srgbClr val="0000FF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Зайцева Елена Владимировна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1200" normalizeH="0" baseline="0" noProof="0" dirty="0" smtClean="0">
                <a:ln w="900" cmpd="sng">
                  <a:solidFill>
                    <a:srgbClr val="0000FF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учитель географии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1200" normalizeH="0" baseline="0" noProof="0" dirty="0" smtClean="0">
                <a:ln w="900" cmpd="sng">
                  <a:solidFill>
                    <a:srgbClr val="0000FF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МБОУ г.Иркутска СОШ № 73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211710"/>
          </a:xfrm>
        </p:spPr>
        <p:txBody>
          <a:bodyPr>
            <a:noAutofit/>
          </a:bodyPr>
          <a:lstStyle/>
          <a:p>
            <a:r>
              <a:rPr lang="vi-VN" sz="2800" b="1" dirty="0" smtClean="0">
                <a:latin typeface="Times New Roman" pitchFamily="18" charset="0"/>
                <a:cs typeface="Times New Roman" pitchFamily="18" charset="0"/>
              </a:rPr>
              <a:t>Мёртвое </a:t>
            </a:r>
            <a:r>
              <a:rPr lang="vi-VN" sz="2800" b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vi-VN" sz="2800" b="1" dirty="0" smtClean="0">
                <a:latin typeface="Times New Roman" pitchFamily="18" charset="0"/>
                <a:cs typeface="Times New Roman" pitchFamily="18" charset="0"/>
              </a:rPr>
              <a:t>ре</a:t>
            </a:r>
            <a:r>
              <a:rPr lang="vi-VN" sz="28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vi-VN" sz="2800" b="1" dirty="0" smtClean="0">
                <a:latin typeface="Times New Roman" pitchFamily="18" charset="0"/>
                <a:cs typeface="Times New Roman" pitchFamily="18" charset="0"/>
              </a:rPr>
              <a:t>(также</a:t>
            </a:r>
            <a:r>
              <a:rPr lang="vi-VN" sz="2800" b="1" dirty="0" smtClean="0">
                <a:latin typeface="Times New Roman" pitchFamily="18" charset="0"/>
                <a:cs typeface="Times New Roman" pitchFamily="18" charset="0"/>
              </a:rPr>
              <a:t> Асфальтовое </a:t>
            </a:r>
            <a:r>
              <a:rPr lang="vi-VN" sz="2800" b="1" dirty="0" smtClean="0">
                <a:latin typeface="Times New Roman" pitchFamily="18" charset="0"/>
                <a:cs typeface="Times New Roman" pitchFamily="18" charset="0"/>
              </a:rPr>
              <a:t>море,</a:t>
            </a:r>
            <a:r>
              <a:rPr lang="vi-VN" sz="2800" b="1" dirty="0" smtClean="0">
                <a:latin typeface="Times New Roman" pitchFamily="18" charset="0"/>
                <a:cs typeface="Times New Roman" pitchFamily="18" charset="0"/>
              </a:rPr>
              <a:t> Содомское </a:t>
            </a:r>
            <a:r>
              <a:rPr lang="vi-VN" sz="2800" b="1" dirty="0" smtClean="0">
                <a:latin typeface="Times New Roman" pitchFamily="18" charset="0"/>
                <a:cs typeface="Times New Roman" pitchFamily="18" charset="0"/>
              </a:rPr>
              <a:t>море)</a:t>
            </a:r>
            <a:r>
              <a:rPr lang="vi-VN" sz="2800" b="1" dirty="0" smtClean="0">
                <a:latin typeface="Times New Roman" pitchFamily="18" charset="0"/>
                <a:cs typeface="Times New Roman" pitchFamily="18" charset="0"/>
              </a:rPr>
              <a:t> — бессточное солёное озеро на Ближнем Востоке, </a:t>
            </a:r>
            <a:r>
              <a:rPr lang="vi-VN" sz="2800" b="1" dirty="0" smtClean="0">
                <a:latin typeface="Times New Roman" pitchFamily="18" charset="0"/>
                <a:cs typeface="Times New Roman" pitchFamily="18" charset="0"/>
              </a:rPr>
              <a:t>располагающееся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м</a:t>
            </a:r>
            <a:r>
              <a:rPr lang="vi-VN" sz="2800" b="1" dirty="0" smtClean="0">
                <a:latin typeface="Times New Roman" pitchFamily="18" charset="0"/>
                <a:cs typeface="Times New Roman" pitchFamily="18" charset="0"/>
              </a:rPr>
              <a:t>ежду</a:t>
            </a:r>
            <a:r>
              <a:rPr lang="vi-VN" sz="2800" b="1" dirty="0" smtClean="0">
                <a:latin typeface="Times New Roman" pitchFamily="18" charset="0"/>
                <a:cs typeface="Times New Roman" pitchFamily="18" charset="0"/>
              </a:rPr>
              <a:t> Израилем,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vi-VN" sz="2800" b="1" dirty="0" smtClean="0">
                <a:latin typeface="Times New Roman" pitchFamily="18" charset="0"/>
                <a:cs typeface="Times New Roman" pitchFamily="18" charset="0"/>
              </a:rPr>
              <a:t>Иорданией</a:t>
            </a:r>
            <a:r>
              <a:rPr lang="vi-VN" sz="2800" b="1" dirty="0" smtClean="0">
                <a:latin typeface="Times New Roman" pitchFamily="18" charset="0"/>
                <a:cs typeface="Times New Roman" pitchFamily="18" charset="0"/>
              </a:rPr>
              <a:t> и Палестинской Автономией.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Body-05-191-p8-11-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75756" y="2211710"/>
            <a:ext cx="4392488" cy="29315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5958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Побережье озера является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самым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низким участком суши на Земле.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758505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Уровень воды в Мёртвом море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430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метров ниже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уровня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моря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(сентябрь 2015)  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падает со скоростью примерно 1 метр в год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a_2_uroven_300.jpg"/>
          <p:cNvPicPr>
            <a:picLocks noChangeAspect="1"/>
          </p:cNvPicPr>
          <p:nvPr/>
        </p:nvPicPr>
        <p:blipFill>
          <a:blip r:embed="rId2" cstate="print"/>
          <a:srcRect t="4320" b="11441"/>
          <a:stretch>
            <a:fillRect/>
          </a:stretch>
        </p:blipFill>
        <p:spPr>
          <a:xfrm>
            <a:off x="1952625" y="987574"/>
            <a:ext cx="5238750" cy="280831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2367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Длина моря 67 километров,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ширина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18 километров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самом широком месте, максимальная глубина 306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метров.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Объём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воды — 147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км³.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Mertvoe_more_5-700x400.jpg"/>
          <p:cNvPicPr>
            <a:picLocks noChangeAspect="1"/>
          </p:cNvPicPr>
          <p:nvPr/>
        </p:nvPicPr>
        <p:blipFill>
          <a:blip r:embed="rId2" cstate="print"/>
          <a:srcRect t="15490"/>
          <a:stretch>
            <a:fillRect/>
          </a:stretch>
        </p:blipFill>
        <p:spPr>
          <a:xfrm>
            <a:off x="1238250" y="1923678"/>
            <a:ext cx="6667500" cy="321982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1962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Мертвое море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– солёное озеро.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Солёность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составляет 300—310 ‰,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некоторые годы до 350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‰.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001_93939_9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26041" y="1382130"/>
            <a:ext cx="5691919" cy="376136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43558"/>
          </a:xfrm>
        </p:spPr>
        <p:txBody>
          <a:bodyPr>
            <a:noAutofit/>
          </a:bodyPr>
          <a:lstStyle/>
          <a:p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Официальные правила безопасного плавания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Мертвом море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076056" y="915566"/>
            <a:ext cx="4067944" cy="4155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Заходить в воду желательно спиной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 погружаться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очень медленно,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ложась на спину.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Огромная концентрация минералов в воде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не даст вам утонуть.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Рисунок 4" descr="30plaj_add1.jpg"/>
          <p:cNvPicPr>
            <a:picLocks noChangeAspect="1"/>
          </p:cNvPicPr>
          <p:nvPr/>
        </p:nvPicPr>
        <p:blipFill>
          <a:blip r:embed="rId2" cstate="print"/>
          <a:srcRect b="17800"/>
          <a:stretch>
            <a:fillRect/>
          </a:stretch>
        </p:blipFill>
        <p:spPr>
          <a:xfrm>
            <a:off x="539552" y="915566"/>
            <a:ext cx="4371381" cy="422793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43558"/>
          </a:xfrm>
        </p:spPr>
        <p:txBody>
          <a:bodyPr>
            <a:noAutofit/>
          </a:bodyPr>
          <a:lstStyle/>
          <a:p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Официальные правила безопасного плавания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Мертвом море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059832" y="843558"/>
            <a:ext cx="6084168" cy="4299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Нельзя плавать на животе.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Впрочем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это вам вряд ли удастся, так как тело человека приобретает в этих водах эффект пробки –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вас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все время будет выталкивать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поверхность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переворачивать на спину. Кстати, очень удобно: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просто лежать на поверхности воды или даже читать.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G_05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59582"/>
            <a:ext cx="3215660" cy="3600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43558"/>
          </a:xfrm>
        </p:spPr>
        <p:txBody>
          <a:bodyPr>
            <a:noAutofit/>
          </a:bodyPr>
          <a:lstStyle/>
          <a:p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Официальные правила безопасного плавания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Мертвом море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067944" y="915566"/>
            <a:ext cx="5076056" cy="4155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 пытаться нырнуть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достать ногами дно: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Мертвом море вы должны вести себя очень осторожно.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Дайвинг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и кувырки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допускаются.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Риск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заключается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возможности отравления при попадании воды в рот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слизистую оболочку глаз.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8-bereg-mertvogo-morya.jpg"/>
          <p:cNvPicPr>
            <a:picLocks noChangeAspect="1"/>
          </p:cNvPicPr>
          <p:nvPr/>
        </p:nvPicPr>
        <p:blipFill>
          <a:blip r:embed="rId2" cstate="print"/>
          <a:srcRect l="1393" t="17800" r="34208"/>
          <a:stretch>
            <a:fillRect/>
          </a:stretch>
        </p:blipFill>
        <p:spPr>
          <a:xfrm>
            <a:off x="0" y="1131590"/>
            <a:ext cx="4206955" cy="357986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43558"/>
          </a:xfrm>
        </p:spPr>
        <p:txBody>
          <a:bodyPr>
            <a:noAutofit/>
          </a:bodyPr>
          <a:lstStyle/>
          <a:p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Официальные правила безопасного плавания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Мертвом море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716016" y="915566"/>
            <a:ext cx="4427984" cy="4155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 пытаться заплывать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разрешенную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зону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купания.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ограничение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имеет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смысл: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некоторых местах содержание соли выше,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чем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других,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сила плавучести уменьшается.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1294656236_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36505"/>
            <a:ext cx="4788024" cy="315910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43558"/>
          </a:xfrm>
        </p:spPr>
        <p:txBody>
          <a:bodyPr>
            <a:noAutofit/>
          </a:bodyPr>
          <a:lstStyle/>
          <a:p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Официальные правила безопасного плавания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Мертвом море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923928" y="915566"/>
            <a:ext cx="5220072" cy="4155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Необходимо пить много воды: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лежа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воде,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многие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часто забывают,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что находятся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пустыне.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Влажность очень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низкая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 температура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высокая,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кроме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того,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солёная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вода высыхает.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Оставаться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Мертвом море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максимум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три часа.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shutterstock_456477835-614x395.jpg"/>
          <p:cNvPicPr>
            <a:picLocks noChangeAspect="1"/>
          </p:cNvPicPr>
          <p:nvPr/>
        </p:nvPicPr>
        <p:blipFill>
          <a:blip r:embed="rId2" cstate="print"/>
          <a:srcRect l="7368"/>
          <a:stretch>
            <a:fillRect/>
          </a:stretch>
        </p:blipFill>
        <p:spPr>
          <a:xfrm>
            <a:off x="0" y="1059582"/>
            <a:ext cx="4067497" cy="37528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43558"/>
          </a:xfrm>
        </p:spPr>
        <p:txBody>
          <a:bodyPr>
            <a:noAutofit/>
          </a:bodyPr>
          <a:lstStyle/>
          <a:p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Официальные правила безопасного плавания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Мертвом море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499992" y="915566"/>
            <a:ext cx="4644008" cy="4155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Нелишним будет взять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собой пляжную обувь: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из-за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чрезвычайно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высокого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содержания соли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Мертвом море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его берегу образуются соляные кристаллы,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которые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могут быть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острыми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 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2_mertvoe-more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902728"/>
            <a:ext cx="4139952" cy="424077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06769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Реки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Иордан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Муджиб</a:t>
            </a:r>
            <a:r>
              <a:rPr lang="ru-RU" sz="2800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являются крупными источниками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воды,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впадающих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Мёртвое море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 80% всех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вод), хотя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возле Мёртвого моря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есть небольшие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многолетние источники,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которые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образуют по краям заводи 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болота.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y6Lqm0VL_0_161_1024_608_x-lar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2487" y="2139702"/>
            <a:ext cx="5059027" cy="300379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34761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Другими более существенными источниками являются Вади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Дарадж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Драгот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Нахал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Аругот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Вади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Хаса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—впадающие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Мёртвое море.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p22829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5596" y="1419622"/>
            <a:ext cx="7272808" cy="368972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13970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Минералогический состав соли Мёртвого моря существенно отличается от состава соли других морей. Она содержит около 50,8 % хлорида магния, 14,4 % хлорида кальция, 30,4 % хлорида натрия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4,4 % хлорида калия.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rcRect t="25517"/>
          <a:stretch>
            <a:fillRect/>
          </a:stretch>
        </p:blipFill>
        <p:spPr>
          <a:xfrm>
            <a:off x="1547664" y="2131374"/>
            <a:ext cx="6048672" cy="30121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85167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Минералогический состав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позволил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Мёртвому морю превратиться в уникальный лечебный курорт, созданный природой и привлекающий миллионы туристов со всех уголков Земного шара.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mertvoe-mo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1924" y="1824877"/>
            <a:ext cx="5940152" cy="324271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795886"/>
            <a:ext cx="9144000" cy="129614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Кроме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уникального состава солей,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Мёртвое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море известно и своими целебными грязями, которые добываются со дна этого озера.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160619140349_dead_sea_624x351_epa_nocredi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7879" y="1"/>
            <a:ext cx="6748242" cy="379588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494801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протяжении последнего столетия природные ресурсы Мёртвого моря разрабатываются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всё нарастающей интенсивностью.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Промышленная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разработка минералов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использование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80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% впадающих в Мёртвое море притоков привели к резкому падению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уровня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грунтовых вод.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 последнее столетие уровень воды упал на 25 метров, и разрушительный процесс только прогрессирует.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199568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>
                <a:gd name="adj" fmla="val 73491"/>
              </a:avLst>
            </a:prstTxWarp>
            <a:spAutoFit/>
          </a:bodyPr>
          <a:lstStyle/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 Спасибо за внимание! </a:t>
            </a:r>
            <a:endParaRPr lang="ru-RU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2931787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Источники: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https://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www.bbc.com/russian/features/2016/06/160620_dead_sea_drying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https://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ru.wikipedia.org/wiki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https://www.tourprom.ru/articles/133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1230</TotalTime>
  <Words>368</Words>
  <Application>Microsoft Office PowerPoint</Application>
  <PresentationFormat>Экран (16:9)</PresentationFormat>
  <Paragraphs>69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 Мертвое море </vt:lpstr>
      <vt:lpstr>Мёртвое море  (также Асфальтовое море, Содомское море) — бессточное солёное озеро на Ближнем Востоке, располагающееся между Израилем,  Иорданией и Палестинской Автономией.</vt:lpstr>
      <vt:lpstr>Побережье озера является  самым низким участком суши на Земле.</vt:lpstr>
      <vt:lpstr>Длина моря 67 километров,  ширина 18 километров в самом широком месте, максимальная глубина 306 метров. Объём воды — 147 км³.</vt:lpstr>
      <vt:lpstr>Мертвое море – солёное озеро.  Солёность составляет 300—310 ‰,  в некоторые годы до 350 ‰. </vt:lpstr>
      <vt:lpstr>Официальные правила безопасного плавания  на Мертвом море:</vt:lpstr>
      <vt:lpstr>Официальные правила безопасного плавания  на Мертвом море:</vt:lpstr>
      <vt:lpstr>Официальные правила безопасного плавания  на Мертвом море:</vt:lpstr>
      <vt:lpstr>Официальные правила безопасного плавания  на Мертвом море:</vt:lpstr>
      <vt:lpstr>Официальные правила безопасного плавания  на Мертвом море:</vt:lpstr>
      <vt:lpstr>Официальные правила безопасного плавания  на Мертвом море:</vt:lpstr>
      <vt:lpstr>Реки Иордан и Муджиб являются крупными источниками воды, впадающих в Мёртвое море  (до 80% всех вод), хотя возле Мёртвого моря  есть небольшие многолетние источники,  которые образуют по краям заводи и болота. </vt:lpstr>
      <vt:lpstr>Другими более существенными источниками являются Вади Дарадж (Драгот) и Нахал Аругот, Вади Хаса —впадающие в Мёртвое море.</vt:lpstr>
      <vt:lpstr>Минералогический состав соли Мёртвого моря существенно отличается от состава соли других морей. Она содержит около 50,8 % хлорида магния, 14,4 % хлорида кальция, 30,4 % хлорида натрия  и 4,4 % хлорида калия. </vt:lpstr>
      <vt:lpstr>Минералогический состав позволил Мёртвому морю превратиться в уникальный лечебный курорт, созданный природой и привлекающий миллионы туристов со всех уголков Земного шара. </vt:lpstr>
      <vt:lpstr>Кроме уникального состава солей,  Мёртвое море известно и своими целебными грязями, которые добываются со дна этого озера. </vt:lpstr>
      <vt:lpstr>На протяжении последнего столетия природные ресурсы Мёртвого моря разрабатываются  со всё нарастающей интенсивностью.  Промышленная разработка минералов  и использование 80 % впадающих в Мёртвое море притоков привели к резкому падению  уровня грунтовых вод. За последнее столетие уровень воды упал на 25 метров, и разрушительный процесс только прогрессирует.</vt:lpstr>
      <vt:lpstr>Слайд 18</vt:lpstr>
      <vt:lpstr>Источники:  https://www.bbc.com/russian/features/2016/06/160620_dead_sea_drying  https://ru.wikipedia.org/wiki https://www.tourprom.ru/articles/133/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Озеро Чаны</dc:title>
  <dc:creator>BEST</dc:creator>
  <cp:lastModifiedBy>Lena</cp:lastModifiedBy>
  <cp:revision>187</cp:revision>
  <dcterms:created xsi:type="dcterms:W3CDTF">2017-03-14T02:00:52Z</dcterms:created>
  <dcterms:modified xsi:type="dcterms:W3CDTF">2021-01-30T16:30:45Z</dcterms:modified>
</cp:coreProperties>
</file>