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6" r:id="rId4"/>
    <p:sldId id="269" r:id="rId5"/>
    <p:sldId id="267" r:id="rId6"/>
    <p:sldId id="257" r:id="rId7"/>
    <p:sldId id="258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F090A5B-A0E3-4BCD-9E9C-51016D8E902C}" type="datetimeFigureOut">
              <a:rPr lang="ru-RU" smtClean="0"/>
              <a:pPr/>
              <a:t>08.02.2021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E18C312-1B55-4091-BE92-6F25E28D93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852936"/>
            <a:ext cx="7175351" cy="1793167"/>
          </a:xfrm>
        </p:spPr>
        <p:txBody>
          <a:bodyPr/>
          <a:lstStyle/>
          <a:p>
            <a:r>
              <a:rPr lang="ru-RU" dirty="0" smtClean="0"/>
              <a:t>РАЗВИТИЕ ПСИХИКИ</a:t>
            </a:r>
            <a:r>
              <a:rPr lang="en-US" dirty="0" smtClean="0"/>
              <a:t> </a:t>
            </a:r>
            <a:r>
              <a:rPr lang="ru-RU" dirty="0" smtClean="0"/>
              <a:t>И СОЗНАНИЯ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16632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МИНИСТЕРСТВО ВЫСШЕГО И СРЕДНЕГО СПЕЦИАЛЬНОГО ОБРАЗОВОНИЯ РЕСПУБЛИКИ УЗБЕКИСТАН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ТАШКЕНТСКИЙ ГОСУДАРСТВЕННЫЙ УНИВЕРСИТЕТ </a:t>
            </a:r>
            <a:br>
              <a:rPr lang="ru-RU" dirty="0"/>
            </a:br>
            <a:r>
              <a:rPr lang="ru-RU" dirty="0"/>
              <a:t>ИМЕНИ </a:t>
            </a:r>
            <a:r>
              <a:rPr lang="ru-RU" dirty="0" smtClean="0"/>
              <a:t>НИЗАМИ</a:t>
            </a:r>
            <a:endParaRPr lang="ru-RU" dirty="0"/>
          </a:p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>КАФЕДРА  </a:t>
            </a:r>
            <a:r>
              <a:rPr lang="ru-RU" dirty="0" smtClean="0"/>
              <a:t>ДИСТАНЦИОННОГО ОБРАЗОВАНИЯ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631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966666" cy="936104"/>
          </a:xfrm>
        </p:spPr>
        <p:txBody>
          <a:bodyPr/>
          <a:lstStyle/>
          <a:p>
            <a:pPr algn="ctr" hangingPunct="0"/>
            <a:r>
              <a:rPr lang="ru-RU" dirty="0"/>
              <a:t>План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340768"/>
            <a:ext cx="8280920" cy="5400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+mj-lt"/>
              <a:buAutoNum type="arabicPeriod"/>
            </a:pPr>
            <a:r>
              <a:rPr lang="ru-RU" sz="2800" dirty="0"/>
              <a:t>Основные этапы развития психики в филогенезе.</a:t>
            </a:r>
          </a:p>
          <a:p>
            <a:pPr marL="457200" indent="-457200" algn="l" hangingPunct="0">
              <a:buFont typeface="+mj-lt"/>
              <a:buAutoNum type="arabicPeriod"/>
            </a:pPr>
            <a:r>
              <a:rPr lang="ru-RU" sz="2800" dirty="0"/>
              <a:t>Инстинкты, навыки, интеллектуальное поведение.</a:t>
            </a:r>
          </a:p>
          <a:p>
            <a:pPr marL="457200" indent="-457200" algn="l" hangingPunct="0">
              <a:buFont typeface="+mj-lt"/>
              <a:buAutoNum type="arabicPeriod"/>
            </a:pPr>
            <a:r>
              <a:rPr lang="ru-RU" sz="2800" dirty="0"/>
              <a:t>Отличие психики человека и животных. Формирование высших психических функций и их структура.</a:t>
            </a:r>
          </a:p>
          <a:p>
            <a:pPr marL="457200" indent="-457200" algn="l" hangingPunct="0">
              <a:buFont typeface="+mj-lt"/>
              <a:buAutoNum type="arabicPeriod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1972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424936" cy="6048672"/>
          </a:xfrm>
        </p:spPr>
        <p:txBody>
          <a:bodyPr/>
          <a:lstStyle/>
          <a:p>
            <a:pPr algn="l"/>
            <a:r>
              <a:rPr lang="ru-RU" sz="2800" i="1" dirty="0">
                <a:effectLst/>
              </a:rPr>
              <a:t>Цель учебного </a:t>
            </a:r>
            <a:r>
              <a:rPr lang="ru-RU" sz="2800" i="1" dirty="0" smtClean="0">
                <a:effectLst/>
              </a:rPr>
              <a:t>занятия</a:t>
            </a:r>
            <a:r>
              <a:rPr lang="en-US" sz="2800" i="1" dirty="0">
                <a:effectLst/>
              </a:rPr>
              <a:t>:</a:t>
            </a:r>
            <a:r>
              <a:rPr lang="en-US" sz="2800" i="1" dirty="0" smtClean="0">
                <a:effectLst/>
              </a:rPr>
              <a:t/>
            </a:r>
            <a:br>
              <a:rPr lang="en-US" sz="2800" i="1" dirty="0" smtClean="0">
                <a:effectLst/>
              </a:rPr>
            </a:br>
            <a:r>
              <a:rPr lang="en-US" sz="2800" i="1" dirty="0" smtClean="0">
                <a:effectLst/>
              </a:rPr>
              <a:t/>
            </a:r>
            <a:br>
              <a:rPr lang="en-US" sz="2800" i="1" dirty="0" smtClean="0">
                <a:effectLst/>
              </a:rPr>
            </a:br>
            <a:r>
              <a:rPr lang="ru-RU" sz="2800" b="0" dirty="0" smtClean="0"/>
              <a:t>сформировать </a:t>
            </a:r>
            <a:r>
              <a:rPr lang="ru-RU" sz="2800" b="0" dirty="0"/>
              <a:t>целостное представление о самосознании личности.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en-US" sz="2800" i="1" dirty="0" smtClean="0">
                <a:effectLst/>
              </a:rPr>
              <a:t/>
            </a:r>
            <a:br>
              <a:rPr lang="en-US" sz="2800" i="1" dirty="0" smtClean="0">
                <a:effectLst/>
              </a:rPr>
            </a:br>
            <a:r>
              <a:rPr lang="ru-RU" sz="2800" i="1" dirty="0" smtClean="0">
                <a:effectLst/>
              </a:rPr>
              <a:t>Результаты </a:t>
            </a:r>
            <a:r>
              <a:rPr lang="ru-RU" sz="2800" i="1" dirty="0">
                <a:effectLst/>
              </a:rPr>
              <a:t>учебного </a:t>
            </a:r>
            <a:r>
              <a:rPr lang="ru-RU" sz="2800" i="1" dirty="0" smtClean="0">
                <a:effectLst/>
              </a:rPr>
              <a:t>занятия</a:t>
            </a:r>
            <a:r>
              <a:rPr lang="en-US" sz="2800" i="1" dirty="0">
                <a:effectLst/>
              </a:rPr>
              <a:t>.</a:t>
            </a:r>
            <a:r>
              <a:rPr lang="ru-RU" sz="2800" i="1" dirty="0" smtClean="0">
                <a:effectLst/>
              </a:rPr>
              <a:t/>
            </a:r>
            <a:br>
              <a:rPr lang="ru-RU" sz="2800" i="1" dirty="0" smtClean="0">
                <a:effectLst/>
              </a:rPr>
            </a:br>
            <a:r>
              <a:rPr lang="ru-RU" sz="2400" b="0" dirty="0" smtClean="0">
                <a:effectLst/>
              </a:rPr>
              <a:t>Студент </a:t>
            </a:r>
            <a:r>
              <a:rPr lang="ru-RU" sz="2400" b="0" dirty="0">
                <a:effectLst/>
              </a:rPr>
              <a:t>должен:</a:t>
            </a:r>
            <a:br>
              <a:rPr lang="ru-RU" sz="2400" b="0" dirty="0">
                <a:effectLst/>
              </a:rPr>
            </a:br>
            <a:r>
              <a:rPr lang="ru-RU" sz="2400" b="0" dirty="0" smtClean="0">
                <a:solidFill>
                  <a:srgbClr val="FF0000"/>
                </a:solidFill>
                <a:effectLst/>
              </a:rPr>
              <a:t>1. </a:t>
            </a:r>
            <a:r>
              <a:rPr lang="ru-RU" sz="2400" b="0" dirty="0" smtClean="0">
                <a:effectLst/>
              </a:rPr>
              <a:t>Знать </a:t>
            </a:r>
            <a:r>
              <a:rPr lang="ru-RU" sz="2400" b="0" dirty="0">
                <a:effectLst/>
              </a:rPr>
              <a:t>место данной темы лекции в общем </a:t>
            </a:r>
            <a:r>
              <a:rPr lang="ru-RU" sz="2400" b="0" dirty="0" smtClean="0">
                <a:effectLst/>
              </a:rPr>
              <a:t>курсе;</a:t>
            </a:r>
            <a:br>
              <a:rPr lang="ru-RU" sz="2400" b="0" dirty="0" smtClean="0">
                <a:effectLst/>
              </a:rPr>
            </a:br>
            <a:r>
              <a:rPr lang="ru-RU" sz="2400" b="0" dirty="0" smtClean="0">
                <a:solidFill>
                  <a:srgbClr val="FF0000"/>
                </a:solidFill>
                <a:effectLst/>
              </a:rPr>
              <a:t>2. </a:t>
            </a:r>
            <a:r>
              <a:rPr lang="ru-RU" sz="2400" b="0" dirty="0" smtClean="0">
                <a:effectLst/>
              </a:rPr>
              <a:t>Назвать </a:t>
            </a:r>
            <a:r>
              <a:rPr lang="ru-RU" sz="2400" b="0" dirty="0">
                <a:effectLst/>
              </a:rPr>
              <a:t>основные понятия и категории, необходимые для раскрытия данной темы, и дать им </a:t>
            </a:r>
            <a:r>
              <a:rPr lang="ru-RU" sz="2400" b="0" dirty="0" smtClean="0">
                <a:effectLst/>
              </a:rPr>
              <a:t>определение;</a:t>
            </a:r>
            <a:br>
              <a:rPr lang="ru-RU" sz="2400" b="0" dirty="0" smtClean="0">
                <a:effectLst/>
              </a:rPr>
            </a:br>
            <a:r>
              <a:rPr lang="ru-RU" sz="2400" b="0" dirty="0" smtClean="0">
                <a:solidFill>
                  <a:srgbClr val="FF0000"/>
                </a:solidFill>
                <a:effectLst/>
              </a:rPr>
              <a:t>3. </a:t>
            </a:r>
            <a:r>
              <a:rPr lang="ru-RU" sz="2400" b="0" dirty="0" smtClean="0">
                <a:effectLst/>
              </a:rPr>
              <a:t>Описать </a:t>
            </a:r>
            <a:r>
              <a:rPr lang="ru-RU" sz="2400" b="0" dirty="0">
                <a:effectLst/>
              </a:rPr>
              <a:t>основные психологические законы, выявленные в исследованиях в русле данной </a:t>
            </a:r>
            <a:r>
              <a:rPr lang="ru-RU" sz="2400" b="0" dirty="0" smtClean="0">
                <a:effectLst/>
              </a:rPr>
              <a:t>темы;</a:t>
            </a:r>
            <a:br>
              <a:rPr lang="ru-RU" sz="2400" b="0" dirty="0" smtClean="0">
                <a:effectLst/>
              </a:rPr>
            </a:br>
            <a:r>
              <a:rPr lang="ru-RU" sz="2400" b="0" dirty="0" smtClean="0">
                <a:solidFill>
                  <a:srgbClr val="FF0000"/>
                </a:solidFill>
                <a:effectLst/>
              </a:rPr>
              <a:t>4. </a:t>
            </a:r>
            <a:r>
              <a:rPr lang="ru-RU" sz="2400" b="0" dirty="0" smtClean="0">
                <a:effectLst/>
              </a:rPr>
              <a:t>Отличить </a:t>
            </a:r>
            <a:r>
              <a:rPr lang="ru-RU" sz="2400" b="0" dirty="0">
                <a:effectLst/>
              </a:rPr>
              <a:t>виды изучаемых явлений, и дать им краткую характеристику.</a:t>
            </a:r>
            <a:br>
              <a:rPr lang="ru-RU" sz="2400" b="0" dirty="0">
                <a:effectLst/>
              </a:rPr>
            </a:b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100654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7715304" cy="5500726"/>
          </a:xfrm>
        </p:spPr>
        <p:txBody>
          <a:bodyPr/>
          <a:lstStyle/>
          <a:p>
            <a:pPr algn="ctr" hangingPunct="0"/>
            <a:r>
              <a:rPr lang="ru-RU" dirty="0" smtClean="0"/>
              <a:t>Литература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sz="3600" dirty="0" smtClean="0"/>
              <a:t>1)</a:t>
            </a:r>
            <a:r>
              <a:rPr lang="ru-RU" sz="2800" b="0" dirty="0" smtClean="0"/>
              <a:t> </a:t>
            </a:r>
            <a:r>
              <a:rPr lang="ru-RU" sz="3600" b="0" dirty="0" err="1" smtClean="0"/>
              <a:t>Немов</a:t>
            </a:r>
            <a:r>
              <a:rPr lang="ru-RU" sz="3600" b="0" dirty="0" smtClean="0"/>
              <a:t> Р.С. Психология. Т.1. М., 1998.</a:t>
            </a:r>
            <a:r>
              <a:rPr lang="en-US" sz="3600" b="0" dirty="0" smtClean="0"/>
              <a:t/>
            </a:r>
            <a:br>
              <a:rPr lang="en-US" sz="3600" b="0" dirty="0" smtClean="0"/>
            </a:br>
            <a:r>
              <a:rPr lang="en-US" sz="3600" b="0" dirty="0" smtClean="0"/>
              <a:t>2)</a:t>
            </a:r>
            <a:r>
              <a:rPr lang="ru-RU" sz="3600" b="0" dirty="0" smtClean="0"/>
              <a:t> Леонтьев А.Н. Проблема развития психики. М., 1975.</a:t>
            </a:r>
            <a:br>
              <a:rPr lang="ru-RU" sz="3600" b="0" dirty="0" smtClean="0"/>
            </a:br>
            <a:r>
              <a:rPr lang="ru-RU" sz="3600" b="0" dirty="0" smtClean="0"/>
              <a:t> 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056784" cy="1152128"/>
          </a:xfrm>
        </p:spPr>
        <p:txBody>
          <a:bodyPr/>
          <a:lstStyle/>
          <a:p>
            <a:pPr algn="ctr"/>
            <a:r>
              <a:rPr lang="ru-RU" dirty="0" smtClean="0"/>
              <a:t>Основные</a:t>
            </a:r>
            <a:r>
              <a:rPr lang="en-US" dirty="0" smtClean="0"/>
              <a:t> </a:t>
            </a:r>
            <a:r>
              <a:rPr lang="ru-RU" dirty="0" smtClean="0"/>
              <a:t>понятия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2060848"/>
            <a:ext cx="8208912" cy="4536504"/>
          </a:xfrm>
        </p:spPr>
        <p:txBody>
          <a:bodyPr/>
          <a:lstStyle/>
          <a:p>
            <a:pPr marL="457200" indent="-457200" algn="l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u="sng" dirty="0"/>
              <a:t>Движущие силы развития</a:t>
            </a:r>
            <a:r>
              <a:rPr lang="ru-RU" dirty="0"/>
              <a:t> - цели, которые взрослые ставят перед собой в обучении и воспитании, а так же собственно детские потребности в самосовершенствовании.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dirty="0" smtClean="0"/>
              <a:t> </a:t>
            </a:r>
            <a:r>
              <a:rPr lang="ru-RU" u="sng" dirty="0"/>
              <a:t>Законы психического развития </a:t>
            </a:r>
            <a:r>
              <a:rPr lang="ru-RU" dirty="0"/>
              <a:t>- описывают изменения, происходящие в психологии и поведении человека при его переходе из одного возраста в другой, а так же причины таких изменений.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u="sng" dirty="0" smtClean="0"/>
              <a:t>Факторы </a:t>
            </a:r>
            <a:r>
              <a:rPr lang="ru-RU" u="sng" dirty="0"/>
              <a:t>развития </a:t>
            </a:r>
            <a:r>
              <a:rPr lang="ru-RU" dirty="0"/>
              <a:t>- система факторов, определяющих собой психическое и поведенческое развитие ребенка (содержание обучения и воспитания, педагогическая подготовка учителей, методы и средства обучения и воспитания и т.д.).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62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hangingPunct="0">
              <a:buNone/>
            </a:pPr>
            <a:r>
              <a:rPr lang="en-US" sz="4400" b="1" dirty="0" smtClean="0"/>
              <a:t>1. </a:t>
            </a:r>
            <a:r>
              <a:rPr lang="ru-RU" b="1" dirty="0" smtClean="0"/>
              <a:t>Основные </a:t>
            </a:r>
            <a:r>
              <a:rPr lang="ru-RU" b="1" dirty="0"/>
              <a:t>этапы развития психики в животном мире (А.Н. Леонтьев):</a:t>
            </a:r>
          </a:p>
          <a:p>
            <a:pPr marL="45720" indent="0" hangingPunct="0">
              <a:buNone/>
            </a:pPr>
            <a:r>
              <a:rPr lang="ru-RU" dirty="0"/>
              <a:t>	1. Стадия элементарной сенсорной психики (чувствительность) - реагирование только на отдельные свойства предметов внешнего мира (черви, беспозвоночные).</a:t>
            </a:r>
          </a:p>
          <a:p>
            <a:pPr marL="45720" indent="0" hangingPunct="0">
              <a:buNone/>
            </a:pPr>
            <a:r>
              <a:rPr lang="ru-RU" dirty="0"/>
              <a:t>	2. Стадия перцептивной психики - реагирование на предметы в целом (позвоночные).</a:t>
            </a:r>
          </a:p>
          <a:p>
            <a:pPr marL="45720" indent="0" hangingPunct="0">
              <a:buNone/>
            </a:pPr>
            <a:r>
              <a:rPr lang="ru-RU" dirty="0"/>
              <a:t>	3. Стадия интеллекта - отражение меж предметных связей (высшие животные</a:t>
            </a:r>
            <a:r>
              <a:rPr lang="ru-RU" dirty="0" smtClean="0"/>
              <a:t>).</a:t>
            </a:r>
            <a:r>
              <a:rPr lang="en-US" dirty="0" smtClean="0"/>
              <a:t> </a:t>
            </a:r>
            <a:r>
              <a:rPr lang="en-US" sz="2400" b="1" dirty="0" smtClean="0"/>
              <a:t>3.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4960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45720" indent="0" hangingPunct="0">
              <a:buNone/>
            </a:pPr>
            <a:r>
              <a:rPr lang="en-US" sz="4000" b="1" dirty="0" smtClean="0"/>
              <a:t>2. </a:t>
            </a:r>
            <a:r>
              <a:rPr lang="ru-RU" b="1" dirty="0" smtClean="0"/>
              <a:t>Развитие </a:t>
            </a:r>
            <a:r>
              <a:rPr lang="ru-RU" b="1" dirty="0"/>
              <a:t>форм поведения в филогенезе:</a:t>
            </a:r>
          </a:p>
          <a:p>
            <a:pPr hangingPunct="0"/>
            <a:r>
              <a:rPr lang="ru-RU" dirty="0"/>
              <a:t>	1) </a:t>
            </a:r>
            <a:r>
              <a:rPr lang="ru-RU" u="sng" dirty="0"/>
              <a:t>Инстинкты</a:t>
            </a:r>
            <a:r>
              <a:rPr lang="ru-RU" dirty="0"/>
              <a:t> - врожденные виды поведения, передающиеся по наследству и возникающие в результате естественного созревания организма. Инстинктивное поведение осуществляется по определенной жесткой программе и мало изменяется под влиянием приобретенного опыта.</a:t>
            </a:r>
          </a:p>
          <a:p>
            <a:pPr hangingPunct="0"/>
            <a:r>
              <a:rPr lang="ru-RU" dirty="0"/>
              <a:t>	2) </a:t>
            </a:r>
            <a:r>
              <a:rPr lang="ru-RU" u="sng" dirty="0"/>
              <a:t>Навыки</a:t>
            </a:r>
            <a:r>
              <a:rPr lang="ru-RU" dirty="0"/>
              <a:t> - приобретенные в результате научения, автоматически осуществляемые движения, неизменно приводящие к вполне определенному результату. Навык не требует сознательного контроля и специальных волевых усилий для его осуществления.</a:t>
            </a:r>
          </a:p>
          <a:p>
            <a:pPr hangingPunct="0"/>
            <a:r>
              <a:rPr lang="ru-RU" dirty="0"/>
              <a:t>	3) </a:t>
            </a:r>
            <a:r>
              <a:rPr lang="ru-RU" u="sng" dirty="0"/>
              <a:t>Интеллектуальное поведение</a:t>
            </a:r>
            <a:r>
              <a:rPr lang="ru-RU" dirty="0"/>
              <a:t> - тип поведения, являющийся вершиной психического развития животных и выражающийся в умении решать некоторые наглядно-действенные задачи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88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5832807"/>
              </p:ext>
            </p:extLst>
          </p:nvPr>
        </p:nvGraphicFramePr>
        <p:xfrm>
          <a:off x="395536" y="116632"/>
          <a:ext cx="7920880" cy="65408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09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Животные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Человек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12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Инстинктивно-биологическая жизнедеятельность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1. Деятельность направляется познавательной потребностью и потребностью общения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158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2. Нет совместной деятельности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2. Каждое действие приобретает смысл для людей лишь в силу того места, которое оно занимает в их совместной деятельности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12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3. Руководствуется наглядными впечатлениями, действует в рамках наглядной ситуации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3. Абстрагирует, проникает в связи и отношения вещей, устанавливает причинную зависимость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12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4. Типично наследственно закрепленные программы поведения (инстинкты)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4. Передача и закрепление опыта через социальные средства общения (язык)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5158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5. Могут использовать вспомогательные средства, орудия, но не сохраняют их впрок, не используют орудия постоянно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5. Изготовление и сохранение орудий труда, передача их последующим поколениям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2127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6. Приспосабливаются к окружающей среде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6. Преобразует внешний мир в соответствии со своими потребностями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14469"/>
            <a:ext cx="648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3.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7096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hangingPunct="0"/>
            <a:r>
              <a:rPr lang="ru-RU" dirty="0"/>
              <a:t>Уровень психического развития определяется совокупностью способностей, знаний, навыков и умений, имеющихся у данного человека в сравнении с достаточно большой, представительной группой и других людей или самим собой в иной период жизни. </a:t>
            </a:r>
          </a:p>
        </p:txBody>
      </p:sp>
      <p:pic>
        <p:nvPicPr>
          <p:cNvPr id="1026" name="Picture 2" descr="D:\luunatik\images\мода\b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924944"/>
            <a:ext cx="1873266" cy="279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64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hangingPunct="0"/>
            <a:r>
              <a:rPr lang="ru-RU" dirty="0"/>
              <a:t>	Условиями развития являются факторы, от которых зависит психическое развитие человека. В условия развития входят люди, окружающие данного человека с детства, отношения между ними, предметы материальной и духовной культуры. </a:t>
            </a:r>
          </a:p>
        </p:txBody>
      </p:sp>
      <p:pic>
        <p:nvPicPr>
          <p:cNvPr id="2050" name="Picture 2" descr="D:\luunatik\images\мода\1366016687_tumblr_lj4sz9bqus1qdo3lco1_5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84984"/>
            <a:ext cx="3006180" cy="2254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9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hangingPunct="0"/>
            <a:r>
              <a:rPr lang="ru-RU" dirty="0"/>
              <a:t>	Факторами развития являются система факторов, определяющих собой психическое и поведенческое развитие ребенка (содержание обучения и воспитания, педагогическая подготовка учителей, методы и средства обучения и воспитания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302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</TotalTime>
  <Words>330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Georgia</vt:lpstr>
      <vt:lpstr>Times New Roman</vt:lpstr>
      <vt:lpstr>Trebuchet MS</vt:lpstr>
      <vt:lpstr>Воздушный поток</vt:lpstr>
      <vt:lpstr>РАЗВИТИЕ ПСИХИКИ И СОЗНАНИЯ</vt:lpstr>
      <vt:lpstr>План</vt:lpstr>
      <vt:lpstr>Цель учебного занятия:  сформировать целостное представление о самосознании личности.  Результаты учебного занятия. Студент должен: 1. Знать место данной темы лекции в общем курсе; 2. Назвать основные понятия и категории, необходимые для раскрытия данной темы, и дать им определение; 3. Описать основные психологические законы, выявленные в исследованиях в русле данной темы; 4. Отличить виды изучаемых явлений, и дать им краткую характеристику. </vt:lpstr>
      <vt:lpstr>Литература     1) Немов Р.С. Психология. Т.1. М., 1998. 2) Леонтьев А.Н. Проблема развития психики. М., 1975.   </vt:lpstr>
      <vt:lpstr>Основные понятия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ПСИХИКИ</dc:title>
  <dc:creator>SAMSUNG</dc:creator>
  <cp:lastModifiedBy>ADMIN</cp:lastModifiedBy>
  <cp:revision>12</cp:revision>
  <dcterms:created xsi:type="dcterms:W3CDTF">2015-01-19T04:12:49Z</dcterms:created>
  <dcterms:modified xsi:type="dcterms:W3CDTF">2021-02-08T16:27:32Z</dcterms:modified>
</cp:coreProperties>
</file>