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90" r:id="rId3"/>
    <p:sldId id="258" r:id="rId4"/>
    <p:sldId id="291" r:id="rId5"/>
    <p:sldId id="267" r:id="rId6"/>
    <p:sldId id="280" r:id="rId7"/>
    <p:sldId id="270" r:id="rId8"/>
    <p:sldId id="272" r:id="rId9"/>
    <p:sldId id="275" r:id="rId10"/>
    <p:sldId id="283" r:id="rId11"/>
    <p:sldId id="284" r:id="rId12"/>
    <p:sldId id="289" r:id="rId13"/>
    <p:sldId id="295" r:id="rId14"/>
    <p:sldId id="293" r:id="rId15"/>
    <p:sldId id="29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BD3"/>
    <a:srgbClr val="E6E3D0"/>
    <a:srgbClr val="E1DEC5"/>
    <a:srgbClr val="5CC0CA"/>
    <a:srgbClr val="A63693"/>
    <a:srgbClr val="3C1CC4"/>
    <a:srgbClr val="1ED21A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4" autoAdjust="0"/>
    <p:restoredTop sz="94728" autoAdjust="0"/>
  </p:normalViewPr>
  <p:slideViewPr>
    <p:cSldViewPr>
      <p:cViewPr varScale="1">
        <p:scale>
          <a:sx n="74" d="100"/>
          <a:sy n="74" d="100"/>
        </p:scale>
        <p:origin x="8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2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1027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1028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6" name="Group 1029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1030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19" name="Line 1031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0" name="Line 1032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1" name="Line 1033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2" name="Line 1034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3" name="Line 1035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4" name="Line 1036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5" name="Line 1037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6" name="Line 1038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7" name="Line 1039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8" name="Line 1040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29" name="Line 1041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0" name="Line 1042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1" name="Line 1043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2" name="Line 1044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3" name="Line 1045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4" name="Line 1046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" name="Line 1047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6" name="Line 1048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7" name="Line 1049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8" name="Line 1050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9" name="Line 1051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0" name="Line 1052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1" name="Line 1053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2" name="Line 1054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3" name="Line 1055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4" name="Line 1056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5" name="Line 1057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6" name="Line 1058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7" name="Line 1059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8" name="Line 1060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49" name="Line 1061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0" name="Line 1062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" name="Line 1063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2" name="Line 1064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3" name="Line 1065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4" name="Line 1066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5" name="Line 1067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6" name="Line 1068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7" name="Line 1069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8" name="Line 1070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9" name="Line 1071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0" name="Line 1072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1" name="Line 1073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2" name="Line 1074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3" name="Line 1075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4" name="Line 1076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5" name="Line 1077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6" name="Line 1078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7" name="Line 1079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68" name="Line 1080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17" name="Line 1081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6" name="Group 1082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1083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Line 1084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Line 1085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Arc 1086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1087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1088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" name="Line 1089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" name="Arc 1090"/>
              <p:cNvSpPr>
                <a:spLocks/>
              </p:cNvSpPr>
              <p:nvPr/>
            </p:nvSpPr>
            <p:spPr bwMode="ltGray">
              <a:xfrm rot="5400000">
                <a:off x="5097" y="3347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52291" name="Rectangle 1091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2292" name="Rectangle 1092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9" name="Rectangle 109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109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Rectangle 109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1A3709-50A1-4000-A0F3-CE67C43B7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35B36-B40B-4144-A6DD-C121D7E3F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8E5FB-6DB9-49F8-B58A-BCF1E23F8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8988D-5005-489B-A219-DF9179CA57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B9384-770B-416C-AE86-81F8A5C28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7533A-4421-43D6-9B7A-577121AFCD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E6783-DB60-47F8-A36D-4FE6029E7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59687-4285-49A7-827C-C876A6A714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D91214-E7C4-4838-BBCC-CAABBA9C3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7F1256-3368-4102-9968-8EE9EB906D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40202-2053-474F-BC0C-940DD7CDAD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693CE-2EDF-43DB-B252-D52BE67A8A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58C49-A5BF-4902-B5F5-9ECB703E5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00600" y="19050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838200" y="4038600"/>
            <a:ext cx="7772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F917-31C2-4155-A328-E57504AD8E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304800"/>
            <a:ext cx="80010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A5AA8-1A91-479F-B126-64AD9014F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2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1039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51205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06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07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08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09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0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1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2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3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4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5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6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7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8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19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0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1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2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3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4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5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6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grpSp>
            <p:nvGrpSpPr>
              <p:cNvPr id="1040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51228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29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0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1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2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3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4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5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6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7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8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39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0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1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2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3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4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5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6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7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8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49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0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1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2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3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4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5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51256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512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12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35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51260" name="Line 60"/>
              <p:cNvSpPr>
                <a:spLocks noChangeShapeType="1"/>
              </p:cNvSpPr>
              <p:nvPr/>
            </p:nvSpPr>
            <p:spPr bwMode="ltGray">
              <a:xfrm flipH="1">
                <a:off x="96" y="1038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262" name="Arc 62"/>
              <p:cNvSpPr>
                <a:spLocks/>
              </p:cNvSpPr>
              <p:nvPr/>
            </p:nvSpPr>
            <p:spPr bwMode="ltGray">
              <a:xfrm flipH="1">
                <a:off x="218" y="916"/>
                <a:ext cx="238" cy="240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1265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66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67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F08CCCA-7083-4CDA-87B1-D6F69F7042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ransition spd="med" advClick="0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8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7" Type="http://schemas.openxmlformats.org/officeDocument/2006/relationships/image" Target="../media/image9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5500702"/>
            <a:ext cx="6143668" cy="1924050"/>
          </a:xfrm>
        </p:spPr>
        <p:txBody>
          <a:bodyPr/>
          <a:lstStyle/>
          <a:p>
            <a:pPr algn="ctr" eaLnBrk="1" hangingPunct="1"/>
            <a:r>
              <a:rPr lang="ru-RU" sz="18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Автор:</a:t>
            </a:r>
          </a:p>
          <a:p>
            <a:pPr algn="ctr" eaLnBrk="1" hangingPunct="1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учитель информатики  МБОУ УСОШ №4 </a:t>
            </a:r>
          </a:p>
          <a:p>
            <a:pPr algn="ctr" eaLnBrk="1" hangingPunct="1"/>
            <a:r>
              <a:rPr lang="ru-RU" sz="16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75000"/>
                  </a:schemeClr>
                </a:solidFill>
                <a:latin typeface="Bookman Old Style" pitchFamily="18" charset="0"/>
                <a:cs typeface="Arial" pitchFamily="34" charset="0"/>
              </a:rPr>
              <a:t>Савкин К.И.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1285852" y="214290"/>
            <a:ext cx="6705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4400" dirty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Информация и информационные </a:t>
            </a:r>
            <a:r>
              <a:rPr lang="ru-RU" sz="4400" dirty="0" smtClean="0">
                <a:ln>
                  <a:solidFill>
                    <a:schemeClr val="accent4">
                      <a:lumMod val="60000"/>
                      <a:lumOff val="4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latin typeface="Bookman Old Style" pitchFamily="18" charset="0"/>
              </a:rPr>
              <a:t>процессы</a:t>
            </a:r>
            <a:endParaRPr lang="ru-RU" sz="4400" dirty="0"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31746" name="Picture 2" descr="https://clipart-best.com/img/laptop/laptop-clip-art-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143116"/>
            <a:ext cx="4261671" cy="32861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3568" y="2404277"/>
            <a:ext cx="7772400" cy="436406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Восприятие информации человеком</a:t>
            </a:r>
          </a:p>
        </p:txBody>
      </p:sp>
      <p:sp>
        <p:nvSpPr>
          <p:cNvPr id="77829" name="Rectangle 1029"/>
          <p:cNvSpPr>
            <a:spLocks noChangeArrowheads="1"/>
          </p:cNvSpPr>
          <p:nvPr/>
        </p:nvSpPr>
        <p:spPr bwMode="auto">
          <a:xfrm>
            <a:off x="3391041" y="2863199"/>
            <a:ext cx="2357454" cy="500066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 smtClean="0"/>
              <a:t>Окружающий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/>
              <a:t>мир</a:t>
            </a:r>
          </a:p>
        </p:txBody>
      </p:sp>
      <p:sp>
        <p:nvSpPr>
          <p:cNvPr id="77830" name="Line 1030"/>
          <p:cNvSpPr>
            <a:spLocks noChangeShapeType="1"/>
          </p:cNvSpPr>
          <p:nvPr/>
        </p:nvSpPr>
        <p:spPr bwMode="auto">
          <a:xfrm>
            <a:off x="4499992" y="3417626"/>
            <a:ext cx="3769" cy="424063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77831" name="Rectangle 1031"/>
          <p:cNvSpPr>
            <a:spLocks noChangeArrowheads="1"/>
          </p:cNvSpPr>
          <p:nvPr/>
        </p:nvSpPr>
        <p:spPr bwMode="auto">
          <a:xfrm>
            <a:off x="2524193" y="3842413"/>
            <a:ext cx="396044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lvl="0" algn="ctr"/>
            <a:r>
              <a:rPr lang="ru-RU" sz="1400" b="1" dirty="0">
                <a:solidFill>
                  <a:srgbClr val="40458C"/>
                </a:solidFill>
              </a:rPr>
              <a:t>Органы чувств</a:t>
            </a:r>
          </a:p>
          <a:p>
            <a:pPr lvl="0" algn="ctr"/>
            <a:r>
              <a:rPr lang="ru-RU" sz="1400" b="1" i="1" dirty="0" smtClean="0">
                <a:solidFill>
                  <a:srgbClr val="40458C"/>
                </a:solidFill>
              </a:rPr>
              <a:t>Зрение </a:t>
            </a:r>
            <a:r>
              <a:rPr lang="ru-RU" sz="1400" b="1" i="1" dirty="0">
                <a:solidFill>
                  <a:srgbClr val="40458C"/>
                </a:solidFill>
              </a:rPr>
              <a:t>Вкус </a:t>
            </a:r>
            <a:r>
              <a:rPr lang="ru-RU" sz="1400" b="1" i="1" dirty="0" smtClean="0">
                <a:solidFill>
                  <a:srgbClr val="40458C"/>
                </a:solidFill>
              </a:rPr>
              <a:t> </a:t>
            </a:r>
            <a:r>
              <a:rPr lang="ru-RU" sz="1400" b="1" i="1" dirty="0">
                <a:solidFill>
                  <a:srgbClr val="40458C"/>
                </a:solidFill>
              </a:rPr>
              <a:t>Обоняние </a:t>
            </a:r>
            <a:r>
              <a:rPr lang="ru-RU" sz="1400" b="1" i="1" dirty="0" smtClean="0">
                <a:solidFill>
                  <a:srgbClr val="40458C"/>
                </a:solidFill>
              </a:rPr>
              <a:t>Осязание Слух</a:t>
            </a:r>
            <a:endParaRPr lang="ru-RU" sz="1400" b="1" i="1" dirty="0">
              <a:solidFill>
                <a:srgbClr val="40458C"/>
              </a:solidFill>
            </a:endParaRPr>
          </a:p>
        </p:txBody>
      </p:sp>
      <p:sp>
        <p:nvSpPr>
          <p:cNvPr id="77833" name="Line 1033"/>
          <p:cNvSpPr>
            <a:spLocks noChangeShapeType="1"/>
          </p:cNvSpPr>
          <p:nvPr/>
        </p:nvSpPr>
        <p:spPr bwMode="auto">
          <a:xfrm flipH="1">
            <a:off x="3131839" y="4833012"/>
            <a:ext cx="333441" cy="348587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77834" name="Line 1034"/>
          <p:cNvSpPr>
            <a:spLocks noChangeShapeType="1"/>
          </p:cNvSpPr>
          <p:nvPr/>
        </p:nvSpPr>
        <p:spPr bwMode="auto">
          <a:xfrm>
            <a:off x="4499992" y="4834148"/>
            <a:ext cx="0" cy="347451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77835" name="Line 1035"/>
          <p:cNvSpPr>
            <a:spLocks noChangeShapeType="1"/>
          </p:cNvSpPr>
          <p:nvPr/>
        </p:nvSpPr>
        <p:spPr bwMode="auto">
          <a:xfrm>
            <a:off x="5822735" y="4756812"/>
            <a:ext cx="405449" cy="424787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77837" name="Rectangle 1037"/>
          <p:cNvSpPr>
            <a:spLocks noChangeArrowheads="1"/>
          </p:cNvSpPr>
          <p:nvPr/>
        </p:nvSpPr>
        <p:spPr bwMode="auto">
          <a:xfrm>
            <a:off x="2555776" y="5517232"/>
            <a:ext cx="3960440" cy="57876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/>
              <a:t>Мозг человека (память)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101763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</a:rPr>
              <a:t>Информацию мы начинаем получать с момента рождения. Получая информацию, мы учимся разговаривать, играть, читать. Вопросы, ответы, просьбы, смех и слезы – все это информация. Общение людей друг с другом </a:t>
            </a:r>
            <a:r>
              <a:rPr lang="ru-RU" sz="1800" b="1" dirty="0" smtClean="0">
                <a:solidFill>
                  <a:srgbClr val="002060"/>
                </a:solidFill>
              </a:rPr>
              <a:t>связано </a:t>
            </a:r>
            <a:r>
              <a:rPr lang="ru-RU" sz="1800" b="1" dirty="0">
                <a:solidFill>
                  <a:srgbClr val="002060"/>
                </a:solidFill>
              </a:rPr>
              <a:t>с получением информации. Любая совместная деятельность людей (работа, игра, учеба, спорт) невозможна без обмена информацией. Информация, получаемая человеком, обычно касается каких-то предметов или нас самих и связана с событиями, которые происходят в окружающем нас мире. </a:t>
            </a: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utoUpdateAnimBg="0"/>
      <p:bldP spid="77829" grpId="0" animBg="1" autoUpdateAnimBg="0"/>
      <p:bldP spid="77830" grpId="0" animBg="1"/>
      <p:bldP spid="77831" grpId="0" animBg="1" autoUpdateAnimBg="0"/>
      <p:bldP spid="77833" grpId="0" animBg="1"/>
      <p:bldP spid="77834" grpId="0" animBg="1"/>
      <p:bldP spid="77835" grpId="0" animBg="1"/>
      <p:bldP spid="77837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152400"/>
            <a:ext cx="7772400" cy="76200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rPr>
              <a:t>Информация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307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27584" y="876300"/>
            <a:ext cx="7620000" cy="14478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000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это сведения, которые человек получает в общении с природой и обществом с помощью своих органов чувств.</a:t>
            </a:r>
          </a:p>
        </p:txBody>
      </p:sp>
      <p:pic>
        <p:nvPicPr>
          <p:cNvPr id="30745" name="Picture 25" descr="Копия Bd09246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3801" y="1682750"/>
            <a:ext cx="1495425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3" name="Picture 43" descr="Hm00382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832306"/>
            <a:ext cx="1259160" cy="1012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8" name="Picture 78" descr="Bd05198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99234" y="1632227"/>
            <a:ext cx="763762" cy="113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9" name="Picture 79" descr="Obj06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3747" y="1600200"/>
            <a:ext cx="1650256" cy="113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066" y="1739993"/>
            <a:ext cx="1279491" cy="12317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90800" y="3546358"/>
            <a:ext cx="4044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Bookman Old Style" panose="02050604050505020204" pitchFamily="18" charset="0"/>
              </a:rPr>
              <a:t>Свойства информации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811" y="4180895"/>
            <a:ext cx="9144000" cy="1734774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2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700"/>
                            </p:stCondLst>
                            <p:childTnLst>
                              <p:par>
                                <p:cTn id="19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30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2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30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700"/>
                            </p:stCondLst>
                            <p:childTnLst>
                              <p:par>
                                <p:cTn id="27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30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 advAuto="30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382000" cy="7620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Bookman Old Style" panose="02050604050505020204" pitchFamily="18" charset="0"/>
              </a:rPr>
              <a:t>Представление информации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>
            <a:off x="4495800" y="1066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543471" y="1143000"/>
            <a:ext cx="7769225" cy="838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Язык </a:t>
            </a:r>
            <a:r>
              <a:rPr lang="ru-RU" dirty="0">
                <a:solidFill>
                  <a:srgbClr val="002060"/>
                </a:solidFill>
              </a:rPr>
              <a:t>– символьная система представления и обмена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           информацией</a:t>
            </a:r>
          </a:p>
        </p:txBody>
      </p:sp>
      <p:sp>
        <p:nvSpPr>
          <p:cNvPr id="80903" name="Rectangle 7"/>
          <p:cNvSpPr>
            <a:spLocks noChangeArrowheads="1"/>
          </p:cNvSpPr>
          <p:nvPr/>
        </p:nvSpPr>
        <p:spPr bwMode="auto">
          <a:xfrm>
            <a:off x="800101" y="2614684"/>
            <a:ext cx="2667000" cy="2209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Естественные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языки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русский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английский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китайский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и другие</a:t>
            </a:r>
          </a:p>
        </p:txBody>
      </p:sp>
      <p:sp>
        <p:nvSpPr>
          <p:cNvPr id="80904" name="Rectangle 8"/>
          <p:cNvSpPr>
            <a:spLocks noChangeArrowheads="1"/>
          </p:cNvSpPr>
          <p:nvPr/>
        </p:nvSpPr>
        <p:spPr bwMode="auto">
          <a:xfrm>
            <a:off x="4884732" y="2590800"/>
            <a:ext cx="3429000" cy="2133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Формальные языки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язык математики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язык музыки</a:t>
            </a:r>
          </a:p>
          <a:p>
            <a:pPr algn="ctr">
              <a:buFontTx/>
              <a:buChar char="•"/>
            </a:pPr>
            <a:r>
              <a:rPr lang="ru-RU" dirty="0">
                <a:solidFill>
                  <a:srgbClr val="002060"/>
                </a:solidFill>
              </a:rPr>
              <a:t> язык химии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и другие</a:t>
            </a:r>
          </a:p>
        </p:txBody>
      </p:sp>
      <p:sp>
        <p:nvSpPr>
          <p:cNvPr id="80905" name="Rectangle 9"/>
          <p:cNvSpPr>
            <a:spLocks noChangeArrowheads="1"/>
          </p:cNvSpPr>
          <p:nvPr/>
        </p:nvSpPr>
        <p:spPr bwMode="auto">
          <a:xfrm>
            <a:off x="304800" y="5312391"/>
            <a:ext cx="2057400" cy="76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  </a:t>
            </a:r>
            <a:r>
              <a:rPr lang="ru-RU" sz="2000" b="1" dirty="0">
                <a:solidFill>
                  <a:srgbClr val="002060"/>
                </a:solidFill>
              </a:rPr>
              <a:t>Устная форма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(речь)</a:t>
            </a:r>
          </a:p>
        </p:txBody>
      </p:sp>
      <p:sp>
        <p:nvSpPr>
          <p:cNvPr id="80906" name="Rectangle 10"/>
          <p:cNvSpPr>
            <a:spLocks noChangeArrowheads="1"/>
          </p:cNvSpPr>
          <p:nvPr/>
        </p:nvSpPr>
        <p:spPr bwMode="auto">
          <a:xfrm>
            <a:off x="2590800" y="5312391"/>
            <a:ext cx="2667000" cy="76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/>
              <a:t> </a:t>
            </a:r>
            <a:r>
              <a:rPr lang="ru-RU" sz="2000" b="1" dirty="0">
                <a:solidFill>
                  <a:srgbClr val="002060"/>
                </a:solidFill>
              </a:rPr>
              <a:t>Письменная форма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</a:rPr>
              <a:t>(письменность)</a:t>
            </a:r>
          </a:p>
        </p:txBody>
      </p:sp>
      <p:sp>
        <p:nvSpPr>
          <p:cNvPr id="80907" name="Line 11"/>
          <p:cNvSpPr>
            <a:spLocks noChangeShapeType="1"/>
          </p:cNvSpPr>
          <p:nvPr/>
        </p:nvSpPr>
        <p:spPr bwMode="auto">
          <a:xfrm>
            <a:off x="2133601" y="1981200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0908" name="Line 12"/>
          <p:cNvSpPr>
            <a:spLocks noChangeShapeType="1"/>
          </p:cNvSpPr>
          <p:nvPr/>
        </p:nvSpPr>
        <p:spPr bwMode="auto">
          <a:xfrm>
            <a:off x="1619672" y="48768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0909" name="Line 13"/>
          <p:cNvSpPr>
            <a:spLocks noChangeShapeType="1"/>
          </p:cNvSpPr>
          <p:nvPr/>
        </p:nvSpPr>
        <p:spPr bwMode="auto">
          <a:xfrm>
            <a:off x="2987824" y="4824484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0910" name="Line 14"/>
          <p:cNvSpPr>
            <a:spLocks noChangeShapeType="1"/>
          </p:cNvSpPr>
          <p:nvPr/>
        </p:nvSpPr>
        <p:spPr bwMode="auto">
          <a:xfrm>
            <a:off x="6876256" y="2032948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  <p:sp>
        <p:nvSpPr>
          <p:cNvPr id="80911" name="Rectangle 15"/>
          <p:cNvSpPr>
            <a:spLocks noChangeArrowheads="1"/>
          </p:cNvSpPr>
          <p:nvPr/>
        </p:nvSpPr>
        <p:spPr bwMode="auto">
          <a:xfrm>
            <a:off x="5454942" y="5328313"/>
            <a:ext cx="3352800" cy="762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Языки, используемые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</a:rPr>
              <a:t> в информатике</a:t>
            </a:r>
          </a:p>
        </p:txBody>
      </p:sp>
      <p:sp>
        <p:nvSpPr>
          <p:cNvPr id="80912" name="Line 16"/>
          <p:cNvSpPr>
            <a:spLocks noChangeShapeType="1"/>
          </p:cNvSpPr>
          <p:nvPr/>
        </p:nvSpPr>
        <p:spPr bwMode="auto">
          <a:xfrm>
            <a:off x="6875119" y="4748284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0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0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0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0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utoUpdateAnimBg="0"/>
      <p:bldP spid="80901" grpId="0" animBg="1"/>
      <p:bldP spid="80902" grpId="0" animBg="1" autoUpdateAnimBg="0"/>
      <p:bldP spid="80903" grpId="0" animBg="1" autoUpdateAnimBg="0"/>
      <p:bldP spid="80904" grpId="0" animBg="1" autoUpdateAnimBg="0"/>
      <p:bldP spid="80905" grpId="0" animBg="1" autoUpdateAnimBg="0"/>
      <p:bldP spid="80906" grpId="0" animBg="1" autoUpdateAnimBg="0"/>
      <p:bldP spid="80907" grpId="0" animBg="1"/>
      <p:bldP spid="80908" grpId="0" animBg="1"/>
      <p:bldP spid="80909" grpId="0" animBg="1"/>
      <p:bldP spid="80910" grpId="0" animBg="1"/>
      <p:bldP spid="80911" grpId="0" animBg="1" autoUpdateAnimBg="0"/>
      <p:bldP spid="809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64191" y="1149145"/>
            <a:ext cx="7772400" cy="411480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Процессы, связанные со сбором, хранением, поиском, обработкой, кодированием и передачей информации, называют информационными процессами</a:t>
            </a:r>
            <a:r>
              <a:rPr lang="ru-RU" sz="2400" b="1" dirty="0" smtClean="0">
                <a:solidFill>
                  <a:srgbClr val="FFFF00"/>
                </a:solidFill>
                <a:latin typeface="Bookman Old Style" panose="02050604050505020204" pitchFamily="18" charset="0"/>
              </a:rPr>
              <a:t>.</a:t>
            </a:r>
          </a:p>
          <a:p>
            <a:pPr marL="0" indent="0" algn="just" eaLnBrk="1" hangingPunct="1">
              <a:lnSpc>
                <a:spcPct val="150000"/>
              </a:lnSpc>
              <a:buFont typeface="Wingdings" pitchFamily="2" charset="2"/>
              <a:buNone/>
            </a:pPr>
            <a:endParaRPr lang="ru-RU" sz="2400" i="1" dirty="0" smtClean="0">
              <a:latin typeface="Snap ITC" pitchFamily="82" charset="0"/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anose="02050604050505020204" pitchFamily="18" charset="0"/>
              </a:rPr>
              <a:t>Информационные процессы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2209800" y="3090649"/>
            <a:ext cx="4953000" cy="457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sz="3200" dirty="0">
                <a:solidFill>
                  <a:srgbClr val="002060"/>
                </a:solidFill>
                <a:latin typeface="Times New Roman" pitchFamily="18" charset="0"/>
              </a:rPr>
              <a:t>Информационные процессы</a:t>
            </a: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flipH="1">
            <a:off x="1824251" y="3810000"/>
            <a:ext cx="9144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987749" y="4719851"/>
            <a:ext cx="129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</a:rPr>
              <a:t>получение</a:t>
            </a: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 flipH="1">
            <a:off x="3695700" y="3740229"/>
            <a:ext cx="762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2971800" y="4839585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</a:rPr>
              <a:t>хранение</a:t>
            </a:r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5473321" y="3640824"/>
            <a:ext cx="762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4904095" y="4796051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</a:rPr>
              <a:t>передача</a:t>
            </a:r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6743700" y="3828427"/>
            <a:ext cx="6858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6977425" y="4913198"/>
            <a:ext cx="1752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</a:rPr>
              <a:t>обработка</a:t>
            </a: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8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300"/>
                            </p:stCondLst>
                            <p:childTnLst>
                              <p:par>
                                <p:cTn id="19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300"/>
                            </p:stCondLst>
                            <p:childTnLst>
                              <p:par>
                                <p:cTn id="28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800"/>
                            </p:stCondLst>
                            <p:childTnLst>
                              <p:par>
                                <p:cTn id="32" presetID="1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800"/>
                            </p:stCondLst>
                            <p:childTnLst>
                              <p:par>
                                <p:cTn id="39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300"/>
                            </p:stCondLst>
                            <p:childTnLst>
                              <p:par>
                                <p:cTn id="43" presetID="1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300"/>
                            </p:stCondLst>
                            <p:childTnLst>
                              <p:par>
                                <p:cTn id="50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800"/>
                            </p:stCondLst>
                            <p:childTnLst>
                              <p:par>
                                <p:cTn id="54" presetID="1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  <p:bldP spid="40964" grpId="0" autoUpdateAnimBg="0"/>
      <p:bldP spid="40965" grpId="0" animBg="1" autoUpdateAnimBg="0"/>
      <p:bldP spid="40966" grpId="0" animBg="1"/>
      <p:bldP spid="40967" grpId="0" autoUpdateAnimBg="0"/>
      <p:bldP spid="40968" grpId="0" animBg="1"/>
      <p:bldP spid="40969" grpId="0" autoUpdateAnimBg="0"/>
      <p:bldP spid="40970" grpId="0" animBg="1"/>
      <p:bldP spid="40971" grpId="0" autoUpdateAnimBg="0"/>
      <p:bldP spid="40972" grpId="0" animBg="1"/>
      <p:bldP spid="4097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1028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304800"/>
            <a:ext cx="3810000" cy="1524000"/>
          </a:xfrm>
        </p:spPr>
        <p:txBody>
          <a:bodyPr/>
          <a:lstStyle/>
          <a:p>
            <a:pPr marL="0" indent="476250" algn="just" eaLnBrk="1" hangingPunct="1">
              <a:buFont typeface="Wingdings" pitchFamily="2" charset="2"/>
              <a:buNone/>
            </a:pPr>
            <a:r>
              <a:rPr lang="ru-RU" sz="24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Разговаривая, мы передаем друг другу информац</a:t>
            </a:r>
            <a:r>
              <a:rPr lang="ru-RU" sz="28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ию</a:t>
            </a:r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61446" name="Rectangle 1030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914400" y="2819400"/>
            <a:ext cx="4724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В древности для передачи информации отправляли с гонцом письмо</a:t>
            </a:r>
            <a:r>
              <a:rPr lang="ru-RU" i="1" dirty="0">
                <a:solidFill>
                  <a:srgbClr val="002060"/>
                </a:solidFill>
                <a:latin typeface="Georgia" pitchFamily="18" charset="0"/>
              </a:rPr>
              <a:t>.</a:t>
            </a:r>
          </a:p>
        </p:txBody>
      </p:sp>
      <p:sp>
        <p:nvSpPr>
          <p:cNvPr id="61449" name="Rectangle 1033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2514600" y="4724400"/>
            <a:ext cx="6324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Люди придумали много разных устройств для  быстрой передачи информации: телевизор, радио, телеграф, телефон.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019300"/>
            <a:ext cx="2514600" cy="2514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7" y="4701939"/>
            <a:ext cx="2578476" cy="18512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2"/>
          <a:stretch/>
        </p:blipFill>
        <p:spPr>
          <a:xfrm>
            <a:off x="1619672" y="224926"/>
            <a:ext cx="2359085" cy="2213474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uild="p" autoUpdateAnimBg="0" advAuto="0"/>
      <p:bldP spid="61446" grpId="0" autoUpdateAnimBg="0"/>
      <p:bldP spid="6144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-375180"/>
            <a:ext cx="7772400" cy="9906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Хранение информации</a:t>
            </a:r>
          </a:p>
        </p:txBody>
      </p:sp>
      <p:sp>
        <p:nvSpPr>
          <p:cNvPr id="44036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2699792" y="700433"/>
            <a:ext cx="6444208" cy="1371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sz="2000" dirty="0" smtClean="0">
                <a:latin typeface="Bookman Old Style" panose="02050604050505020204" pitchFamily="18" charset="0"/>
              </a:rPr>
              <a:t>Информация хранится в книге. Информационным носителем  является  бумага.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4419600" y="4343400"/>
            <a:ext cx="4343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20000"/>
              </a:spcBef>
            </a:pPr>
            <a:endParaRPr lang="ru-RU" sz="2800">
              <a:latin typeface="Times New Roman" pitchFamily="18" charset="0"/>
            </a:endParaRPr>
          </a:p>
        </p:txBody>
      </p:sp>
      <p:sp>
        <p:nvSpPr>
          <p:cNvPr id="44042" name="Rectangle 10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07463" y="4922146"/>
            <a:ext cx="591919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В нашем веке был изобретен магнитофон. Магнитная запись позволяет сохранять звук. А видеомагнитофон позволяет записывать и  изображения.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89020"/>
            <a:ext cx="1901879" cy="14830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157476"/>
            <a:ext cx="3059832" cy="20003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9447" y="216609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Денежная информация хранится в банке</a:t>
            </a:r>
            <a:r>
              <a:rPr lang="ru-RU" sz="2000" dirty="0">
                <a:latin typeface="Bookman Old Style" pitchFamily="18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008" y="1425958"/>
            <a:ext cx="1711256" cy="170555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123728" y="3131516"/>
            <a:ext cx="827645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В период первобытности люди  использовали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рисунки, зарубки на палках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узелки </a:t>
            </a:r>
            <a:endParaRPr lang="ru-RU" sz="20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веревках.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56" y="2968051"/>
            <a:ext cx="1581296" cy="1728192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autoUpdateAnimBg="0"/>
      <p:bldP spid="44036" grpId="0" autoUpdateAnimBg="0"/>
      <p:bldP spid="4404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171400"/>
            <a:ext cx="8991600" cy="11430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Информационные процессы </a:t>
            </a:r>
            <a:b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 компьютере</a:t>
            </a:r>
          </a:p>
        </p:txBody>
      </p:sp>
      <p:sp>
        <p:nvSpPr>
          <p:cNvPr id="4608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764704"/>
            <a:ext cx="8686800" cy="3810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000" i="1" dirty="0" smtClean="0"/>
              <a:t>С информацией может работать  не только человек. </a:t>
            </a:r>
            <a:endParaRPr lang="ru-RU" sz="2000" i="1" dirty="0" smtClean="0"/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Компьютер </a:t>
            </a:r>
            <a:r>
              <a:rPr lang="ru-RU" sz="2000" i="1" dirty="0" smtClean="0"/>
              <a:t>– это устройство для работы </a:t>
            </a:r>
            <a:endParaRPr lang="ru-RU" sz="2000" i="1" dirty="0" smtClean="0"/>
          </a:p>
          <a:p>
            <a:pPr marL="0" indent="0" algn="just" eaLnBrk="1" hangingPunct="1">
              <a:buNone/>
            </a:pPr>
            <a:r>
              <a:rPr lang="ru-RU" sz="2000" i="1" dirty="0" smtClean="0"/>
              <a:t>с </a:t>
            </a:r>
            <a:r>
              <a:rPr lang="ru-RU" sz="2000" i="1" dirty="0" smtClean="0"/>
              <a:t>информацией</a:t>
            </a:r>
            <a:r>
              <a:rPr lang="ru-RU" sz="2000" i="1" dirty="0"/>
              <a:t>. Одну и ту же информацию </a:t>
            </a:r>
            <a:endParaRPr lang="ru-RU" sz="2000" i="1" dirty="0" smtClean="0"/>
          </a:p>
          <a:p>
            <a:pPr marL="0" indent="0" algn="just" eaLnBrk="1" hangingPunct="1">
              <a:buNone/>
            </a:pPr>
            <a:r>
              <a:rPr lang="ru-RU" sz="2000" i="1" dirty="0" smtClean="0"/>
              <a:t>можно </a:t>
            </a:r>
            <a:r>
              <a:rPr lang="ru-RU" sz="2000" i="1" dirty="0"/>
              <a:t>представить разными способами. </a:t>
            </a:r>
            <a:endParaRPr lang="ru-RU" sz="2000" i="1" dirty="0" smtClean="0"/>
          </a:p>
          <a:p>
            <a:pPr marL="0" indent="0" algn="just" eaLnBrk="1" hangingPunct="1">
              <a:buNone/>
            </a:pPr>
            <a:r>
              <a:rPr lang="ru-RU" sz="2000" i="1" dirty="0" smtClean="0"/>
              <a:t>Например</a:t>
            </a:r>
            <a:r>
              <a:rPr lang="ru-RU" sz="2000" i="1" dirty="0"/>
              <a:t>, поздравление другу можно нарисовать, </a:t>
            </a:r>
            <a:endParaRPr lang="ru-RU" sz="2000" i="1" dirty="0" smtClean="0"/>
          </a:p>
          <a:p>
            <a:pPr marL="0" indent="0" algn="just" eaLnBrk="1" hangingPunct="1">
              <a:buNone/>
            </a:pPr>
            <a:r>
              <a:rPr lang="ru-RU" sz="2000" i="1" dirty="0" smtClean="0"/>
              <a:t>записать </a:t>
            </a:r>
            <a:r>
              <a:rPr lang="ru-RU" sz="2000" i="1" dirty="0"/>
              <a:t>пожелания текстом, </a:t>
            </a:r>
            <a:r>
              <a:rPr lang="ru-RU" sz="2000" i="1" dirty="0" smtClean="0"/>
              <a:t>записать </a:t>
            </a:r>
            <a:r>
              <a:rPr lang="ru-RU" sz="2000" i="1" dirty="0"/>
              <a:t>свою </a:t>
            </a:r>
            <a:r>
              <a:rPr lang="ru-RU" sz="2000" i="1" dirty="0" smtClean="0"/>
              <a:t> поздравительную </a:t>
            </a:r>
            <a:r>
              <a:rPr lang="ru-RU" sz="2000" i="1" dirty="0"/>
              <a:t>речь </a:t>
            </a:r>
          </a:p>
          <a:p>
            <a:pPr marL="0" indent="0" algn="just" eaLnBrk="1" hangingPunct="1">
              <a:buNone/>
            </a:pPr>
            <a:r>
              <a:rPr lang="ru-RU" sz="2000" i="1" dirty="0"/>
              <a:t>на аудио или видео кассету. </a:t>
            </a:r>
            <a:endParaRPr lang="ru-RU" sz="2000" i="1" dirty="0" smtClean="0"/>
          </a:p>
          <a:p>
            <a:pPr marL="0" indent="0" algn="just" eaLnBrk="1" hangingPunct="1">
              <a:buNone/>
            </a:pPr>
            <a:endParaRPr lang="ru-RU" sz="2000" i="1" dirty="0"/>
          </a:p>
          <a:p>
            <a:pPr marL="0" indent="0" algn="just" eaLnBrk="1" hangingPunct="1">
              <a:buNone/>
            </a:pPr>
            <a:r>
              <a:rPr lang="ru-RU" sz="2000" i="1" dirty="0" smtClean="0"/>
              <a:t>Компьютер </a:t>
            </a:r>
            <a:r>
              <a:rPr lang="ru-RU" sz="2000" i="1" dirty="0"/>
              <a:t>может работать с информацией разного вида: текстовой, числовой, графической, звуковой.</a:t>
            </a:r>
          </a:p>
          <a:p>
            <a:pPr marL="0" indent="0" algn="just" eaLnBrk="1" hangingPunct="1">
              <a:buNone/>
            </a:pPr>
            <a:endParaRPr lang="ru-RU" sz="2000" i="1" dirty="0"/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sz="2000" i="1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48680"/>
            <a:ext cx="2160240" cy="1976639"/>
          </a:xfrm>
          <a:prstGeom prst="rect">
            <a:avLst/>
          </a:prstGeom>
        </p:spPr>
      </p:pic>
      <p:pic>
        <p:nvPicPr>
          <p:cNvPr id="10" name="Picture 9" descr="Bd05092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641758"/>
            <a:ext cx="1978025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Bd05090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416" y="4556369"/>
            <a:ext cx="20574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35" y="4790728"/>
            <a:ext cx="2026313" cy="1432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925" y="4428079"/>
            <a:ext cx="1782717" cy="1988840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460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460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100"/>
                            </p:stCondLst>
                            <p:childTnLst>
                              <p:par>
                                <p:cTn id="2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60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6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460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700"/>
                            </p:stCondLst>
                            <p:childTnLst>
                              <p:par>
                                <p:cTn id="3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60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100"/>
                            </p:stCondLst>
                            <p:childTnLst>
                              <p:par>
                                <p:cTn id="4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460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90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460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700"/>
                            </p:stCondLst>
                            <p:childTnLst>
                              <p:par>
                                <p:cTn id="50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3200"/>
                            </p:stCondLst>
                            <p:childTnLst>
                              <p:par>
                                <p:cTn id="54" presetID="3" presetClass="entr" presetSubtype="5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autoUpdateAnimBg="0"/>
      <p:bldP spid="46084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251520" y="260648"/>
            <a:ext cx="9001000" cy="5029200"/>
          </a:xfrm>
        </p:spPr>
        <p:txBody>
          <a:bodyPr/>
          <a:lstStyle/>
          <a:p>
            <a:pPr marL="0" indent="0" eaLnBrk="1" hangingPunct="1">
              <a:lnSpc>
                <a:spcPct val="125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При работе компьютера с информацией происходят те же информационные процессы, что   и   у   человека. Это  ввод информации, хранение, обработка и вывод</a:t>
            </a:r>
            <a:r>
              <a:rPr lang="ru-RU" sz="24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</a:t>
            </a:r>
            <a:endParaRPr lang="ru-RU" sz="2400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28800"/>
            <a:ext cx="2492896" cy="24928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483768" y="3356992"/>
            <a:ext cx="69127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Ввод информации в компьютер</a:t>
            </a:r>
            <a:endParaRPr lang="ru-RU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3860676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</a:rPr>
              <a:t>Как компьютер получает информацию? У него нет   органов   чувств   как  у   человека.   Для ввода информации в компьютер существуют специальные  устройства. Например, с</a:t>
            </a:r>
            <a:r>
              <a:rPr lang="ru-RU" sz="2000" u="sng" dirty="0">
                <a:solidFill>
                  <a:srgbClr val="002060"/>
                </a:solidFill>
              </a:rPr>
              <a:t> клавиатуры </a:t>
            </a:r>
            <a:r>
              <a:rPr lang="ru-RU" sz="2000" dirty="0">
                <a:solidFill>
                  <a:srgbClr val="002060"/>
                </a:solidFill>
              </a:rPr>
              <a:t>  можно  ввести текстовую и числовую   информацию,  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1" name="Picture 6" descr="tema_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842123"/>
            <a:ext cx="3276600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817491" y="589998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а с помощью сканера – графическую.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284" y="5081429"/>
            <a:ext cx="1905000" cy="1905000"/>
          </a:xfrm>
          <a:prstGeom prst="rect">
            <a:avLst/>
          </a:prstGeom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300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 autoUpdateAnimBg="0" advAuto="300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19100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sz="24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Хранение информации в компьютере</a:t>
            </a:r>
          </a:p>
        </p:txBody>
      </p:sp>
      <p:sp>
        <p:nvSpPr>
          <p:cNvPr id="6656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2471350" y="710083"/>
            <a:ext cx="6367849" cy="13716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sz="2000" dirty="0" smtClean="0">
                <a:latin typeface="Bookman Old Style" pitchFamily="18" charset="0"/>
              </a:rPr>
              <a:t>Для  переноса и хранения данных используют гибкие магнитные диски (дискеты). Емкость такого диска равна 1,44 Мбайт.</a:t>
            </a:r>
          </a:p>
        </p:txBody>
      </p:sp>
      <p:pic>
        <p:nvPicPr>
          <p:cNvPr id="66566" name="Picture 6" descr="bs00200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5800" y="653289"/>
            <a:ext cx="1614736" cy="1293135"/>
          </a:xfrm>
          <a:noFill/>
        </p:spPr>
      </p:pic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2471350" y="4093217"/>
            <a:ext cx="66726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Для  переноса и хранения больших объемов данных используют лазерные компакт-диски, получившие обозначение</a:t>
            </a:r>
            <a:r>
              <a:rPr lang="en-US" sz="2000" dirty="0">
                <a:solidFill>
                  <a:srgbClr val="002060"/>
                </a:solidFill>
                <a:latin typeface="Bookman Old Style" pitchFamily="18" charset="0"/>
              </a:rPr>
              <a:t> CD</a:t>
            </a: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. Емкость такого диска 650 – 700 Мбайт.</a:t>
            </a:r>
          </a:p>
        </p:txBody>
      </p:sp>
      <p:sp>
        <p:nvSpPr>
          <p:cNvPr id="66570" name="Rectangle 10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07390" y="1946424"/>
            <a:ext cx="6324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itchFamily="18" charset="0"/>
              </a:rPr>
              <a:t>Жесткий диск делается из металла и покрывается магнитным слоем. Несколько таких дисков собираются в пакет. Благодаря такой конструкции жесткий диск может хранить намного больше информации, чем дискета.  Емкость такого диска измеряется в гигабайтах.</a:t>
            </a:r>
          </a:p>
        </p:txBody>
      </p:sp>
      <p:pic>
        <p:nvPicPr>
          <p:cNvPr id="66571" name="Picture 11" descr="bs00184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84" y="4221088"/>
            <a:ext cx="19050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2" name="Picture 12" descr="жесткий дис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8600" y="1984696"/>
            <a:ext cx="18796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 autoUpdateAnimBg="0"/>
      <p:bldP spid="66564" grpId="0" build="p" autoUpdateAnimBg="0" advAuto="0"/>
      <p:bldP spid="66569" grpId="0" autoUpdateAnimBg="0"/>
      <p:bldP spid="6657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-228600"/>
            <a:ext cx="7772400" cy="914400"/>
          </a:xfrm>
        </p:spPr>
        <p:txBody>
          <a:bodyPr/>
          <a:lstStyle/>
          <a:p>
            <a:pPr algn="ctr" eaLnBrk="1" hangingPunct="1"/>
            <a:r>
              <a:rPr lang="ru-RU" sz="24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Обработка информации в компьютере</a:t>
            </a:r>
          </a:p>
        </p:txBody>
      </p:sp>
      <p:sp>
        <p:nvSpPr>
          <p:cNvPr id="675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>
          <a:xfrm>
            <a:off x="472634" y="655574"/>
            <a:ext cx="8153400" cy="4953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Для обработки информации в компьютере есть несколько специальных микросхем, одна из которых, главная, называется центральным процессором.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Центральный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процессор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отвечает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за обработку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информации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и за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управление другими </a:t>
            </a:r>
            <a:r>
              <a:rPr lang="ru-RU" sz="2000" dirty="0" smtClean="0">
                <a:solidFill>
                  <a:srgbClr val="002060"/>
                </a:solidFill>
                <a:latin typeface="Bookman Old Style" pitchFamily="18" charset="0"/>
              </a:rPr>
              <a:t>устройствами  компьютера.</a:t>
            </a:r>
            <a:endParaRPr lang="ru-RU" sz="2000" b="1" dirty="0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67589" name="Picture 5" descr="Bd06930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340768"/>
            <a:ext cx="2027238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17766" y="2679462"/>
            <a:ext cx="6385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Вывод информации в компьютере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2200" y="3141127"/>
            <a:ext cx="53879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I.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Принтер - выводит на бумагу тексты и картинки, подготовленные на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компьютере. Наиболее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распространены матричные,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струйные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и лазерные принтеры.</a:t>
            </a:r>
          </a:p>
        </p:txBody>
      </p:sp>
      <p:pic>
        <p:nvPicPr>
          <p:cNvPr id="7" name="Picture 8" descr="bs00136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50632" y="2940483"/>
            <a:ext cx="1905000" cy="1800225"/>
          </a:xfrm>
          <a:noFill/>
        </p:spPr>
      </p:pic>
      <p:sp>
        <p:nvSpPr>
          <p:cNvPr id="4" name="Прямоугольник 3"/>
          <p:cNvSpPr/>
          <p:nvPr/>
        </p:nvSpPr>
        <p:spPr>
          <a:xfrm>
            <a:off x="517766" y="4861532"/>
            <a:ext cx="68034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II.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Плоттер – выводит на бумагу графические данные – выполняет качественные цветные печатные   копии   сложных  схем, графиков, чертежей, географических  карт, архитектурных проектов.</a:t>
            </a:r>
            <a:endParaRPr lang="ru-RU" sz="20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Picture 10" descr="Ag00004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0768" y="4750718"/>
            <a:ext cx="16002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  <p:bldP spid="67587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604036" y="245963"/>
            <a:ext cx="8153400" cy="3276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None/>
            </a:pPr>
            <a:r>
              <a:rPr lang="en-US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III.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Устройства звукового вывода</a:t>
            </a:r>
            <a:r>
              <a:rPr lang="en-US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–</a:t>
            </a:r>
            <a:endParaRPr lang="ru-RU" sz="2000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обеспечивают вывод и воспроизведение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звуковой    информации:    музыки,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человеческого голоса и т.д. Для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этого предназначены динамики,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колонки, наушники.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sz="2000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6807" name="Picture 7" descr="Bs01018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623" y="2461408"/>
            <a:ext cx="1700213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8" name="Picture 8" descr="En00615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07566"/>
            <a:ext cx="209073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2819400" y="2571206"/>
            <a:ext cx="63246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IV.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Монитор – выводит информацию, </a:t>
            </a:r>
          </a:p>
          <a:p>
            <a:pPr>
              <a:spcBef>
                <a:spcPct val="5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имеющуюся в компьютере на экран.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819400" y="3557284"/>
            <a:ext cx="4390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Кодирование информации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4280" y="4050063"/>
            <a:ext cx="815985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385763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Для того, чтобы информацию сохранить, ее надо закодировать. Любая информация всегда хранится в виде кодов. </a:t>
            </a:r>
            <a:r>
              <a:rPr lang="ru-RU" sz="200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Система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такого кодирования – это обыкновенная азбука. Жители других стран те же самые слова запишут по-другому, другими буквами – у них своя азбука. В некоторых странах вместо букв используют иероглифы – это еще более сложный способ кодирования информации. Можно кодировать и звуки: мелодию можно записать с помощью нот. В виде кодов хранятся и изображения.</a:t>
            </a: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68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68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76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68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768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768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build="p" autoUpdateAnimBg="0" advAuto="0"/>
      <p:bldP spid="7680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99392"/>
            <a:ext cx="7772400" cy="762000"/>
          </a:xfrm>
        </p:spPr>
        <p:txBody>
          <a:bodyPr/>
          <a:lstStyle/>
          <a:p>
            <a:pPr algn="ctr" eaLnBrk="1" hangingPunct="1"/>
            <a:endParaRPr lang="ru-RU" sz="2400" dirty="0" smtClean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70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19100" y="662608"/>
            <a:ext cx="8153400" cy="4876800"/>
          </a:xfrm>
        </p:spPr>
        <p:txBody>
          <a:bodyPr/>
          <a:lstStyle/>
          <a:p>
            <a:pPr marL="0" indent="385763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Для того, чтобы информацию сохранить, ее надо закодировать. Любая информация всегда хранится в виде кодов. Когда мы пишем что-то в тетради, мы на самом деле кодируем информацию с помощью специальных символов. Эти символы всем знакомы – они называются буквами. И система такого кодирования – это обыкновенная азбука. Жители других стран те же самые слова запишут по-другому, другими буквами – у них своя азбука. В некоторых странах вместо букв используют иероглифы – это еще более сложный способ кодирования информации. Можно кодировать и звуки: мелодию можно записать с помощью нот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. В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виде кодов хранятся и изображения.</a:t>
            </a:r>
          </a:p>
        </p:txBody>
      </p:sp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utoUpdateAnimBg="0"/>
      <p:bldP spid="87043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7620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Декодирование информации</a:t>
            </a:r>
          </a:p>
        </p:txBody>
      </p:sp>
      <p:sp>
        <p:nvSpPr>
          <p:cNvPr id="82948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>
          <a:xfrm>
            <a:off x="467544" y="1037142"/>
            <a:ext cx="8001000" cy="45720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ru-RU" sz="2000" dirty="0" smtClean="0">
                <a:latin typeface="Bookman Old Style" panose="02050604050505020204" pitchFamily="18" charset="0"/>
              </a:rPr>
              <a:t>В повседневной жизни мы сталкиваемся с расшифровыванием различной  информации, замаскированной в виде задач, загадок, ребусов.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ru-RU" sz="2000" u="sng" dirty="0" smtClean="0">
                <a:latin typeface="Bookman Old Style" panose="02050604050505020204" pitchFamily="18" charset="0"/>
              </a:rPr>
              <a:t>Декодирование информации</a:t>
            </a:r>
            <a:r>
              <a:rPr lang="ru-RU" sz="2000" dirty="0" smtClean="0">
                <a:latin typeface="Bookman Old Style" panose="02050604050505020204" pitchFamily="18" charset="0"/>
              </a:rPr>
              <a:t> – это преобразование закодированной в виде условных обозначений (или сигналов) информации в привычную для нас форму представления информации.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979712" y="3323142"/>
            <a:ext cx="57423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Кодирование информац</a:t>
            </a:r>
            <a:r>
              <a:rPr lang="ru-RU" b="1" dirty="0">
                <a:solidFill>
                  <a:srgbClr val="002060"/>
                </a:solidFill>
                <a:latin typeface="Georgia" pitchFamily="18" charset="0"/>
              </a:rPr>
              <a:t>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843654"/>
            <a:ext cx="8460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В жизни мы часто сталкиваемся с закодированной информацией, т.е. С такой информацией, которая передается специальными значками (кодами). Это нотная запись в музыке,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это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и звуки речи –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фонетические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знаки (транскрипции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),это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и календарь погоды – хорошо вам знакомые значки.</a:t>
            </a:r>
          </a:p>
        </p:txBody>
      </p:sp>
      <p:pic>
        <p:nvPicPr>
          <p:cNvPr id="6" name="Picture 7" descr="EN0035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7913" y="5320387"/>
            <a:ext cx="1840063" cy="144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na01680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5410200"/>
            <a:ext cx="1614537" cy="131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na01682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99" y="5486400"/>
            <a:ext cx="1459457" cy="1220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autoUpdateAnimBg="0"/>
      <p:bldP spid="82948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4213" y="692150"/>
            <a:ext cx="8459787" cy="288131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8000" b="1" i="1" smtClean="0">
                <a:latin typeface="Georgia" pitchFamily="18" charset="0"/>
              </a:rPr>
              <a:t>Спасибо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8000" b="1" i="1" smtClean="0">
                <a:latin typeface="Georgia" pitchFamily="18" charset="0"/>
              </a:rPr>
              <a:t> за внимание!</a:t>
            </a:r>
          </a:p>
        </p:txBody>
      </p:sp>
      <p:pic>
        <p:nvPicPr>
          <p:cNvPr id="88069" name="Picture 5" descr="HACKR1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3429000"/>
            <a:ext cx="25273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88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  <p:bldP spid="88067" grpId="1" build="p"/>
    </p:bldLst>
  </p:timing>
</p:sld>
</file>

<file path=ppt/theme/theme1.xml><?xml version="1.0" encoding="utf-8"?>
<a:theme xmlns:a="http://schemas.openxmlformats.org/drawingml/2006/main" name="Эскиз">
  <a:themeElements>
    <a:clrScheme name="Эскиз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Эски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Эскиз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скиз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скиз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Designs\Экспедиция.pot</Template>
  <TotalTime>31755</TotalTime>
  <Words>955</Words>
  <Application>Microsoft Office PowerPoint</Application>
  <PresentationFormat>Экран (4:3)</PresentationFormat>
  <Paragraphs>92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Bookman Old Style</vt:lpstr>
      <vt:lpstr>Georgia</vt:lpstr>
      <vt:lpstr>Snap ITC</vt:lpstr>
      <vt:lpstr>Tahoma</vt:lpstr>
      <vt:lpstr>Times New Roman</vt:lpstr>
      <vt:lpstr>Wingdings</vt:lpstr>
      <vt:lpstr>Эскиз</vt:lpstr>
      <vt:lpstr>Презентация PowerPoint</vt:lpstr>
      <vt:lpstr>Восприятие информации человеком</vt:lpstr>
      <vt:lpstr>Информация </vt:lpstr>
      <vt:lpstr>Представление информации</vt:lpstr>
      <vt:lpstr>Информационные процессы</vt:lpstr>
      <vt:lpstr>Презентация PowerPoint</vt:lpstr>
      <vt:lpstr>Хранение информации</vt:lpstr>
      <vt:lpstr>Информационные процессы  в компьютере</vt:lpstr>
      <vt:lpstr>Презентация PowerPoint</vt:lpstr>
      <vt:lpstr>Хранение информации в компьютере</vt:lpstr>
      <vt:lpstr>Обработка информации в компьютере</vt:lpstr>
      <vt:lpstr>Презентация PowerPoint</vt:lpstr>
      <vt:lpstr>Презентация PowerPoint</vt:lpstr>
      <vt:lpstr>Декодирование информации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Учебное пособие для учащихся 1-4 классов</dc:title>
  <dc:creator>я</dc:creator>
  <cp:lastModifiedBy>Лариса Петренко</cp:lastModifiedBy>
  <cp:revision>84</cp:revision>
  <cp:lastPrinted>1601-01-01T00:00:00Z</cp:lastPrinted>
  <dcterms:created xsi:type="dcterms:W3CDTF">2003-11-01T01:01:20Z</dcterms:created>
  <dcterms:modified xsi:type="dcterms:W3CDTF">2021-02-20T13:26:17Z</dcterms:modified>
</cp:coreProperties>
</file>